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3" r:id="rId2"/>
  </p:sldMasterIdLst>
  <p:notesMasterIdLst>
    <p:notesMasterId r:id="rId12"/>
  </p:notesMasterIdLst>
  <p:sldIdLst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9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EBAA2B0-1C04-44A0-9B5B-04F1CAE82BDB}" type="datetimeFigureOut">
              <a:rPr lang="fa-IR" smtClean="0"/>
              <a:t>29/11/1441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CC1F962-D837-4B5E-8781-0ED0C2AA101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35292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Sara Adimi(2019)</a:t>
            </a:r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35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E5B5-FF9B-496F-9B66-DEECD2AD5AF2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93551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A01CE-2618-4876-B8BC-2B581B8C3BB8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700537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5403-46FE-4094-9673-E98ED0093208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024056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3048000"/>
            <a:ext cx="5791200" cy="1362075"/>
          </a:xfrm>
        </p:spPr>
        <p:txBody>
          <a:bodyPr anchor="b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9042400" y="5334000"/>
            <a:ext cx="2844800" cy="9906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3E3C5AB0-C230-4ACF-995C-06250A405586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9924810"/>
      </p:ext>
    </p:extLst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E5B5-FF9B-496F-9B66-DEECD2AD5AF2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34539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F1E4-7ACC-4670-9DC2-5C70F09B0859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761997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04D3-215D-4CFD-9812-E9B8C8F8E411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95286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21A-D136-44DB-970E-6B85B25B3E96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284029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5D82-86A2-4C37-BCE5-DB28393348CD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723960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C87F-A1DF-435D-9527-DD8B30DB1D12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455548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FD93-E783-459E-8D8D-E15A66F03379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362580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F1E4-7ACC-4670-9DC2-5C70F09B0859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711355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4A1A-3581-4E43-8695-F4110EA1085B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925626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051E-DC97-47DA-AA39-B46F083D5FDF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194832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4516-AF3A-4526-AF7E-EAAE0972C42E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73054523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4516-AF3A-4526-AF7E-EAAE0972C42E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75624106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4516-AF3A-4526-AF7E-EAAE0972C42E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9486623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4516-AF3A-4526-AF7E-EAAE0972C42E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69506413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4516-AF3A-4526-AF7E-EAAE0972C42E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10252181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4516-AF3A-4526-AF7E-EAAE0972C42E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82566460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A01CE-2618-4876-B8BC-2B581B8C3BB8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824412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8755403-46FE-4094-9673-E98ED0093208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968942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04D3-215D-4CFD-9812-E9B8C8F8E411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42795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21A-D136-44DB-970E-6B85B25B3E96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520279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5D82-86A2-4C37-BCE5-DB28393348CD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10623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C87F-A1DF-435D-9527-DD8B30DB1D12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165535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FD93-E783-459E-8D8D-E15A66F03379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17627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4A1A-3581-4E43-8695-F4110EA1085B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5019393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051E-DC97-47DA-AA39-B46F083D5FDF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267357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2A4516-AF3A-4526-AF7E-EAAE0972C42E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485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wipe dir="d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A4516-AF3A-4526-AF7E-EAAE0972C42E}" type="datetime8">
              <a:rPr lang="fa-IR" smtClean="0">
                <a:solidFill>
                  <a:srgbClr val="696464"/>
                </a:solidFill>
              </a:rPr>
              <a:pPr/>
              <a:t>19 ژوئيه 20</a:t>
            </a:fld>
            <a:endParaRPr lang="fa-IR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5F1F9-D77A-4813-9BE4-850D3A453A1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607136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transition spd="slow">
    <p:wipe dir="d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98212"/>
            <a:ext cx="8981768" cy="2627801"/>
          </a:xfrm>
        </p:spPr>
        <p:txBody>
          <a:bodyPr>
            <a:noAutofit/>
          </a:bodyPr>
          <a:lstStyle/>
          <a:p>
            <a:pPr algn="ctr"/>
            <a:r>
              <a:rPr lang="fa-IR" sz="3200" dirty="0">
                <a:cs typeface="B Nazanin" panose="00000400000000000000" pitchFamily="2" charset="-78"/>
              </a:rPr>
              <a:t>بررسی کلینیکی، تشخیصی، جراحی و پاتولوژیک انواع توده هاي</a:t>
            </a:r>
            <a:br>
              <a:rPr lang="fa-IR" sz="3200" dirty="0">
                <a:cs typeface="B Nazanin" panose="00000400000000000000" pitchFamily="2" charset="-78"/>
              </a:rPr>
            </a:br>
            <a:r>
              <a:rPr lang="fa-IR" sz="3200" dirty="0">
                <a:cs typeface="B Nazanin" panose="00000400000000000000" pitchFamily="2" charset="-78"/>
              </a:rPr>
              <a:t>قلبی در مرکز قلب و عروق شهید رجایی از سال 1383 تاکنون</a:t>
            </a:r>
            <a:endParaRPr lang="fa-I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anose="040409050D0802020404" pitchFamily="82" charset="0"/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0814" y="4482317"/>
            <a:ext cx="6113206" cy="664871"/>
          </a:xfrm>
        </p:spPr>
        <p:txBody>
          <a:bodyPr>
            <a:noAutofit/>
          </a:bodyPr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مرکز تحقیقات </a:t>
            </a:r>
            <a:r>
              <a:rPr lang="fa-IR" sz="2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کاردیوانکولوژی</a:t>
            </a:r>
            <a:endParaRPr lang="en-US" sz="24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مجریان : </a:t>
            </a:r>
            <a:r>
              <a:rPr lang="fa-IR" sz="2400" b="1" dirty="0">
                <a:cs typeface="B Nazanin" panose="00000400000000000000" pitchFamily="2" charset="-78"/>
              </a:rPr>
              <a:t>دکتر آذین </a:t>
            </a:r>
            <a:r>
              <a:rPr lang="fa-IR" sz="2400" b="1" dirty="0" smtClean="0">
                <a:cs typeface="B Nazanin" panose="00000400000000000000" pitchFamily="2" charset="-78"/>
              </a:rPr>
              <a:t>علیزاده </a:t>
            </a:r>
            <a:r>
              <a:rPr lang="fa-IR" sz="2400" b="1" dirty="0">
                <a:cs typeface="B Nazanin" panose="00000400000000000000" pitchFamily="2" charset="-78"/>
              </a:rPr>
              <a:t>اصل و فرانک کارگر</a:t>
            </a:r>
          </a:p>
          <a:p>
            <a:pPr algn="ctr"/>
            <a:r>
              <a:rPr lang="fa-IR" sz="2400" b="1" dirty="0" smtClean="0">
                <a:cs typeface="B Nazanin" panose="00000400000000000000" pitchFamily="2" charset="-78"/>
              </a:rPr>
              <a:t> </a:t>
            </a:r>
            <a:endParaRPr lang="fa-IR" sz="2400" b="1" dirty="0">
              <a:cs typeface="B Nazanin" panose="00000400000000000000" pitchFamily="2" charset="-78"/>
            </a:endParaRPr>
          </a:p>
          <a:p>
            <a:pPr algn="ctr"/>
            <a:endParaRPr lang="fa-IR" sz="24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1" t="206" r="19913" b="6323"/>
          <a:stretch/>
        </p:blipFill>
        <p:spPr>
          <a:xfrm>
            <a:off x="9957620" y="2729241"/>
            <a:ext cx="1236405" cy="119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71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038866" cy="1080938"/>
          </a:xfrm>
        </p:spPr>
        <p:txBody>
          <a:bodyPr/>
          <a:lstStyle/>
          <a:p>
            <a:pPr algn="r"/>
            <a:r>
              <a:rPr lang="fa-IR" dirty="0">
                <a:cs typeface="B Nazanin" panose="00000400000000000000" pitchFamily="2" charset="-78"/>
              </a:rPr>
              <a:t>بیان </a:t>
            </a:r>
            <a:r>
              <a:rPr lang="fa-IR" dirty="0" smtClean="0">
                <a:cs typeface="B Nazanin" panose="00000400000000000000" pitchFamily="2" charset="-78"/>
              </a:rPr>
              <a:t>مسئله و بررسی متون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206" y="2116394"/>
            <a:ext cx="10198510" cy="450563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fa-IR" dirty="0">
                <a:cs typeface="B Nazanin" panose="00000400000000000000" pitchFamily="2" charset="-78"/>
              </a:rPr>
              <a:t>توده </a:t>
            </a:r>
            <a:r>
              <a:rPr lang="fa-IR" dirty="0" err="1">
                <a:cs typeface="B Nazanin" panose="00000400000000000000" pitchFamily="2" charset="-78"/>
              </a:rPr>
              <a:t>هاي</a:t>
            </a:r>
            <a:r>
              <a:rPr lang="fa-IR" dirty="0">
                <a:cs typeface="B Nazanin" panose="00000400000000000000" pitchFamily="2" charset="-78"/>
              </a:rPr>
              <a:t> قلبی اغلب به عنوان یک چالش تشخیصی-درمانی مطرح </a:t>
            </a:r>
            <a:r>
              <a:rPr lang="fa-IR" dirty="0" smtClean="0">
                <a:cs typeface="B Nazanin" panose="00000400000000000000" pitchFamily="2" charset="-78"/>
              </a:rPr>
              <a:t>هستند(1). </a:t>
            </a:r>
            <a:r>
              <a:rPr lang="fa-IR" dirty="0">
                <a:cs typeface="B Nazanin" panose="00000400000000000000" pitchFamily="2" charset="-78"/>
              </a:rPr>
              <a:t>تومورهاي </a:t>
            </a:r>
            <a:r>
              <a:rPr lang="fa-IR" dirty="0" smtClean="0">
                <a:cs typeface="B Nazanin" panose="00000400000000000000" pitchFamily="2" charset="-78"/>
              </a:rPr>
              <a:t>قلب گاهی </a:t>
            </a:r>
            <a:r>
              <a:rPr lang="fa-IR" dirty="0">
                <a:cs typeface="B Nazanin" panose="00000400000000000000" pitchFamily="2" charset="-78"/>
              </a:rPr>
              <a:t>بدون علامت و تظاهرات بالینی و بصورت اتفاقی با تصویر برداري کشف </a:t>
            </a:r>
            <a:r>
              <a:rPr lang="fa-IR" dirty="0">
                <a:cs typeface="B Nazanin" panose="00000400000000000000" pitchFamily="2" charset="-78"/>
              </a:rPr>
              <a:t>میشوند و </a:t>
            </a:r>
            <a:r>
              <a:rPr lang="fa-IR" dirty="0" smtClean="0">
                <a:cs typeface="B Nazanin" panose="00000400000000000000" pitchFamily="2" charset="-78"/>
              </a:rPr>
              <a:t>گاهی </a:t>
            </a:r>
            <a:r>
              <a:rPr lang="fa-IR" dirty="0">
                <a:cs typeface="B Nazanin" panose="00000400000000000000" pitchFamily="2" charset="-78"/>
              </a:rPr>
              <a:t>با </a:t>
            </a:r>
            <a:r>
              <a:rPr lang="fa-IR" dirty="0" smtClean="0">
                <a:cs typeface="B Nazanin" panose="00000400000000000000" pitchFamily="2" charset="-78"/>
              </a:rPr>
              <a:t>عوارض خطرناکی مانند تامبوناد و یا انسداد شدید در فلوی دریچه های قلبی</a:t>
            </a:r>
            <a:r>
              <a:rPr lang="fa-IR" dirty="0" smtClean="0">
                <a:cs typeface="B Nazanin" panose="00000400000000000000" pitchFamily="2" charset="-78"/>
              </a:rPr>
              <a:t>. تشخیص </a:t>
            </a:r>
            <a:r>
              <a:rPr lang="fa-IR" dirty="0">
                <a:cs typeface="B Nazanin" panose="00000400000000000000" pitchFamily="2" charset="-78"/>
              </a:rPr>
              <a:t>و درمان به موقع اهمیت ویژه اي در کاهش </a:t>
            </a:r>
            <a:r>
              <a:rPr lang="fa-IR" dirty="0" smtClean="0">
                <a:cs typeface="B Nazanin" panose="00000400000000000000" pitchFamily="2" charset="-78"/>
              </a:rPr>
              <a:t>عوارض مرگ </a:t>
            </a:r>
            <a:r>
              <a:rPr lang="fa-IR" dirty="0">
                <a:cs typeface="B Nazanin" panose="00000400000000000000" pitchFamily="2" charset="-78"/>
              </a:rPr>
              <a:t>و میر </a:t>
            </a:r>
            <a:r>
              <a:rPr lang="fa-IR" dirty="0" smtClean="0">
                <a:cs typeface="B Nazanin" panose="00000400000000000000" pitchFamily="2" charset="-78"/>
              </a:rPr>
              <a:t>دارد(2). </a:t>
            </a:r>
            <a:r>
              <a:rPr lang="fa-IR" dirty="0" err="1">
                <a:cs typeface="B Nazanin" panose="00000400000000000000" pitchFamily="2" charset="-78"/>
              </a:rPr>
              <a:t>اکوکاردیوگرافی</a:t>
            </a:r>
            <a:r>
              <a:rPr lang="fa-IR" dirty="0">
                <a:cs typeface="B Nazanin" panose="00000400000000000000" pitchFamily="2" charset="-78"/>
              </a:rPr>
              <a:t> روش اصلی تشخیص و </a:t>
            </a:r>
            <a:r>
              <a:rPr lang="fa-IR" dirty="0" err="1">
                <a:cs typeface="B Nazanin" panose="00000400000000000000" pitchFamily="2" charset="-78"/>
              </a:rPr>
              <a:t>فالوآپ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fa-IR" dirty="0" err="1">
                <a:cs typeface="B Nazanin" panose="00000400000000000000" pitchFamily="2" charset="-78"/>
              </a:rPr>
              <a:t>تومورهاي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قلبی </a:t>
            </a:r>
            <a:r>
              <a:rPr lang="fa-IR" dirty="0" err="1" smtClean="0">
                <a:cs typeface="B Nazanin" panose="00000400000000000000" pitchFamily="2" charset="-78"/>
              </a:rPr>
              <a:t>می‌باشد</a:t>
            </a:r>
            <a:r>
              <a:rPr lang="fa-IR" dirty="0" smtClean="0">
                <a:cs typeface="B Nazanin" panose="00000400000000000000" pitchFamily="2" charset="-78"/>
              </a:rPr>
              <a:t>(1،5).</a:t>
            </a:r>
            <a:endParaRPr lang="fa-IR" dirty="0">
              <a:cs typeface="B Nazanin" panose="00000400000000000000" pitchFamily="2" charset="-78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fa-IR" dirty="0" smtClean="0">
                <a:cs typeface="B Nazanin" panose="00000400000000000000" pitchFamily="2" charset="-78"/>
              </a:rPr>
              <a:t>تومورهاي </a:t>
            </a:r>
            <a:r>
              <a:rPr lang="fa-IR" dirty="0">
                <a:cs typeface="B Nazanin" panose="00000400000000000000" pitchFamily="2" charset="-78"/>
              </a:rPr>
              <a:t>اولیه قلب رشد غیر طبیعی در درون قلب هستند. این تومورها بسیار نادر هستند، </a:t>
            </a:r>
            <a:r>
              <a:rPr lang="fa-IR" dirty="0" smtClean="0">
                <a:cs typeface="B Nazanin" panose="00000400000000000000" pitchFamily="2" charset="-78"/>
              </a:rPr>
              <a:t>طبق </a:t>
            </a:r>
            <a:r>
              <a:rPr lang="en-US" dirty="0" smtClean="0">
                <a:cs typeface="B Nazanin" panose="00000400000000000000" pitchFamily="2" charset="-78"/>
              </a:rPr>
              <a:t>ESC</a:t>
            </a:r>
            <a:r>
              <a:rPr lang="fa-IR" dirty="0" smtClean="0">
                <a:cs typeface="B Nazanin" panose="00000400000000000000" pitchFamily="2" charset="-78"/>
              </a:rPr>
              <a:t> در </a:t>
            </a:r>
            <a:r>
              <a:rPr lang="fa-IR" dirty="0">
                <a:cs typeface="B Nazanin" panose="00000400000000000000" pitchFamily="2" charset="-78"/>
              </a:rPr>
              <a:t>هر 2000 کالبد شکافی کمتر از یک بیمار مبتلا </a:t>
            </a:r>
            <a:r>
              <a:rPr lang="fa-IR" dirty="0" smtClean="0">
                <a:cs typeface="B Nazanin" panose="00000400000000000000" pitchFamily="2" charset="-78"/>
              </a:rPr>
              <a:t>به تومور قلب </a:t>
            </a:r>
            <a:r>
              <a:rPr lang="fa-IR" dirty="0">
                <a:cs typeface="B Nazanin" panose="00000400000000000000" pitchFamily="2" charset="-78"/>
              </a:rPr>
              <a:t>مشاهده می </a:t>
            </a:r>
            <a:r>
              <a:rPr lang="fa-IR" dirty="0" smtClean="0">
                <a:cs typeface="B Nazanin" panose="00000400000000000000" pitchFamily="2" charset="-78"/>
              </a:rPr>
              <a:t>شود(6-1)</a:t>
            </a:r>
            <a:endParaRPr lang="fa-IR" dirty="0">
              <a:cs typeface="B Nazanin" panose="00000400000000000000" pitchFamily="2" charset="-78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fa-IR" dirty="0" err="1">
                <a:cs typeface="B Nazanin" panose="00000400000000000000" pitchFamily="2" charset="-78"/>
              </a:rPr>
              <a:t>تومورهاي</a:t>
            </a:r>
            <a:r>
              <a:rPr lang="fa-IR" dirty="0">
                <a:cs typeface="B Nazanin" panose="00000400000000000000" pitchFamily="2" charset="-78"/>
              </a:rPr>
              <a:t> اولیه قلب می توانند خوش خیم یا بدخیم باشند. </a:t>
            </a:r>
            <a:r>
              <a:rPr lang="fa-IR" dirty="0" smtClean="0">
                <a:cs typeface="B Nazanin" panose="00000400000000000000" pitchFamily="2" charset="-78"/>
              </a:rPr>
              <a:t>بیشتر </a:t>
            </a:r>
            <a:r>
              <a:rPr lang="fa-IR" dirty="0" err="1">
                <a:cs typeface="B Nazanin" panose="00000400000000000000" pitchFamily="2" charset="-78"/>
              </a:rPr>
              <a:t>تومورهاي</a:t>
            </a:r>
            <a:r>
              <a:rPr lang="fa-IR" dirty="0">
                <a:cs typeface="B Nazanin" panose="00000400000000000000" pitchFamily="2" charset="-78"/>
              </a:rPr>
              <a:t> اولیه قلب خوش خیم هستند. طبق </a:t>
            </a:r>
            <a:r>
              <a:rPr lang="fa-IR" dirty="0" smtClean="0">
                <a:cs typeface="B Nazanin" panose="00000400000000000000" pitchFamily="2" charset="-78"/>
              </a:rPr>
              <a:t>گزارش </a:t>
            </a:r>
            <a:r>
              <a:rPr lang="en-US" dirty="0" smtClean="0">
                <a:cs typeface="B Nazanin" panose="00000400000000000000" pitchFamily="2" charset="-78"/>
              </a:rPr>
              <a:t>ESC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فقط 25 درصد از افراد مبتلا </a:t>
            </a:r>
            <a:r>
              <a:rPr lang="fa-IR" dirty="0" smtClean="0">
                <a:cs typeface="B Nazanin" panose="00000400000000000000" pitchFamily="2" charset="-78"/>
              </a:rPr>
              <a:t>تومور </a:t>
            </a:r>
            <a:r>
              <a:rPr lang="fa-IR" dirty="0">
                <a:cs typeface="B Nazanin" panose="00000400000000000000" pitchFamily="2" charset="-78"/>
              </a:rPr>
              <a:t>بدخیم </a:t>
            </a:r>
            <a:r>
              <a:rPr lang="fa-IR" dirty="0" smtClean="0">
                <a:cs typeface="B Nazanin" panose="00000400000000000000" pitchFamily="2" charset="-78"/>
              </a:rPr>
              <a:t>دارند(7).</a:t>
            </a:r>
            <a:endParaRPr lang="en-US" dirty="0"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6118" y="669896"/>
            <a:ext cx="1237595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0895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038866" cy="1080938"/>
          </a:xfrm>
        </p:spPr>
        <p:txBody>
          <a:bodyPr/>
          <a:lstStyle/>
          <a:p>
            <a:pPr algn="r"/>
            <a:r>
              <a:rPr lang="fa-IR" dirty="0">
                <a:cs typeface="B Nazanin" panose="00000400000000000000" pitchFamily="2" charset="-78"/>
              </a:rPr>
              <a:t>بیان </a:t>
            </a:r>
            <a:r>
              <a:rPr lang="fa-IR" dirty="0" smtClean="0">
                <a:cs typeface="B Nazanin" panose="00000400000000000000" pitchFamily="2" charset="-78"/>
              </a:rPr>
              <a:t>مسئله و بررسی متون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206" y="2116394"/>
            <a:ext cx="10198510" cy="4505631"/>
          </a:xfrm>
        </p:spPr>
        <p:txBody>
          <a:bodyPr>
            <a:normAutofit/>
          </a:bodyPr>
          <a:lstStyle/>
          <a:p>
            <a:pPr algn="just"/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تومورهاي </a:t>
            </a:r>
            <a:r>
              <a:rPr lang="fa-IR" dirty="0" smtClean="0">
                <a:cs typeface="B Nazanin" panose="00000400000000000000" pitchFamily="2" charset="-78"/>
              </a:rPr>
              <a:t>قلبی اولیه شامل</a:t>
            </a:r>
            <a:r>
              <a:rPr lang="fa-IR" dirty="0">
                <a:cs typeface="B Nazanin" panose="00000400000000000000" pitchFamily="2" charset="-78"/>
              </a:rPr>
              <a:t>: سارکوم </a:t>
            </a:r>
            <a:r>
              <a:rPr lang="fa-IR" dirty="0" smtClean="0">
                <a:cs typeface="B Nazanin" panose="00000400000000000000" pitchFamily="2" charset="-78"/>
              </a:rPr>
              <a:t>(آنژیوسارکوم </a:t>
            </a:r>
            <a:r>
              <a:rPr lang="fa-IR" dirty="0">
                <a:cs typeface="B Nazanin" panose="00000400000000000000" pitchFamily="2" charset="-78"/>
              </a:rPr>
              <a:t>و </a:t>
            </a:r>
            <a:r>
              <a:rPr lang="fa-IR" dirty="0" smtClean="0">
                <a:cs typeface="B Nazanin" panose="00000400000000000000" pitchFamily="2" charset="-78"/>
              </a:rPr>
              <a:t>رابدومیوسارکوم)، </a:t>
            </a:r>
            <a:r>
              <a:rPr lang="fa-IR" dirty="0">
                <a:cs typeface="B Nazanin" panose="00000400000000000000" pitchFamily="2" charset="-78"/>
              </a:rPr>
              <a:t>لنفوم قلبی اولیه، </a:t>
            </a:r>
            <a:r>
              <a:rPr lang="fa-IR" dirty="0" smtClean="0">
                <a:cs typeface="B Nazanin" panose="00000400000000000000" pitchFamily="2" charset="-78"/>
              </a:rPr>
              <a:t>مزوتلیوما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پریکارد و .... </a:t>
            </a:r>
            <a:r>
              <a:rPr lang="fa-IR" dirty="0">
                <a:cs typeface="B Nazanin" panose="00000400000000000000" pitchFamily="2" charset="-78"/>
              </a:rPr>
              <a:t>میباشند و برخی از تومورهاي خوش خیم عبارتند از: میکسوم، فیبروم، رابومومیوما</a:t>
            </a:r>
          </a:p>
          <a:p>
            <a:pPr algn="just"/>
            <a:r>
              <a:rPr lang="fa-IR" dirty="0">
                <a:cs typeface="B Nazanin" panose="00000400000000000000" pitchFamily="2" charset="-78"/>
              </a:rPr>
              <a:t>تومورهاي قلبی ثانویه </a:t>
            </a:r>
            <a:r>
              <a:rPr lang="fa-IR" dirty="0" smtClean="0">
                <a:cs typeface="B Nazanin" panose="00000400000000000000" pitchFamily="2" charset="-78"/>
              </a:rPr>
              <a:t>40 </a:t>
            </a:r>
            <a:r>
              <a:rPr lang="fa-IR" dirty="0" smtClean="0">
                <a:cs typeface="B Nazanin" panose="00000400000000000000" pitchFamily="2" charset="-78"/>
              </a:rPr>
              <a:t>برابر </a:t>
            </a:r>
            <a:r>
              <a:rPr lang="fa-IR" dirty="0">
                <a:cs typeface="B Nazanin" panose="00000400000000000000" pitchFamily="2" charset="-78"/>
              </a:rPr>
              <a:t>بیشتر از تومورهاي اولیه قلبی رخ می </a:t>
            </a:r>
            <a:r>
              <a:rPr lang="fa-IR" dirty="0" smtClean="0">
                <a:cs typeface="B Nazanin" panose="00000400000000000000" pitchFamily="2" charset="-78"/>
              </a:rPr>
              <a:t>دهد(7،10).</a:t>
            </a:r>
          </a:p>
          <a:p>
            <a:pPr algn="just"/>
            <a:endParaRPr lang="fa-IR" dirty="0" smtClean="0">
              <a:cs typeface="B Nazanin" panose="00000400000000000000" pitchFamily="2" charset="-78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a-IR" dirty="0"/>
              <a:t>هدف از این مطالعه ، مرور و بررسی 15 سال تجربه، </a:t>
            </a:r>
            <a:r>
              <a:rPr lang="fa-IR" dirty="0" err="1"/>
              <a:t>بررسیهاي</a:t>
            </a:r>
            <a:r>
              <a:rPr lang="fa-IR" dirty="0"/>
              <a:t> کلینیکی، تشخیصی شامل </a:t>
            </a:r>
            <a:r>
              <a:rPr lang="fa-IR" dirty="0" err="1" smtClean="0"/>
              <a:t>اکو</a:t>
            </a:r>
            <a:r>
              <a:rPr lang="fa-IR" dirty="0" smtClean="0"/>
              <a:t>،</a:t>
            </a:r>
            <a:r>
              <a:rPr lang="en-US" dirty="0" smtClean="0"/>
              <a:t>CT</a:t>
            </a:r>
            <a:r>
              <a:rPr lang="fa-IR" dirty="0" smtClean="0"/>
              <a:t> و </a:t>
            </a:r>
            <a:r>
              <a:rPr lang="en-US" dirty="0" smtClean="0"/>
              <a:t> MRI</a:t>
            </a:r>
            <a:r>
              <a:rPr lang="fa-IR" dirty="0" smtClean="0"/>
              <a:t>،</a:t>
            </a:r>
            <a:r>
              <a:rPr lang="fa-IR" dirty="0" err="1" smtClean="0"/>
              <a:t>پاتولوژي</a:t>
            </a:r>
            <a:r>
              <a:rPr lang="fa-IR" dirty="0" smtClean="0"/>
              <a:t>، </a:t>
            </a:r>
            <a:r>
              <a:rPr lang="fa-IR" dirty="0"/>
              <a:t>جراحی و </a:t>
            </a:r>
            <a:r>
              <a:rPr lang="fa-IR" dirty="0" err="1"/>
              <a:t>فالواپ</a:t>
            </a:r>
            <a:r>
              <a:rPr lang="fa-IR" dirty="0"/>
              <a:t> بعد از عمل، انواع توده </a:t>
            </a:r>
            <a:r>
              <a:rPr lang="fa-IR" dirty="0" err="1"/>
              <a:t>هاي</a:t>
            </a:r>
            <a:r>
              <a:rPr lang="fa-IR" dirty="0"/>
              <a:t> قلبی در مرکز قلب </a:t>
            </a:r>
            <a:r>
              <a:rPr lang="fa-IR" dirty="0" smtClean="0"/>
              <a:t>و عروق </a:t>
            </a:r>
            <a:r>
              <a:rPr lang="fa-IR" dirty="0"/>
              <a:t>شهید رجایی میباشد.</a:t>
            </a:r>
            <a:endParaRPr lang="fa-IR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6118" y="669896"/>
            <a:ext cx="1237595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8761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56" y="708983"/>
            <a:ext cx="9613861" cy="1080938"/>
          </a:xfrm>
        </p:spPr>
        <p:txBody>
          <a:bodyPr/>
          <a:lstStyle/>
          <a:p>
            <a:pPr algn="r" rtl="0"/>
            <a:r>
              <a:rPr lang="fa-IR" dirty="0">
                <a:cs typeface="B Nazanin" panose="00000400000000000000" pitchFamily="2" charset="-78"/>
              </a:rPr>
              <a:t>ضرورت اجرا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3200" dirty="0">
                <a:cs typeface="B Nazanin" panose="00000400000000000000" pitchFamily="2" charset="-78"/>
              </a:rPr>
              <a:t>نتایج بالینی بیماران مبتلا به تومورهاي قلب به تشخیص و درمان مناسب </a:t>
            </a:r>
            <a:r>
              <a:rPr lang="fa-IR" sz="3200" dirty="0" smtClean="0">
                <a:cs typeface="B Nazanin" panose="00000400000000000000" pitchFamily="2" charset="-78"/>
              </a:rPr>
              <a:t>بستگی دارد و </a:t>
            </a:r>
            <a:r>
              <a:rPr lang="fa-IR" sz="3200" dirty="0" smtClean="0">
                <a:cs typeface="B Nazanin" panose="00000400000000000000" pitchFamily="2" charset="-78"/>
              </a:rPr>
              <a:t>شناسایی </a:t>
            </a:r>
            <a:r>
              <a:rPr lang="fa-IR" sz="3200" dirty="0" smtClean="0">
                <a:cs typeface="B Nazanin" panose="00000400000000000000" pitchFamily="2" charset="-78"/>
              </a:rPr>
              <a:t>آنها، </a:t>
            </a:r>
            <a:r>
              <a:rPr lang="fa-IR" sz="3200" dirty="0" smtClean="0">
                <a:cs typeface="B Nazanin" panose="00000400000000000000" pitchFamily="2" charset="-78"/>
              </a:rPr>
              <a:t>با پیشرفت </a:t>
            </a:r>
            <a:r>
              <a:rPr lang="fa-IR" sz="3200" dirty="0">
                <a:cs typeface="B Nazanin" panose="00000400000000000000" pitchFamily="2" charset="-78"/>
              </a:rPr>
              <a:t>تکنیک هاي </a:t>
            </a:r>
            <a:r>
              <a:rPr lang="fa-IR" sz="3200" dirty="0" smtClean="0">
                <a:cs typeface="B Nazanin" panose="00000400000000000000" pitchFamily="2" charset="-78"/>
              </a:rPr>
              <a:t>تصویربرداري، اکوکاردیوگرافی، </a:t>
            </a:r>
            <a:r>
              <a:rPr lang="en-US" sz="3200" dirty="0" smtClean="0">
                <a:cs typeface="B Nazanin" panose="00000400000000000000" pitchFamily="2" charset="-78"/>
              </a:rPr>
              <a:t>CT</a:t>
            </a:r>
            <a:r>
              <a:rPr lang="fa-IR" sz="3200" dirty="0" smtClean="0">
                <a:cs typeface="B Nazanin" panose="00000400000000000000" pitchFamily="2" charset="-78"/>
              </a:rPr>
              <a:t>، </a:t>
            </a:r>
            <a:r>
              <a:rPr lang="en-US" sz="3200" dirty="0" smtClean="0">
                <a:cs typeface="B Nazanin" panose="00000400000000000000" pitchFamily="2" charset="-78"/>
              </a:rPr>
              <a:t>MRI</a:t>
            </a:r>
            <a:r>
              <a:rPr lang="fa-IR" sz="3200" dirty="0" smtClean="0">
                <a:cs typeface="B Nazanin" panose="00000400000000000000" pitchFamily="2" charset="-78"/>
              </a:rPr>
              <a:t> ، شناسایی</a:t>
            </a:r>
            <a:r>
              <a:rPr lang="fa-IR" sz="3200" dirty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تمام </a:t>
            </a:r>
            <a:r>
              <a:rPr lang="fa-IR" sz="3200" dirty="0" err="1">
                <a:cs typeface="B Nazanin" panose="00000400000000000000" pitchFamily="2" charset="-78"/>
              </a:rPr>
              <a:t>تومورهاي</a:t>
            </a:r>
            <a:r>
              <a:rPr lang="fa-IR" sz="3200" dirty="0">
                <a:cs typeface="B Nazanin" panose="00000400000000000000" pitchFamily="2" charset="-78"/>
              </a:rPr>
              <a:t> قلب با درجه اطمینان </a:t>
            </a:r>
            <a:r>
              <a:rPr lang="fa-IR" sz="3200" dirty="0" err="1">
                <a:cs typeface="B Nazanin" panose="00000400000000000000" pitchFamily="2" charset="-78"/>
              </a:rPr>
              <a:t>بالاتري</a:t>
            </a:r>
            <a:r>
              <a:rPr lang="fa-IR" sz="3200" dirty="0">
                <a:cs typeface="B Nazanin" panose="00000400000000000000" pitchFamily="2" charset="-78"/>
              </a:rPr>
              <a:t> انجام </a:t>
            </a:r>
            <a:r>
              <a:rPr lang="fa-IR" sz="3200" dirty="0" smtClean="0">
                <a:cs typeface="B Nazanin" panose="00000400000000000000" pitchFamily="2" charset="-78"/>
              </a:rPr>
              <a:t>میشود.</a:t>
            </a:r>
          </a:p>
          <a:p>
            <a:pPr algn="just"/>
            <a:r>
              <a:rPr lang="fa-IR" sz="3200" dirty="0" smtClean="0">
                <a:cs typeface="B Nazanin" panose="00000400000000000000" pitchFamily="2" charset="-78"/>
              </a:rPr>
              <a:t>پالایش </a:t>
            </a:r>
            <a:r>
              <a:rPr lang="fa-IR" sz="3200" dirty="0">
                <a:cs typeface="B Nazanin" panose="00000400000000000000" pitchFamily="2" charset="-78"/>
              </a:rPr>
              <a:t>روش هاي تشخیصی و درمانی توده هاي قلبی از گذشته تا حال، </a:t>
            </a:r>
            <a:r>
              <a:rPr lang="fa-IR" sz="3200" dirty="0" smtClean="0">
                <a:cs typeface="B Nazanin" panose="00000400000000000000" pitchFamily="2" charset="-78"/>
              </a:rPr>
              <a:t>میتواند اطلاعات </a:t>
            </a:r>
            <a:r>
              <a:rPr lang="fa-IR" sz="3200" dirty="0">
                <a:cs typeface="B Nazanin" panose="00000400000000000000" pitchFamily="2" charset="-78"/>
              </a:rPr>
              <a:t>ذیقیمتی را در اختیار پزشکان و پژوهشگران قرار دهد.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6118" y="669896"/>
            <a:ext cx="1237595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7113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8983"/>
            <a:ext cx="9613861" cy="1080938"/>
          </a:xfrm>
        </p:spPr>
        <p:txBody>
          <a:bodyPr>
            <a:normAutofit fontScale="90000"/>
          </a:bodyPr>
          <a:lstStyle/>
          <a:p>
            <a:pPr algn="r"/>
            <a:r>
              <a:rPr lang="fa-IR" sz="4900" dirty="0">
                <a:cs typeface="B Nazanin" panose="00000400000000000000" pitchFamily="2" charset="-78"/>
              </a:rPr>
              <a:t>اهداف</a:t>
            </a:r>
            <a:r>
              <a:rPr lang="fa-IR" sz="4900" dirty="0" smtClean="0">
                <a:cs typeface="B Nazanin" panose="00000400000000000000" pitchFamily="2" charset="-78"/>
              </a:rPr>
              <a:t>:</a:t>
            </a:r>
            <a:r>
              <a:rPr lang="fa-IR" dirty="0" smtClean="0">
                <a:cs typeface="B Nazanin" panose="00000400000000000000" pitchFamily="2" charset="-78"/>
              </a:rPr>
              <a:t/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هدف اصلی، اهداف اختصاصی، هدف </a:t>
            </a:r>
            <a:r>
              <a:rPr lang="fa-IR" dirty="0" err="1">
                <a:cs typeface="B Nazanin" panose="00000400000000000000" pitchFamily="2" charset="-78"/>
              </a:rPr>
              <a:t>کاربردي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859" y="2131142"/>
            <a:ext cx="10390239" cy="4203253"/>
          </a:xfrm>
        </p:spPr>
        <p:txBody>
          <a:bodyPr>
            <a:normAutofit/>
          </a:bodyPr>
          <a:lstStyle/>
          <a:p>
            <a:pPr algn="just"/>
            <a:r>
              <a:rPr lang="fa-IR" sz="2800" dirty="0">
                <a:solidFill>
                  <a:srgbClr val="FFFF00"/>
                </a:solidFill>
                <a:cs typeface="B Nazanin" panose="00000400000000000000" pitchFamily="2" charset="-78"/>
              </a:rPr>
              <a:t>هدف </a:t>
            </a:r>
            <a:r>
              <a:rPr lang="fa-IR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اصلی:</a:t>
            </a:r>
          </a:p>
          <a:p>
            <a:pPr marL="0" indent="0" algn="ctr">
              <a:buNone/>
            </a:pPr>
            <a:r>
              <a:rPr lang="fa-IR" sz="2600" dirty="0">
                <a:cs typeface="B Nazanin" panose="00000400000000000000" pitchFamily="2" charset="-78"/>
              </a:rPr>
              <a:t>بررسی کلینیکی، تشخیصی، جراحی و پاتولوژیک انواع توده </a:t>
            </a:r>
            <a:r>
              <a:rPr lang="fa-IR" sz="2600" dirty="0" err="1">
                <a:cs typeface="B Nazanin" panose="00000400000000000000" pitchFamily="2" charset="-78"/>
              </a:rPr>
              <a:t>هاي</a:t>
            </a:r>
            <a:r>
              <a:rPr lang="fa-IR" sz="2600" dirty="0">
                <a:cs typeface="B Nazanin" panose="00000400000000000000" pitchFamily="2" charset="-78"/>
              </a:rPr>
              <a:t> قلبی در مرکز قلب و </a:t>
            </a:r>
            <a:r>
              <a:rPr lang="fa-IR" sz="2600" dirty="0" smtClean="0">
                <a:cs typeface="B Nazanin" panose="00000400000000000000" pitchFamily="2" charset="-78"/>
              </a:rPr>
              <a:t>عروق شهید </a:t>
            </a:r>
            <a:r>
              <a:rPr lang="fa-IR" sz="2600" dirty="0">
                <a:cs typeface="B Nazanin" panose="00000400000000000000" pitchFamily="2" charset="-78"/>
              </a:rPr>
              <a:t>رجایی از سال 1383 </a:t>
            </a:r>
            <a:r>
              <a:rPr lang="fa-IR" sz="2600" dirty="0" smtClean="0">
                <a:cs typeface="B Nazanin" panose="00000400000000000000" pitchFamily="2" charset="-78"/>
              </a:rPr>
              <a:t>تاکنون</a:t>
            </a:r>
          </a:p>
          <a:p>
            <a:pPr algn="just"/>
            <a:r>
              <a:rPr lang="fa-IR" sz="2800" dirty="0">
                <a:solidFill>
                  <a:srgbClr val="FFFF00"/>
                </a:solidFill>
                <a:cs typeface="B Nazanin" panose="00000400000000000000" pitchFamily="2" charset="-78"/>
              </a:rPr>
              <a:t>اهداف </a:t>
            </a:r>
            <a:r>
              <a:rPr lang="fa-IR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اختصاصی: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a-IR" dirty="0" smtClean="0">
                <a:cs typeface="B Nazanin" panose="00000400000000000000" pitchFamily="2" charset="-78"/>
              </a:rPr>
              <a:t>بررسی کلینیکی (</a:t>
            </a:r>
            <a:r>
              <a:rPr lang="fa-IR" dirty="0">
                <a:cs typeface="B Nazanin" panose="00000400000000000000" pitchFamily="2" charset="-78"/>
              </a:rPr>
              <a:t>شامل: علائم تنگی نفس، کاهش وزن، تعریق، بی اشتهایی، تپش قلب </a:t>
            </a:r>
            <a:r>
              <a:rPr lang="fa-IR" dirty="0" err="1" smtClean="0">
                <a:cs typeface="B Nazanin" panose="00000400000000000000" pitchFamily="2" charset="-78"/>
              </a:rPr>
              <a:t>وسنکوپ</a:t>
            </a:r>
            <a:r>
              <a:rPr lang="fa-IR" dirty="0">
                <a:cs typeface="B Nazanin" panose="00000400000000000000" pitchFamily="2" charset="-78"/>
              </a:rPr>
              <a:t>) </a:t>
            </a:r>
            <a:endParaRPr lang="fa-IR" dirty="0" smtClean="0">
              <a:cs typeface="B Nazanin" panose="00000400000000000000" pitchFamily="2" charset="-78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a-IR" dirty="0" smtClean="0">
                <a:cs typeface="B Nazanin" panose="00000400000000000000" pitchFamily="2" charset="-78"/>
              </a:rPr>
              <a:t>بررسی تشخیصی شامل</a:t>
            </a:r>
            <a:r>
              <a:rPr lang="fa-IR" dirty="0">
                <a:cs typeface="B Nazanin" panose="00000400000000000000" pitchFamily="2" charset="-78"/>
              </a:rPr>
              <a:t>: </a:t>
            </a:r>
            <a:r>
              <a:rPr lang="fa-IR" dirty="0" err="1">
                <a:cs typeface="B Nazanin" panose="00000400000000000000" pitchFamily="2" charset="-78"/>
              </a:rPr>
              <a:t>اکوکاردیوگرافی</a:t>
            </a:r>
            <a:r>
              <a:rPr lang="fa-IR" dirty="0">
                <a:cs typeface="B Nazanin" panose="00000400000000000000" pitchFamily="2" charset="-78"/>
              </a:rPr>
              <a:t>، سی تی اسکن </a:t>
            </a:r>
            <a:r>
              <a:rPr lang="fa-IR" dirty="0" smtClean="0">
                <a:cs typeface="B Nazanin" panose="00000400000000000000" pitchFamily="2" charset="-78"/>
              </a:rPr>
              <a:t>و</a:t>
            </a:r>
            <a:r>
              <a:rPr lang="en-US" dirty="0" smtClean="0">
                <a:cs typeface="B Nazanin" panose="00000400000000000000" pitchFamily="2" charset="-78"/>
              </a:rPr>
              <a:t>MRI</a:t>
            </a:r>
            <a:endParaRPr lang="fa-IR" dirty="0">
              <a:cs typeface="B Nazanin" panose="00000400000000000000" pitchFamily="2" charset="-78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a-IR" dirty="0" smtClean="0">
                <a:cs typeface="B Nazanin" panose="00000400000000000000" pitchFamily="2" charset="-78"/>
              </a:rPr>
              <a:t>بررسی </a:t>
            </a:r>
            <a:r>
              <a:rPr lang="fa-IR" dirty="0">
                <a:cs typeface="B Nazanin" panose="00000400000000000000" pitchFamily="2" charset="-78"/>
              </a:rPr>
              <a:t>جراحی انواع توده </a:t>
            </a:r>
            <a:r>
              <a:rPr lang="fa-IR" dirty="0" err="1">
                <a:cs typeface="B Nazanin" panose="00000400000000000000" pitchFamily="2" charset="-78"/>
              </a:rPr>
              <a:t>هاي</a:t>
            </a:r>
            <a:r>
              <a:rPr lang="fa-IR" dirty="0">
                <a:cs typeface="B Nazanin" panose="00000400000000000000" pitchFamily="2" charset="-78"/>
              </a:rPr>
              <a:t> قلبی بر اساس شکل </a:t>
            </a:r>
            <a:r>
              <a:rPr lang="fa-IR" dirty="0" err="1">
                <a:cs typeface="B Nazanin" panose="00000400000000000000" pitchFamily="2" charset="-78"/>
              </a:rPr>
              <a:t>ظاهري</a:t>
            </a:r>
            <a:r>
              <a:rPr lang="fa-IR" dirty="0">
                <a:cs typeface="B Nazanin" panose="00000400000000000000" pitchFamily="2" charset="-78"/>
              </a:rPr>
              <a:t> توده و شر ح عمل </a:t>
            </a:r>
            <a:r>
              <a:rPr lang="fa-IR" dirty="0" smtClean="0">
                <a:cs typeface="B Nazanin" panose="00000400000000000000" pitchFamily="2" charset="-78"/>
              </a:rPr>
              <a:t>جراحی</a:t>
            </a:r>
            <a:endParaRPr lang="en-US" dirty="0" smtClean="0">
              <a:cs typeface="B Nazanin" panose="00000400000000000000" pitchFamily="2" charset="-78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a-IR" dirty="0" smtClean="0">
                <a:cs typeface="B Nazanin" panose="00000400000000000000" pitchFamily="2" charset="-78"/>
              </a:rPr>
              <a:t>بررسی </a:t>
            </a:r>
            <a:r>
              <a:rPr lang="fa-IR" dirty="0">
                <a:cs typeface="B Nazanin" panose="00000400000000000000" pitchFamily="2" charset="-78"/>
              </a:rPr>
              <a:t>پاتولوژیک انواع توده </a:t>
            </a:r>
            <a:r>
              <a:rPr lang="fa-IR" dirty="0" err="1">
                <a:cs typeface="B Nazanin" panose="00000400000000000000" pitchFamily="2" charset="-78"/>
              </a:rPr>
              <a:t>هاي</a:t>
            </a:r>
            <a:r>
              <a:rPr lang="fa-IR" dirty="0">
                <a:cs typeface="B Nazanin" panose="00000400000000000000" pitchFamily="2" charset="-78"/>
              </a:rPr>
              <a:t> قلبی بر اساس نوع توده خوش خیم/ </a:t>
            </a:r>
            <a:r>
              <a:rPr lang="fa-IR" dirty="0" smtClean="0">
                <a:cs typeface="B Nazanin" panose="00000400000000000000" pitchFamily="2" charset="-78"/>
              </a:rPr>
              <a:t>بدخیم، </a:t>
            </a:r>
            <a:r>
              <a:rPr lang="en-US" dirty="0" err="1" smtClean="0">
                <a:cs typeface="B Nazanin" panose="00000400000000000000" pitchFamily="2" charset="-78"/>
              </a:rPr>
              <a:t>stage,grade</a:t>
            </a:r>
            <a:endParaRPr lang="fa-IR" dirty="0" smtClean="0">
              <a:cs typeface="B Nazanin" panose="00000400000000000000" pitchFamily="2" charset="-78"/>
            </a:endParaRPr>
          </a:p>
          <a:p>
            <a:pPr algn="just"/>
            <a:r>
              <a:rPr lang="fa-IR" sz="2800" dirty="0">
                <a:solidFill>
                  <a:srgbClr val="FFFF00"/>
                </a:solidFill>
                <a:cs typeface="B Nazanin" panose="00000400000000000000" pitchFamily="2" charset="-78"/>
              </a:rPr>
              <a:t>هدف </a:t>
            </a:r>
            <a:r>
              <a:rPr lang="fa-IR" sz="2800" dirty="0" err="1" smtClean="0">
                <a:solidFill>
                  <a:srgbClr val="FFFF00"/>
                </a:solidFill>
                <a:cs typeface="B Nazanin" panose="00000400000000000000" pitchFamily="2" charset="-78"/>
              </a:rPr>
              <a:t>کاربردي</a:t>
            </a:r>
            <a:r>
              <a:rPr lang="fa-IR" sz="2800" dirty="0" smtClean="0">
                <a:solidFill>
                  <a:srgbClr val="FFFF00"/>
                </a:solidFill>
                <a:cs typeface="B Nazanin" panose="00000400000000000000" pitchFamily="2" charset="-78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2400" dirty="0">
                <a:cs typeface="B Nazanin" panose="00000400000000000000" pitchFamily="2" charset="-78"/>
              </a:rPr>
              <a:t>بررسی و گزارش روش </a:t>
            </a:r>
            <a:r>
              <a:rPr lang="fa-IR" sz="2400" dirty="0" err="1">
                <a:cs typeface="B Nazanin" panose="00000400000000000000" pitchFamily="2" charset="-78"/>
              </a:rPr>
              <a:t>هاي</a:t>
            </a:r>
            <a:r>
              <a:rPr lang="fa-IR" sz="2400" dirty="0">
                <a:cs typeface="B Nazanin" panose="00000400000000000000" pitchFamily="2" charset="-78"/>
              </a:rPr>
              <a:t> موثر در تشخیص و درمان انواع توده </a:t>
            </a:r>
            <a:r>
              <a:rPr lang="fa-IR" sz="2400" dirty="0" err="1">
                <a:cs typeface="B Nazanin" panose="00000400000000000000" pitchFamily="2" charset="-78"/>
              </a:rPr>
              <a:t>هاي</a:t>
            </a:r>
            <a:r>
              <a:rPr lang="fa-IR" sz="2400" dirty="0">
                <a:cs typeface="B Nazanin" panose="00000400000000000000" pitchFamily="2" charset="-78"/>
              </a:rPr>
              <a:t> قلبی</a:t>
            </a:r>
            <a:endParaRPr lang="fa-IR" sz="2400" dirty="0">
              <a:solidFill>
                <a:srgbClr val="FFFF00"/>
              </a:solidFill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fa-IR" dirty="0" smtClean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6118" y="669896"/>
            <a:ext cx="1237595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4051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12" y="731105"/>
            <a:ext cx="9613861" cy="1080938"/>
          </a:xfrm>
        </p:spPr>
        <p:txBody>
          <a:bodyPr>
            <a:noAutofit/>
          </a:bodyPr>
          <a:lstStyle/>
          <a:p>
            <a:pPr algn="r"/>
            <a:r>
              <a:rPr lang="fa-IR" sz="3200" dirty="0">
                <a:cs typeface="B Nazanin" panose="00000400000000000000" pitchFamily="2" charset="-78"/>
              </a:rPr>
              <a:t>روش </a:t>
            </a:r>
            <a:r>
              <a:rPr lang="fa-IR" sz="3200" dirty="0" smtClean="0">
                <a:cs typeface="B Nazanin" panose="00000400000000000000" pitchFamily="2" charset="-78"/>
              </a:rPr>
              <a:t>اجرا</a:t>
            </a:r>
            <a:r>
              <a:rPr lang="fa-IR" sz="2800" dirty="0" smtClean="0">
                <a:cs typeface="B Nazanin" panose="00000400000000000000" pitchFamily="2" charset="-78"/>
              </a:rPr>
              <a:t/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fa-IR" sz="2800" dirty="0">
                <a:cs typeface="B Nazanin" panose="00000400000000000000" pitchFamily="2" charset="-78"/>
              </a:rPr>
              <a:t>مشخصات ابزار جمع </a:t>
            </a:r>
            <a:r>
              <a:rPr lang="fa-IR" sz="2800" dirty="0" err="1">
                <a:cs typeface="B Nazanin" panose="00000400000000000000" pitchFamily="2" charset="-78"/>
              </a:rPr>
              <a:t>آوري</a:t>
            </a:r>
            <a:r>
              <a:rPr lang="fa-IR" sz="2800" dirty="0">
                <a:cs typeface="B Nazanin" panose="00000400000000000000" pitchFamily="2" charset="-78"/>
              </a:rPr>
              <a:t> اطلاعات و نحوه جمع </a:t>
            </a:r>
            <a:r>
              <a:rPr lang="fa-IR" sz="2800" dirty="0" err="1">
                <a:cs typeface="B Nazanin" panose="00000400000000000000" pitchFamily="2" charset="-78"/>
              </a:rPr>
              <a:t>آوري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آن</a:t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fa-IR" sz="2800" dirty="0" err="1" smtClean="0">
                <a:cs typeface="B Nazanin" panose="00000400000000000000" pitchFamily="2" charset="-78"/>
              </a:rPr>
              <a:t>متغیرها</a:t>
            </a:r>
            <a:endParaRPr lang="fa-IR" sz="28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75" y="2131142"/>
            <a:ext cx="10766322" cy="4630993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fa-IR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 اطلاعات </a:t>
            </a:r>
            <a:r>
              <a:rPr lang="fa-IR" sz="2800" b="1" dirty="0">
                <a:solidFill>
                  <a:srgbClr val="FFFF00"/>
                </a:solidFill>
                <a:cs typeface="B Nazanin" panose="00000400000000000000" pitchFamily="2" charset="-78"/>
              </a:rPr>
              <a:t>همه بیماران با توده قلبی با کد جراحی قلبی، که از سال 1383 تاکنون به مرکز </a:t>
            </a:r>
            <a:r>
              <a:rPr lang="fa-IR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قلب شهید </a:t>
            </a:r>
            <a:r>
              <a:rPr lang="fa-IR" sz="2800" b="1" dirty="0">
                <a:solidFill>
                  <a:srgbClr val="FFFF00"/>
                </a:solidFill>
                <a:cs typeface="B Nazanin" panose="00000400000000000000" pitchFamily="2" charset="-78"/>
              </a:rPr>
              <a:t>رجایی مراجعه کرده </a:t>
            </a:r>
            <a:r>
              <a:rPr lang="fa-IR" sz="2800" b="1" dirty="0" err="1">
                <a:solidFill>
                  <a:srgbClr val="FFFF00"/>
                </a:solidFill>
                <a:cs typeface="B Nazanin" panose="00000400000000000000" pitchFamily="2" charset="-78"/>
              </a:rPr>
              <a:t>اند</a:t>
            </a:r>
            <a:r>
              <a:rPr lang="fa-IR" sz="2800" b="1" dirty="0">
                <a:solidFill>
                  <a:srgbClr val="FFFF00"/>
                </a:solidFill>
                <a:cs typeface="B Nazanin" panose="00000400000000000000" pitchFamily="2" charset="-78"/>
              </a:rPr>
              <a:t>، </a:t>
            </a:r>
            <a:r>
              <a:rPr lang="fa-IR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شامل:</a:t>
            </a:r>
          </a:p>
          <a:p>
            <a:pPr marL="0" indent="0" algn="just">
              <a:buNone/>
            </a:pPr>
            <a:endParaRPr lang="fa-IR" b="1" dirty="0" smtClean="0">
              <a:solidFill>
                <a:srgbClr val="FFFF00"/>
              </a:solidFill>
              <a:cs typeface="B Nazanin" panose="00000400000000000000" pitchFamily="2" charset="-78"/>
            </a:endParaRPr>
          </a:p>
          <a:p>
            <a:pPr lvl="1" algn="just"/>
            <a:r>
              <a:rPr lang="fa-IR" dirty="0">
                <a:cs typeface="B Nazanin" panose="00000400000000000000" pitchFamily="2" charset="-78"/>
              </a:rPr>
              <a:t>ا</a:t>
            </a:r>
            <a:r>
              <a:rPr lang="fa-IR" sz="2300" dirty="0">
                <a:cs typeface="B Nazanin" panose="00000400000000000000" pitchFamily="2" charset="-78"/>
              </a:rPr>
              <a:t>طلاعات </a:t>
            </a:r>
            <a:r>
              <a:rPr lang="fa-IR" sz="2300" dirty="0" err="1" smtClean="0">
                <a:cs typeface="B Nazanin" panose="00000400000000000000" pitchFamily="2" charset="-78"/>
              </a:rPr>
              <a:t>دموگرافیک</a:t>
            </a:r>
            <a:endParaRPr lang="fa-IR" sz="2300" dirty="0" smtClean="0">
              <a:cs typeface="B Nazanin" panose="00000400000000000000" pitchFamily="2" charset="-78"/>
            </a:endParaRPr>
          </a:p>
          <a:p>
            <a:pPr lvl="1" algn="just"/>
            <a:r>
              <a:rPr lang="fa-IR" sz="2300" dirty="0" smtClean="0">
                <a:cs typeface="B Nazanin" panose="00000400000000000000" pitchFamily="2" charset="-78"/>
              </a:rPr>
              <a:t>کلینیکی: علائم </a:t>
            </a:r>
            <a:r>
              <a:rPr lang="fa-IR" sz="2300" dirty="0">
                <a:cs typeface="B Nazanin" panose="00000400000000000000" pitchFamily="2" charset="-78"/>
              </a:rPr>
              <a:t>تنگی </a:t>
            </a:r>
            <a:r>
              <a:rPr lang="fa-IR" sz="2300" dirty="0" smtClean="0">
                <a:cs typeface="B Nazanin" panose="00000400000000000000" pitchFamily="2" charset="-78"/>
              </a:rPr>
              <a:t>نفس، کاهش </a:t>
            </a:r>
            <a:r>
              <a:rPr lang="fa-IR" sz="2300" dirty="0">
                <a:cs typeface="B Nazanin" panose="00000400000000000000" pitchFamily="2" charset="-78"/>
              </a:rPr>
              <a:t>وزن، تعریق، بی اشتهایی، تپش قلب و </a:t>
            </a:r>
            <a:r>
              <a:rPr lang="fa-IR" sz="2300" dirty="0" err="1" smtClean="0">
                <a:cs typeface="B Nazanin" panose="00000400000000000000" pitchFamily="2" charset="-78"/>
              </a:rPr>
              <a:t>سنکوپ</a:t>
            </a:r>
            <a:r>
              <a:rPr lang="fa-IR" sz="2300" dirty="0">
                <a:cs typeface="B Nazanin" panose="00000400000000000000" pitchFamily="2" charset="-78"/>
              </a:rPr>
              <a:t> </a:t>
            </a:r>
            <a:r>
              <a:rPr lang="fa-IR" sz="2300" dirty="0" smtClean="0">
                <a:cs typeface="B Nazanin" panose="00000400000000000000" pitchFamily="2" charset="-78"/>
              </a:rPr>
              <a:t>در انواع </a:t>
            </a:r>
            <a:r>
              <a:rPr lang="fa-IR" sz="2300" dirty="0">
                <a:cs typeface="B Nazanin" panose="00000400000000000000" pitchFamily="2" charset="-78"/>
              </a:rPr>
              <a:t>توده </a:t>
            </a:r>
            <a:r>
              <a:rPr lang="fa-IR" sz="2300" dirty="0" err="1">
                <a:cs typeface="B Nazanin" panose="00000400000000000000" pitchFamily="2" charset="-78"/>
              </a:rPr>
              <a:t>هاي</a:t>
            </a:r>
            <a:r>
              <a:rPr lang="fa-IR" sz="2300" dirty="0">
                <a:cs typeface="B Nazanin" panose="00000400000000000000" pitchFamily="2" charset="-78"/>
              </a:rPr>
              <a:t> </a:t>
            </a:r>
            <a:r>
              <a:rPr lang="fa-IR" sz="2300" dirty="0" smtClean="0">
                <a:cs typeface="B Nazanin" panose="00000400000000000000" pitchFamily="2" charset="-78"/>
              </a:rPr>
              <a:t>قلبی</a:t>
            </a:r>
          </a:p>
          <a:p>
            <a:pPr lvl="1" algn="just"/>
            <a:r>
              <a:rPr lang="fa-IR" sz="2300" dirty="0" smtClean="0">
                <a:cs typeface="B Nazanin" panose="00000400000000000000" pitchFamily="2" charset="-78"/>
              </a:rPr>
              <a:t>تشخیصی: </a:t>
            </a:r>
            <a:r>
              <a:rPr lang="fa-IR" sz="2300" dirty="0" err="1" smtClean="0">
                <a:cs typeface="B Nazanin" panose="00000400000000000000" pitchFamily="2" charset="-78"/>
              </a:rPr>
              <a:t>اکوکاردیوگرافی</a:t>
            </a:r>
            <a:r>
              <a:rPr lang="fa-IR" sz="2300" dirty="0" smtClean="0">
                <a:cs typeface="B Nazanin" panose="00000400000000000000" pitchFamily="2" charset="-78"/>
              </a:rPr>
              <a:t>، سی تی اسکن و </a:t>
            </a:r>
            <a:r>
              <a:rPr lang="en-US" sz="2300" dirty="0" smtClean="0">
                <a:cs typeface="B Nazanin" panose="00000400000000000000" pitchFamily="2" charset="-78"/>
              </a:rPr>
              <a:t>MRI</a:t>
            </a:r>
            <a:endParaRPr lang="fa-IR" sz="2300" dirty="0" smtClean="0">
              <a:cs typeface="B Nazanin" panose="00000400000000000000" pitchFamily="2" charset="-78"/>
            </a:endParaRPr>
          </a:p>
          <a:p>
            <a:pPr lvl="1" algn="just"/>
            <a:r>
              <a:rPr lang="fa-IR" sz="2300" dirty="0">
                <a:cs typeface="B Nazanin" panose="00000400000000000000" pitchFamily="2" charset="-78"/>
              </a:rPr>
              <a:t>جراحی انواع توده </a:t>
            </a:r>
            <a:r>
              <a:rPr lang="fa-IR" sz="2300" dirty="0" err="1">
                <a:cs typeface="B Nazanin" panose="00000400000000000000" pitchFamily="2" charset="-78"/>
              </a:rPr>
              <a:t>هاي</a:t>
            </a:r>
            <a:r>
              <a:rPr lang="fa-IR" sz="2300" dirty="0">
                <a:cs typeface="B Nazanin" panose="00000400000000000000" pitchFamily="2" charset="-78"/>
              </a:rPr>
              <a:t> قلبی </a:t>
            </a:r>
            <a:r>
              <a:rPr lang="fa-IR" sz="2300" dirty="0" smtClean="0">
                <a:cs typeface="B Nazanin" panose="00000400000000000000" pitchFamily="2" charset="-78"/>
              </a:rPr>
              <a:t>براساس </a:t>
            </a:r>
            <a:r>
              <a:rPr lang="fa-IR" sz="2300" dirty="0">
                <a:cs typeface="B Nazanin" panose="00000400000000000000" pitchFamily="2" charset="-78"/>
              </a:rPr>
              <a:t>شکل </a:t>
            </a:r>
            <a:r>
              <a:rPr lang="fa-IR" sz="2300" dirty="0" err="1">
                <a:cs typeface="B Nazanin" panose="00000400000000000000" pitchFamily="2" charset="-78"/>
              </a:rPr>
              <a:t>ظاهري</a:t>
            </a:r>
            <a:r>
              <a:rPr lang="fa-IR" sz="2300" dirty="0">
                <a:cs typeface="B Nazanin" panose="00000400000000000000" pitchFamily="2" charset="-78"/>
              </a:rPr>
              <a:t> توده و شر ح عمل جراحی، </a:t>
            </a:r>
            <a:r>
              <a:rPr lang="fa-IR" sz="2300" dirty="0" smtClean="0">
                <a:cs typeface="B Nazanin" panose="00000400000000000000" pitchFamily="2" charset="-78"/>
              </a:rPr>
              <a:t>پاتولوژی </a:t>
            </a:r>
            <a:r>
              <a:rPr lang="fa-IR" sz="2300" dirty="0">
                <a:cs typeface="B Nazanin" panose="00000400000000000000" pitchFamily="2" charset="-78"/>
              </a:rPr>
              <a:t>انواع توده </a:t>
            </a:r>
            <a:r>
              <a:rPr lang="fa-IR" sz="2300" dirty="0" err="1">
                <a:cs typeface="B Nazanin" panose="00000400000000000000" pitchFamily="2" charset="-78"/>
              </a:rPr>
              <a:t>هاي</a:t>
            </a:r>
            <a:r>
              <a:rPr lang="fa-IR" sz="2300" dirty="0">
                <a:cs typeface="B Nazanin" panose="00000400000000000000" pitchFamily="2" charset="-78"/>
              </a:rPr>
              <a:t> قلبی </a:t>
            </a:r>
            <a:endParaRPr lang="fa-IR" dirty="0" smtClean="0">
              <a:cs typeface="B Nazanin" panose="00000400000000000000" pitchFamily="2" charset="-78"/>
            </a:endParaRPr>
          </a:p>
          <a:p>
            <a:pPr marL="0" indent="0" algn="ctr">
              <a:buNone/>
            </a:pPr>
            <a:r>
              <a:rPr lang="fa-IR" b="1" u="sng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از مرکز </a:t>
            </a:r>
            <a:r>
              <a:rPr lang="en-US" b="1" u="sng" dirty="0" smtClean="0">
                <a:solidFill>
                  <a:schemeClr val="bg1"/>
                </a:solidFill>
                <a:cs typeface="B Nazanin" panose="00000400000000000000" pitchFamily="2" charset="-78"/>
              </a:rPr>
              <a:t>IT</a:t>
            </a:r>
            <a:r>
              <a:rPr lang="fa-IR" b="1" u="sng" dirty="0" smtClean="0">
                <a:solidFill>
                  <a:schemeClr val="bg1"/>
                </a:solidFill>
                <a:cs typeface="B Nazanin" panose="00000400000000000000" pitchFamily="2" charset="-78"/>
              </a:rPr>
              <a:t> بیمارستان </a:t>
            </a:r>
            <a:r>
              <a:rPr lang="fa-IR" b="1" u="sng" dirty="0">
                <a:solidFill>
                  <a:schemeClr val="bg1"/>
                </a:solidFill>
                <a:cs typeface="B Nazanin" panose="00000400000000000000" pitchFamily="2" charset="-78"/>
              </a:rPr>
              <a:t>قلب رجایی استخراج خواهد شد. </a:t>
            </a:r>
            <a:endParaRPr lang="fa-IR" b="1" u="sng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marL="0" indent="0" algn="ctr">
              <a:buNone/>
            </a:pPr>
            <a:endParaRPr lang="fa-IR" b="1" u="sng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مشخصات بیماران شامل: سن، جنس، قد و وزن ، علایم کلینیکی، نوع و مشخصات توده </a:t>
            </a:r>
            <a:r>
              <a:rPr lang="fa-IR" sz="2800" dirty="0" smtClean="0">
                <a:cs typeface="B Nazanin" panose="00000400000000000000" pitchFamily="2" charset="-78"/>
              </a:rPr>
              <a:t>در </a:t>
            </a:r>
            <a:r>
              <a:rPr lang="fa-IR" sz="2800" dirty="0" err="1" smtClean="0">
                <a:cs typeface="B Nazanin" panose="00000400000000000000" pitchFamily="2" charset="-78"/>
              </a:rPr>
              <a:t>روشهاي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مختلف </a:t>
            </a:r>
            <a:r>
              <a:rPr lang="fa-IR" sz="2800" dirty="0" err="1">
                <a:cs typeface="B Nazanin" panose="00000400000000000000" pitchFamily="2" charset="-78"/>
              </a:rPr>
              <a:t>تصویربرداري</a:t>
            </a:r>
            <a:r>
              <a:rPr lang="fa-IR" sz="2800" dirty="0">
                <a:cs typeface="B Nazanin" panose="00000400000000000000" pitchFamily="2" charset="-78"/>
              </a:rPr>
              <a:t>، نوع و مشخصات توده در جراحی، نوع و مشخصات توده </a:t>
            </a:r>
            <a:r>
              <a:rPr lang="fa-IR" sz="2800" dirty="0" smtClean="0">
                <a:cs typeface="B Nazanin" panose="00000400000000000000" pitchFamily="2" charset="-78"/>
              </a:rPr>
              <a:t>در </a:t>
            </a:r>
            <a:r>
              <a:rPr lang="fa-IR" sz="2800" dirty="0" err="1" smtClean="0">
                <a:cs typeface="B Nazanin" panose="00000400000000000000" pitchFamily="2" charset="-78"/>
              </a:rPr>
              <a:t>پاتولوژي</a:t>
            </a:r>
            <a:r>
              <a:rPr lang="fa-IR" sz="2800" dirty="0">
                <a:cs typeface="B Nazanin" panose="00000400000000000000" pitchFamily="2" charset="-78"/>
              </a:rPr>
              <a:t>، مورتالیتی در بیمارستان در مراجعات قبلی بیماران مورد بررسی قرار خواهد </a:t>
            </a:r>
            <a:r>
              <a:rPr lang="fa-IR" sz="2800" dirty="0" smtClean="0">
                <a:cs typeface="B Nazanin" panose="00000400000000000000" pitchFamily="2" charset="-78"/>
              </a:rPr>
              <a:t>گرفت.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همچنین </a:t>
            </a:r>
            <a:r>
              <a:rPr lang="fa-IR" sz="2800" dirty="0">
                <a:cs typeface="B Nazanin" panose="00000400000000000000" pitchFamily="2" charset="-78"/>
              </a:rPr>
              <a:t>جهت بررسی بیماران </a:t>
            </a:r>
            <a:r>
              <a:rPr lang="fa-IR" sz="2800" dirty="0" err="1">
                <a:cs typeface="B Nazanin" panose="00000400000000000000" pitchFamily="2" charset="-78"/>
              </a:rPr>
              <a:t>فالوآپ</a:t>
            </a:r>
            <a:r>
              <a:rPr lang="fa-IR" sz="2800" dirty="0">
                <a:cs typeface="B Nazanin" panose="00000400000000000000" pitchFamily="2" charset="-78"/>
              </a:rPr>
              <a:t> تلفنی انجام خواهد شد.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سپس </a:t>
            </a:r>
            <a:r>
              <a:rPr lang="fa-IR" sz="2800" dirty="0">
                <a:cs typeface="B Nazanin" panose="00000400000000000000" pitchFamily="2" charset="-78"/>
              </a:rPr>
              <a:t>اطلاعات به دست آمده </a:t>
            </a:r>
            <a:r>
              <a:rPr lang="fa-IR" sz="2800" dirty="0" smtClean="0">
                <a:cs typeface="B Nazanin" panose="00000400000000000000" pitchFamily="2" charset="-78"/>
              </a:rPr>
              <a:t>با روش </a:t>
            </a:r>
            <a:r>
              <a:rPr lang="fa-IR" sz="2800" dirty="0" err="1">
                <a:cs typeface="B Nazanin" panose="00000400000000000000" pitchFamily="2" charset="-78"/>
              </a:rPr>
              <a:t>هاي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err="1">
                <a:cs typeface="B Nazanin" panose="00000400000000000000" pitchFamily="2" charset="-78"/>
              </a:rPr>
              <a:t>آماري</a:t>
            </a:r>
            <a:r>
              <a:rPr lang="fa-IR" sz="2800" dirty="0">
                <a:cs typeface="B Nazanin" panose="00000400000000000000" pitchFamily="2" charset="-78"/>
              </a:rPr>
              <a:t> آنالیز و از لحاظ کیفی و کمی مورد بررسی قرار خواهد گرفت.</a:t>
            </a:r>
            <a:endParaRPr lang="fa-IR" sz="2800" b="1" u="sng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6118" y="669896"/>
            <a:ext cx="1237595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74156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59" y="731105"/>
            <a:ext cx="9613861" cy="1080938"/>
          </a:xfrm>
        </p:spPr>
        <p:txBody>
          <a:bodyPr>
            <a:noAutofit/>
          </a:bodyPr>
          <a:lstStyle/>
          <a:p>
            <a:pPr algn="r"/>
            <a:r>
              <a:rPr lang="fa-IR" sz="2800" dirty="0">
                <a:cs typeface="B Nazanin" panose="00000400000000000000" pitchFamily="2" charset="-78"/>
              </a:rPr>
              <a:t>روش محاسبه </a:t>
            </a:r>
            <a:r>
              <a:rPr lang="fa-IR" sz="2800" dirty="0" smtClean="0">
                <a:cs typeface="B Nazanin" panose="00000400000000000000" pitchFamily="2" charset="-78"/>
              </a:rPr>
              <a:t>حجم نمونه</a:t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fa-IR" sz="2800" dirty="0">
                <a:cs typeface="B Nazanin" panose="00000400000000000000" pitchFamily="2" charset="-78"/>
              </a:rPr>
              <a:t>ملاحظات </a:t>
            </a:r>
            <a:r>
              <a:rPr lang="fa-IR" sz="2800" dirty="0" smtClean="0">
                <a:cs typeface="B Nazanin" panose="00000400000000000000" pitchFamily="2" charset="-78"/>
              </a:rPr>
              <a:t>اخلاقی</a:t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fa-IR" sz="2800" dirty="0" err="1" smtClean="0">
                <a:cs typeface="B Nazanin" panose="00000400000000000000" pitchFamily="2" charset="-78"/>
              </a:rPr>
              <a:t>محدودیت‌هاي</a:t>
            </a:r>
            <a:r>
              <a:rPr lang="fa-IR" sz="2800" dirty="0" smtClean="0">
                <a:cs typeface="B Nazanin" panose="00000400000000000000" pitchFamily="2" charset="-78"/>
              </a:rPr>
              <a:t> اجرایی طرح</a:t>
            </a:r>
            <a:endParaRPr lang="fa-IR" sz="28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800" b="1" dirty="0">
                <a:solidFill>
                  <a:srgbClr val="FFFF00"/>
                </a:solidFill>
                <a:cs typeface="B Nazanin" panose="00000400000000000000" pitchFamily="2" charset="-78"/>
              </a:rPr>
              <a:t>روش محاسبه حجم </a:t>
            </a:r>
            <a:r>
              <a:rPr lang="fa-IR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نمونه:</a:t>
            </a:r>
          </a:p>
          <a:p>
            <a:pPr marL="0" indent="0" algn="ctr">
              <a:buNone/>
            </a:pPr>
            <a:r>
              <a:rPr lang="fa-IR" dirty="0">
                <a:cs typeface="B Nazanin" panose="00000400000000000000" pitchFamily="2" charset="-78"/>
              </a:rPr>
              <a:t>تمام اطلاعات ثبت شده از انواع توده هاي قلبی از سال 1384 تا کنون با کد جراحی </a:t>
            </a:r>
            <a:r>
              <a:rPr lang="fa-IR" dirty="0" smtClean="0">
                <a:cs typeface="B Nazanin" panose="00000400000000000000" pitchFamily="2" charset="-78"/>
              </a:rPr>
              <a:t>در بیمارستان </a:t>
            </a:r>
            <a:r>
              <a:rPr lang="fa-IR" dirty="0">
                <a:cs typeface="B Nazanin" panose="00000400000000000000" pitchFamily="2" charset="-78"/>
              </a:rPr>
              <a:t>قلب شهید رجایی، حجم نمونه حدود </a:t>
            </a:r>
            <a:r>
              <a:rPr lang="fa-IR" dirty="0">
                <a:cs typeface="B Nazanin" panose="00000400000000000000" pitchFamily="2" charset="-78"/>
              </a:rPr>
              <a:t>3</a:t>
            </a:r>
            <a:r>
              <a:rPr lang="fa-IR" dirty="0" smtClean="0">
                <a:cs typeface="B Nazanin" panose="00000400000000000000" pitchFamily="2" charset="-78"/>
              </a:rPr>
              <a:t>000 </a:t>
            </a:r>
            <a:r>
              <a:rPr lang="fa-IR" dirty="0">
                <a:cs typeface="B Nazanin" panose="00000400000000000000" pitchFamily="2" charset="-78"/>
              </a:rPr>
              <a:t>تخمین زده میشود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  <a:p>
            <a:pPr marL="0" indent="0" algn="ctr" rtl="0">
              <a:buNone/>
            </a:pPr>
            <a:r>
              <a:rPr lang="fa-IR" u="sng" dirty="0">
                <a:solidFill>
                  <a:srgbClr val="002060"/>
                </a:solidFill>
                <a:cs typeface="B Nazanin" panose="00000400000000000000" pitchFamily="2" charset="-78"/>
              </a:rPr>
              <a:t>اطلاعات استخراج شده محرمانه خواهد </a:t>
            </a:r>
            <a:r>
              <a:rPr lang="fa-IR" u="sng" dirty="0" smtClean="0">
                <a:solidFill>
                  <a:srgbClr val="002060"/>
                </a:solidFill>
                <a:cs typeface="B Nazanin" panose="00000400000000000000" pitchFamily="2" charset="-78"/>
              </a:rPr>
              <a:t>بود</a:t>
            </a:r>
            <a:endParaRPr lang="en-US" u="sng" dirty="0" smtClean="0">
              <a:solidFill>
                <a:srgbClr val="002060"/>
              </a:solidFill>
              <a:cs typeface="B Nazanin" panose="00000400000000000000" pitchFamily="2" charset="-78"/>
            </a:endParaRPr>
          </a:p>
          <a:p>
            <a:r>
              <a:rPr lang="fa-IR" b="1" dirty="0" err="1" smtClean="0">
                <a:solidFill>
                  <a:srgbClr val="FFFF00"/>
                </a:solidFill>
                <a:cs typeface="B Nazanin" panose="00000400000000000000" pitchFamily="2" charset="-78"/>
              </a:rPr>
              <a:t>محدودیت‌هاي</a:t>
            </a:r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 </a:t>
            </a:r>
            <a:r>
              <a:rPr lang="fa-IR" b="1" dirty="0">
                <a:solidFill>
                  <a:srgbClr val="FFFF00"/>
                </a:solidFill>
                <a:cs typeface="B Nazanin" panose="00000400000000000000" pitchFamily="2" charset="-78"/>
              </a:rPr>
              <a:t>اجرایی </a:t>
            </a:r>
            <a:r>
              <a:rPr lang="fa-IR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طرح: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2400" dirty="0">
                <a:cs typeface="B Nazanin" panose="00000400000000000000" pitchFamily="2" charset="-78"/>
              </a:rPr>
              <a:t>نقص در پرونده بیماران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2400" dirty="0">
                <a:cs typeface="B Nazanin" panose="00000400000000000000" pitchFamily="2" charset="-78"/>
              </a:rPr>
              <a:t>عدم </a:t>
            </a:r>
            <a:r>
              <a:rPr lang="fa-IR" sz="2400" dirty="0" err="1">
                <a:cs typeface="B Nazanin" panose="00000400000000000000" pitchFamily="2" charset="-78"/>
              </a:rPr>
              <a:t>همکاري</a:t>
            </a:r>
            <a:r>
              <a:rPr lang="fa-IR" sz="2400" dirty="0">
                <a:cs typeface="B Nazanin" panose="00000400000000000000" pitchFamily="2" charset="-78"/>
              </a:rPr>
              <a:t> بیماران در </a:t>
            </a:r>
            <a:r>
              <a:rPr lang="fa-IR" sz="2400" dirty="0" err="1">
                <a:cs typeface="B Nazanin" panose="00000400000000000000" pitchFamily="2" charset="-78"/>
              </a:rPr>
              <a:t>فالواپ</a:t>
            </a:r>
            <a:r>
              <a:rPr lang="fa-IR" sz="2400" dirty="0">
                <a:cs typeface="B Nazanin" panose="00000400000000000000" pitchFamily="2" charset="-78"/>
              </a:rPr>
              <a:t> تلفنی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a-IR" sz="2400" dirty="0">
                <a:cs typeface="B Nazanin" panose="00000400000000000000" pitchFamily="2" charset="-78"/>
              </a:rPr>
              <a:t>عدم دسترسی یا مرگ بیماران جهت </a:t>
            </a:r>
            <a:r>
              <a:rPr lang="fa-IR" sz="2400" dirty="0" err="1">
                <a:cs typeface="B Nazanin" panose="00000400000000000000" pitchFamily="2" charset="-78"/>
              </a:rPr>
              <a:t>فالواپ</a:t>
            </a:r>
            <a:r>
              <a:rPr lang="fa-IR" sz="2400" dirty="0">
                <a:cs typeface="B Nazanin" panose="00000400000000000000" pitchFamily="2" charset="-78"/>
              </a:rPr>
              <a:t> تلفنی</a:t>
            </a:r>
            <a:endParaRPr lang="en-US" sz="2400" b="1" u="sng" dirty="0" smtClean="0">
              <a:solidFill>
                <a:srgbClr val="FFFF00"/>
              </a:solidFill>
              <a:cs typeface="B Nazanin" panose="00000400000000000000" pitchFamily="2" charset="-78"/>
            </a:endParaRPr>
          </a:p>
          <a:p>
            <a:pPr marL="0" indent="0" algn="ctr" rtl="0">
              <a:buNone/>
            </a:pPr>
            <a:endParaRPr lang="fa-IR" u="sng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6118" y="669896"/>
            <a:ext cx="1237595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137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 هزینه ها / هزینه پرسنلی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جهت جمع آوری دیتا و فالوآپ بیماران</a:t>
            </a:r>
          </a:p>
          <a:p>
            <a:r>
              <a:rPr lang="fa-IR" dirty="0"/>
              <a:t>   جمع کل هزینه </a:t>
            </a:r>
            <a:r>
              <a:rPr lang="fa-IR" dirty="0" smtClean="0"/>
              <a:t>:50,000,000 </a:t>
            </a:r>
            <a:r>
              <a:rPr lang="fa-IR" dirty="0"/>
              <a:t>ریال (‍پرسنلی)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9776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5535" y="2306595"/>
            <a:ext cx="6812692" cy="356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65212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heme1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EA26F69-84C4-455B-919E-38C3CE395715}" vid="{FB42A1BE-DBA5-4BE1-9635-8347B03FD33B}"/>
    </a:ext>
  </a:extLst>
</a:theme>
</file>

<file path=ppt/theme/theme2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759</Words>
  <Application>Microsoft Office PowerPoint</Application>
  <PresentationFormat>Widescreen</PresentationFormat>
  <Paragraphs>50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Arial</vt:lpstr>
      <vt:lpstr>B Nazanin</vt:lpstr>
      <vt:lpstr>Calibri</vt:lpstr>
      <vt:lpstr>Franklin Gothic Book</vt:lpstr>
      <vt:lpstr>Perpetua</vt:lpstr>
      <vt:lpstr>Stencil</vt:lpstr>
      <vt:lpstr>Tahoma</vt:lpstr>
      <vt:lpstr>Times New Roman</vt:lpstr>
      <vt:lpstr>Trebuchet MS</vt:lpstr>
      <vt:lpstr>Wingdings</vt:lpstr>
      <vt:lpstr>Wingdings 2</vt:lpstr>
      <vt:lpstr>1_Theme1</vt:lpstr>
      <vt:lpstr>Berlin</vt:lpstr>
      <vt:lpstr>بررسی کلینیکی، تشخیصی، جراحی و پاتولوژیک انواع توده هاي قلبی در مرکز قلب و عروق شهید رجایی از سال 1383 تاکنون</vt:lpstr>
      <vt:lpstr>بیان مسئله و بررسی متون</vt:lpstr>
      <vt:lpstr>بیان مسئله و بررسی متون</vt:lpstr>
      <vt:lpstr>ضرورت اجرا</vt:lpstr>
      <vt:lpstr>اهداف: هدف اصلی، اهداف اختصاصی، هدف کاربردي</vt:lpstr>
      <vt:lpstr>روش اجرا مشخصات ابزار جمع آوري اطلاعات و نحوه جمع آوري آن متغیرها</vt:lpstr>
      <vt:lpstr>روش محاسبه حجم نمونه ملاحظات اخلاقی محدودیت‌هاي اجرایی طرح</vt:lpstr>
      <vt:lpstr> هزینه ها / هزینه پرسنلی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بررسی کلینیکی، تشخیصی، جراحی و پاتولوژیک انواع توده هاي قلبی در مرکز قلب و عروق شهید رجایی از سال 1383 تاکنون</dc:title>
  <dc:creator>sara adimi</dc:creator>
  <cp:lastModifiedBy>Alizadeh</cp:lastModifiedBy>
  <cp:revision>28</cp:revision>
  <dcterms:created xsi:type="dcterms:W3CDTF">2020-07-18T12:42:44Z</dcterms:created>
  <dcterms:modified xsi:type="dcterms:W3CDTF">2020-07-19T04:57:17Z</dcterms:modified>
</cp:coreProperties>
</file>