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7" r:id="rId3"/>
    <p:sldId id="260" r:id="rId4"/>
    <p:sldId id="261" r:id="rId5"/>
    <p:sldId id="263" r:id="rId6"/>
    <p:sldId id="265"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002"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A7C654-2392-46B7-A9C7-138304C36FF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AF104-75C9-4B2A-B80C-4717200D8A7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7C654-2392-46B7-A9C7-138304C36FF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AF104-75C9-4B2A-B80C-4717200D8A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A7C654-2392-46B7-A9C7-138304C36FF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AF104-75C9-4B2A-B80C-4717200D8A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A7C654-2392-46B7-A9C7-138304C36FF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AF104-75C9-4B2A-B80C-4717200D8A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7A7C654-2392-46B7-A9C7-138304C36FF1}" type="datetimeFigureOut">
              <a:rPr lang="en-US" smtClean="0"/>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9AF104-75C9-4B2A-B80C-4717200D8A7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A7C654-2392-46B7-A9C7-138304C36FF1}"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9AF104-75C9-4B2A-B80C-4717200D8A7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A7C654-2392-46B7-A9C7-138304C36FF1}" type="datetimeFigureOut">
              <a:rPr lang="en-US" smtClean="0"/>
              <a:t>7/19/2020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9AF104-75C9-4B2A-B80C-4717200D8A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A7C654-2392-46B7-A9C7-138304C36FF1}" type="datetimeFigureOut">
              <a:rPr lang="en-US" smtClean="0"/>
              <a:t>7/19/2020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9AF104-75C9-4B2A-B80C-4717200D8A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7C654-2392-46B7-A9C7-138304C36FF1}" type="datetimeFigureOut">
              <a:rPr lang="en-US" smtClean="0"/>
              <a:t>7/19/2020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9AF104-75C9-4B2A-B80C-4717200D8A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7A7C654-2392-46B7-A9C7-138304C36FF1}" type="datetimeFigureOut">
              <a:rPr lang="en-US" smtClean="0"/>
              <a:t>7/19/2020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A9AF104-75C9-4B2A-B80C-4717200D8A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7C654-2392-46B7-A9C7-138304C36FF1}" type="datetimeFigureOut">
              <a:rPr lang="en-US" smtClean="0"/>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9AF104-75C9-4B2A-B80C-4717200D8A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7A7C654-2392-46B7-A9C7-138304C36FF1}" type="datetimeFigureOut">
              <a:rPr lang="en-US" smtClean="0"/>
              <a:t>7/19/2020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A9AF104-75C9-4B2A-B80C-4717200D8A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res.rhc.ac.ir/main/cartable.action#_ENREF_17" TargetMode="External"/><Relationship Id="rId3" Type="http://schemas.openxmlformats.org/officeDocument/2006/relationships/hyperlink" Target="#_ENREF_2"/><Relationship Id="rId7" Type="http://schemas.openxmlformats.org/officeDocument/2006/relationships/hyperlink" Target="http://res.rhc.ac.ir/main/cartable.action#_ENREF_16" TargetMode="External"/><Relationship Id="rId2" Type="http://schemas.openxmlformats.org/officeDocument/2006/relationships/hyperlink" Target="#_ENREF_1"/><Relationship Id="rId1" Type="http://schemas.openxmlformats.org/officeDocument/2006/relationships/slideLayout" Target="../slideLayouts/slideLayout2.xml"/><Relationship Id="rId6" Type="http://schemas.openxmlformats.org/officeDocument/2006/relationships/hyperlink" Target="http://res.rhc.ac.ir/main/cartable.action#_ENREF_14" TargetMode="External"/><Relationship Id="rId11" Type="http://schemas.openxmlformats.org/officeDocument/2006/relationships/hyperlink" Target="http://res.rhc.ac.ir/main/cartable.action#_ENREF_19" TargetMode="External"/><Relationship Id="rId5" Type="http://schemas.openxmlformats.org/officeDocument/2006/relationships/hyperlink" Target="http://res.rhc.ac.ir/main/cartable.action#_ENREF_11" TargetMode="External"/><Relationship Id="rId10" Type="http://schemas.openxmlformats.org/officeDocument/2006/relationships/hyperlink" Target="http://res.rhc.ac.ir/main/cartable.action#_ENREF_4" TargetMode="External"/><Relationship Id="rId4" Type="http://schemas.openxmlformats.org/officeDocument/2006/relationships/hyperlink" Target="#_ENREF_3"/><Relationship Id="rId9" Type="http://schemas.openxmlformats.org/officeDocument/2006/relationships/hyperlink" Target="http://res.rhc.ac.ir/main/cartable.action#_ENREF_18"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res.rhc.ac.ir/main/cartable.action#_ENREF_1" TargetMode="External"/><Relationship Id="rId2" Type="http://schemas.openxmlformats.org/officeDocument/2006/relationships/hyperlink" Target="http://res.rhc.ac.ir/main/cartable.action#_ENREF_2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
            <a:ext cx="4419600" cy="2630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1"/>
          <p:cNvSpPr>
            <a:spLocks noGrp="1"/>
          </p:cNvSpPr>
          <p:nvPr>
            <p:ph type="ctrTitle"/>
          </p:nvPr>
        </p:nvSpPr>
        <p:spPr>
          <a:xfrm>
            <a:off x="3657600" y="3276600"/>
            <a:ext cx="5257800" cy="2133600"/>
          </a:xfrm>
        </p:spPr>
        <p:txBody>
          <a:bodyPr>
            <a:normAutofit/>
          </a:bodyPr>
          <a:lstStyle/>
          <a:p>
            <a:pPr algn="r" rtl="1"/>
            <a:r>
              <a:rPr lang="fa-IR" sz="2000" b="1" dirty="0">
                <a:solidFill>
                  <a:schemeClr val="accent2">
                    <a:lumMod val="50000"/>
                  </a:schemeClr>
                </a:solidFill>
                <a:cs typeface="B Nazanin" pitchFamily="2" charset="-78"/>
              </a:rPr>
              <a:t>بررسی ارتباط سطح سرب خون با بیماری عروق</a:t>
            </a:r>
            <a:r>
              <a:rPr lang="en-US" sz="2000" b="1" dirty="0">
                <a:solidFill>
                  <a:schemeClr val="accent2">
                    <a:lumMod val="50000"/>
                  </a:schemeClr>
                </a:solidFill>
                <a:cs typeface="B Nazanin" pitchFamily="2" charset="-78"/>
              </a:rPr>
              <a:t> </a:t>
            </a:r>
            <a:r>
              <a:rPr lang="fa-IR" sz="2000" b="1" dirty="0">
                <a:solidFill>
                  <a:schemeClr val="accent2">
                    <a:lumMod val="50000"/>
                  </a:schemeClr>
                </a:solidFill>
                <a:cs typeface="B Nazanin" pitchFamily="2" charset="-78"/>
              </a:rPr>
              <a:t> کرونر </a:t>
            </a:r>
            <a:r>
              <a:rPr lang="fa-IR" sz="2000" b="1" dirty="0" smtClean="0">
                <a:solidFill>
                  <a:schemeClr val="accent2">
                    <a:lumMod val="50000"/>
                  </a:schemeClr>
                </a:solidFill>
                <a:cs typeface="B Nazanin" pitchFamily="2" charset="-78"/>
              </a:rPr>
              <a:t>قلب</a:t>
            </a:r>
            <a:br>
              <a:rPr lang="fa-IR" sz="2000" b="1" dirty="0" smtClean="0">
                <a:solidFill>
                  <a:schemeClr val="accent2">
                    <a:lumMod val="50000"/>
                  </a:schemeClr>
                </a:solidFill>
                <a:cs typeface="B Nazanin" pitchFamily="2" charset="-78"/>
              </a:rPr>
            </a:br>
            <a:r>
              <a:rPr lang="fa-IR" sz="2000" b="1" dirty="0" smtClean="0">
                <a:solidFill>
                  <a:schemeClr val="accent2">
                    <a:lumMod val="50000"/>
                  </a:schemeClr>
                </a:solidFill>
                <a:cs typeface="B Nazanin" pitchFamily="2" charset="-78"/>
              </a:rPr>
              <a:t/>
            </a:r>
            <a:br>
              <a:rPr lang="fa-IR" sz="2000" b="1" dirty="0" smtClean="0">
                <a:solidFill>
                  <a:schemeClr val="accent2">
                    <a:lumMod val="50000"/>
                  </a:schemeClr>
                </a:solidFill>
                <a:cs typeface="B Nazanin" pitchFamily="2" charset="-78"/>
              </a:rPr>
            </a:br>
            <a:r>
              <a:rPr lang="fa-IR" sz="2000" b="1" dirty="0">
                <a:solidFill>
                  <a:schemeClr val="accent2">
                    <a:lumMod val="50000"/>
                  </a:schemeClr>
                </a:solidFill>
                <a:cs typeface="B Nazanin" pitchFamily="2" charset="-78"/>
              </a:rPr>
              <a:t/>
            </a:r>
            <a:br>
              <a:rPr lang="fa-IR" sz="2000" b="1" dirty="0">
                <a:solidFill>
                  <a:schemeClr val="accent2">
                    <a:lumMod val="50000"/>
                  </a:schemeClr>
                </a:solidFill>
                <a:cs typeface="B Nazanin" pitchFamily="2" charset="-78"/>
              </a:rPr>
            </a:br>
            <a:r>
              <a:rPr lang="fa-IR" sz="1600" b="1" dirty="0" smtClean="0">
                <a:solidFill>
                  <a:schemeClr val="accent1">
                    <a:lumMod val="20000"/>
                    <a:lumOff val="80000"/>
                  </a:schemeClr>
                </a:solidFill>
                <a:cs typeface="B Nazanin" pitchFamily="2" charset="-78"/>
              </a:rPr>
              <a:t>مجریان و همکاران:</a:t>
            </a:r>
            <a:br>
              <a:rPr lang="fa-IR" sz="1600" b="1" dirty="0" smtClean="0">
                <a:solidFill>
                  <a:schemeClr val="accent1">
                    <a:lumMod val="20000"/>
                    <a:lumOff val="80000"/>
                  </a:schemeClr>
                </a:solidFill>
                <a:cs typeface="B Nazanin" pitchFamily="2" charset="-78"/>
              </a:rPr>
            </a:br>
            <a:r>
              <a:rPr lang="fa-IR" sz="1600" b="1" dirty="0" smtClean="0">
                <a:solidFill>
                  <a:schemeClr val="accent1">
                    <a:lumMod val="20000"/>
                    <a:lumOff val="80000"/>
                  </a:schemeClr>
                </a:solidFill>
                <a:cs typeface="B Nazanin" pitchFamily="2" charset="-78"/>
              </a:rPr>
              <a:t>دکتر </a:t>
            </a:r>
            <a:r>
              <a:rPr lang="fa-IR" sz="1600" b="1" dirty="0">
                <a:solidFill>
                  <a:schemeClr val="accent1">
                    <a:lumMod val="20000"/>
                    <a:lumOff val="80000"/>
                  </a:schemeClr>
                </a:solidFill>
                <a:cs typeface="B Nazanin" pitchFamily="2" charset="-78"/>
              </a:rPr>
              <a:t>مظلوم </a:t>
            </a:r>
            <a:r>
              <a:rPr lang="fa-IR" sz="1600" b="1" dirty="0" smtClean="0">
                <a:solidFill>
                  <a:schemeClr val="accent1">
                    <a:lumMod val="20000"/>
                    <a:lumOff val="80000"/>
                  </a:schemeClr>
                </a:solidFill>
                <a:cs typeface="B Nazanin" pitchFamily="2" charset="-78"/>
              </a:rPr>
              <a:t>زاده- دکتر </a:t>
            </a:r>
            <a:r>
              <a:rPr lang="fa-IR" sz="1600" b="1" dirty="0">
                <a:solidFill>
                  <a:schemeClr val="accent1">
                    <a:lumMod val="20000"/>
                    <a:lumOff val="80000"/>
                  </a:schemeClr>
                </a:solidFill>
                <a:cs typeface="B Nazanin" pitchFamily="2" charset="-78"/>
              </a:rPr>
              <a:t>خالق </a:t>
            </a:r>
            <a:r>
              <a:rPr lang="fa-IR" sz="1600" b="1" dirty="0" smtClean="0">
                <a:solidFill>
                  <a:schemeClr val="accent1">
                    <a:lumMod val="20000"/>
                    <a:lumOff val="80000"/>
                  </a:schemeClr>
                </a:solidFill>
                <a:cs typeface="B Nazanin" pitchFamily="2" charset="-78"/>
              </a:rPr>
              <a:t>پرست</a:t>
            </a:r>
            <a:r>
              <a:rPr lang="fa-IR" sz="1600" b="1" dirty="0">
                <a:solidFill>
                  <a:schemeClr val="accent1">
                    <a:lumMod val="20000"/>
                    <a:lumOff val="80000"/>
                  </a:schemeClr>
                </a:solidFill>
                <a:cs typeface="B Nazanin" pitchFamily="2" charset="-78"/>
              </a:rPr>
              <a:t>-</a:t>
            </a:r>
            <a:r>
              <a:rPr lang="fa-IR" sz="1600" b="1" dirty="0" smtClean="0">
                <a:solidFill>
                  <a:schemeClr val="accent1">
                    <a:lumMod val="20000"/>
                    <a:lumOff val="80000"/>
                  </a:schemeClr>
                </a:solidFill>
                <a:cs typeface="B Nazanin" pitchFamily="2" charset="-78"/>
              </a:rPr>
              <a:t>دکتر </a:t>
            </a:r>
            <a:r>
              <a:rPr lang="fa-IR" sz="1600" b="1" dirty="0">
                <a:solidFill>
                  <a:schemeClr val="accent1">
                    <a:lumMod val="20000"/>
                    <a:lumOff val="80000"/>
                  </a:schemeClr>
                </a:solidFill>
                <a:cs typeface="B Nazanin" pitchFamily="2" charset="-78"/>
              </a:rPr>
              <a:t>باقی </a:t>
            </a:r>
            <a:r>
              <a:rPr lang="fa-IR" sz="1600" b="1" dirty="0" smtClean="0">
                <a:solidFill>
                  <a:schemeClr val="accent1">
                    <a:lumMod val="20000"/>
                    <a:lumOff val="80000"/>
                  </a:schemeClr>
                </a:solidFill>
                <a:cs typeface="B Nazanin" pitchFamily="2" charset="-78"/>
              </a:rPr>
              <a:t>زاده- دکتر عربیان</a:t>
            </a:r>
            <a:br>
              <a:rPr lang="fa-IR" sz="1600" b="1" dirty="0" smtClean="0">
                <a:solidFill>
                  <a:schemeClr val="accent1">
                    <a:lumMod val="20000"/>
                    <a:lumOff val="80000"/>
                  </a:schemeClr>
                </a:solidFill>
                <a:cs typeface="B Nazanin" pitchFamily="2" charset="-78"/>
              </a:rPr>
            </a:br>
            <a:r>
              <a:rPr lang="fa-IR" sz="1600" b="1" dirty="0" smtClean="0">
                <a:solidFill>
                  <a:schemeClr val="accent1">
                    <a:lumMod val="20000"/>
                    <a:lumOff val="80000"/>
                  </a:schemeClr>
                </a:solidFill>
                <a:cs typeface="B Nazanin" pitchFamily="2" charset="-78"/>
              </a:rPr>
              <a:t> و سایر همکاران</a:t>
            </a:r>
            <a:r>
              <a:rPr lang="en-US" sz="1600" dirty="0"/>
              <a:t/>
            </a:r>
            <a:br>
              <a:rPr lang="en-US" sz="1600" dirty="0"/>
            </a:br>
            <a:endParaRPr lang="en-US" sz="1600" b="1" dirty="0">
              <a:solidFill>
                <a:schemeClr val="accent2">
                  <a:lumMod val="50000"/>
                </a:schemeClr>
              </a:solidFill>
            </a:endParaRPr>
          </a:p>
        </p:txBody>
      </p:sp>
    </p:spTree>
    <p:extLst>
      <p:ext uri="{BB962C8B-B14F-4D97-AF65-F5344CB8AC3E}">
        <p14:creationId xmlns:p14="http://schemas.microsoft.com/office/powerpoint/2010/main" val="1495643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04800"/>
            <a:ext cx="7520940" cy="548640"/>
          </a:xfrm>
        </p:spPr>
        <p:txBody>
          <a:bodyPr/>
          <a:lstStyle/>
          <a:p>
            <a:pPr algn="ctr" rtl="1"/>
            <a:r>
              <a:rPr lang="fa-IR" b="1" dirty="0" smtClean="0">
                <a:solidFill>
                  <a:schemeClr val="accent2">
                    <a:lumMod val="50000"/>
                  </a:schemeClr>
                </a:solidFill>
                <a:cs typeface="B Nazanin" pitchFamily="2" charset="-78"/>
              </a:rPr>
              <a:t>بیان مسئله</a:t>
            </a:r>
            <a:endParaRPr lang="en-US" b="1" dirty="0">
              <a:solidFill>
                <a:schemeClr val="accent2">
                  <a:lumMod val="50000"/>
                </a:schemeClr>
              </a:solidFill>
              <a:cs typeface="B Nazanin" pitchFamily="2" charset="-78"/>
            </a:endParaRPr>
          </a:p>
        </p:txBody>
      </p:sp>
      <p:sp>
        <p:nvSpPr>
          <p:cNvPr id="3" name="Content Placeholder 2"/>
          <p:cNvSpPr>
            <a:spLocks noGrp="1"/>
          </p:cNvSpPr>
          <p:nvPr>
            <p:ph idx="1"/>
          </p:nvPr>
        </p:nvSpPr>
        <p:spPr>
          <a:xfrm>
            <a:off x="822960" y="914400"/>
            <a:ext cx="7520940" cy="4267200"/>
          </a:xfrm>
        </p:spPr>
        <p:txBody>
          <a:bodyPr>
            <a:normAutofit fontScale="92500" lnSpcReduction="20000"/>
          </a:bodyPr>
          <a:lstStyle/>
          <a:p>
            <a:pPr marL="0" indent="0" algn="just" rtl="1">
              <a:buNone/>
            </a:pPr>
            <a:r>
              <a:rPr lang="fa-IR" sz="1800" b="0" dirty="0"/>
              <a:t>بیماریهای قلبی و عروقی عامل اصلی مرگ و میر در سراسر جهان است و به عنوان یک نگرانی عمده بهداشت عمومی شناخته می شود.</a:t>
            </a:r>
            <a:r>
              <a:rPr lang="fa-IR" sz="1200" b="0" dirty="0"/>
              <a:t>(</a:t>
            </a:r>
            <a:r>
              <a:rPr lang="fa-IR" sz="1200" b="0" dirty="0">
                <a:hlinkClick r:id="rId2" tooltip="Min, 2017 #141"/>
              </a:rPr>
              <a:t>1</a:t>
            </a:r>
            <a:r>
              <a:rPr lang="fa-IR" sz="1200" b="0" dirty="0"/>
              <a:t>) </a:t>
            </a:r>
            <a:r>
              <a:rPr lang="fa-IR" sz="1800" b="0" dirty="0" smtClean="0"/>
              <a:t>در </a:t>
            </a:r>
            <a:r>
              <a:rPr lang="fa-IR" sz="1800" b="0" dirty="0"/>
              <a:t>چین، هر سال حدود 3 میلیون </a:t>
            </a:r>
            <a:r>
              <a:rPr lang="fa-IR" sz="1200" b="0" dirty="0"/>
              <a:t>(</a:t>
            </a:r>
            <a:r>
              <a:rPr lang="fa-IR" sz="1200" b="0" dirty="0">
                <a:hlinkClick r:id="rId3" tooltip="Hu, 2012 #143"/>
              </a:rPr>
              <a:t>2</a:t>
            </a:r>
            <a:r>
              <a:rPr lang="fa-IR" sz="1200" b="0" dirty="0"/>
              <a:t>) </a:t>
            </a:r>
            <a:r>
              <a:rPr lang="fa-IR" sz="1800" b="0" dirty="0"/>
              <a:t>و  بیش از 2150 آمریکایی هر روز از </a:t>
            </a:r>
            <a:r>
              <a:rPr lang="en-US" sz="1800" b="0" dirty="0"/>
              <a:t>CVD </a:t>
            </a:r>
            <a:r>
              <a:rPr lang="fa-IR" sz="1800" b="0" dirty="0"/>
              <a:t>می میرند، به طور متوسط 1 مرگ در هر 40 ثانیه </a:t>
            </a:r>
            <a:r>
              <a:rPr lang="fa-IR" sz="1200" b="0" dirty="0"/>
              <a:t>(</a:t>
            </a:r>
            <a:r>
              <a:rPr lang="fa-IR" sz="1200" b="0" dirty="0">
                <a:hlinkClick r:id="rId4" tooltip="Mozaffarian,  #142"/>
              </a:rPr>
              <a:t>3</a:t>
            </a:r>
            <a:r>
              <a:rPr lang="fa-IR" sz="1200" b="0" dirty="0"/>
              <a:t>)  </a:t>
            </a:r>
            <a:r>
              <a:rPr lang="fa-IR" sz="1800" b="0" dirty="0"/>
              <a:t>اتفاق می افتد. </a:t>
            </a:r>
            <a:endParaRPr lang="fa-IR" sz="1800" b="0" dirty="0" smtClean="0"/>
          </a:p>
          <a:p>
            <a:pPr marL="0" indent="0" algn="just" rtl="1">
              <a:buNone/>
            </a:pPr>
            <a:r>
              <a:rPr lang="fa-IR" sz="1800" b="0" dirty="0" smtClean="0"/>
              <a:t>سرب </a:t>
            </a:r>
            <a:r>
              <a:rPr lang="fa-IR" sz="1800" b="0" dirty="0"/>
              <a:t>به عنوان یکی از فلزات سنگین از رایج ترین سموم محیطی شناخته می شود </a:t>
            </a:r>
            <a:r>
              <a:rPr lang="fa-IR" sz="1800" b="0" dirty="0" smtClean="0"/>
              <a:t>و </a:t>
            </a:r>
            <a:r>
              <a:rPr lang="fa-IR" sz="1800" b="0" dirty="0"/>
              <a:t>به طور گسترده ای در محیط زیست ما وجود دارد که انسان میتواند از طریق هوا، خاک، غذا و آب در معرض آن قرار گیرد. </a:t>
            </a:r>
            <a:r>
              <a:rPr lang="fa-IR" sz="1800" b="0" dirty="0" smtClean="0"/>
              <a:t>در بزرگسالان  </a:t>
            </a:r>
            <a:r>
              <a:rPr lang="fa-IR" sz="1800" b="0" dirty="0"/>
              <a:t>30 تا 40 درصد از راه </a:t>
            </a:r>
            <a:r>
              <a:rPr lang="fa-IR" sz="1800" b="0" dirty="0" smtClean="0"/>
              <a:t>استنشاقی و 5 </a:t>
            </a:r>
            <a:r>
              <a:rPr lang="fa-IR" sz="1800" b="0" dirty="0"/>
              <a:t>تا 10 درصد از طریق دستگاه گوارش  جذب می شود </a:t>
            </a:r>
            <a:r>
              <a:rPr lang="fa-IR" sz="1100" b="0" dirty="0"/>
              <a:t>(</a:t>
            </a:r>
            <a:r>
              <a:rPr lang="fa-IR" sz="1100" b="0" u="sng" dirty="0">
                <a:hlinkClick r:id="rId5" tooltip="Solenkova, 2014 #62"/>
              </a:rPr>
              <a:t>11</a:t>
            </a:r>
            <a:r>
              <a:rPr lang="fa-IR" sz="1100" b="0" dirty="0"/>
              <a:t>).</a:t>
            </a:r>
            <a:r>
              <a:rPr lang="fa-IR" sz="1800" b="0" dirty="0"/>
              <a:t> </a:t>
            </a:r>
            <a:endParaRPr lang="fa-IR" sz="1800" b="0" dirty="0" smtClean="0"/>
          </a:p>
          <a:p>
            <a:pPr marL="0" indent="0" algn="just" rtl="1"/>
            <a:r>
              <a:rPr lang="fa-IR" sz="1800" b="0" dirty="0"/>
              <a:t>در حال حاضر هیچ سطح مشخصی از سرب در خون ایمن تلقی نشده </a:t>
            </a:r>
            <a:r>
              <a:rPr lang="fa-IR" sz="1800" b="0" dirty="0" smtClean="0"/>
              <a:t>و مرکز برای </a:t>
            </a:r>
            <a:r>
              <a:rPr lang="fa-IR" sz="1800" b="0" dirty="0"/>
              <a:t>کنترل و  پیشگیری بیماری ها </a:t>
            </a:r>
            <a:r>
              <a:rPr lang="fa-IR" sz="1800" b="0" dirty="0" smtClean="0"/>
              <a:t>در </a:t>
            </a:r>
            <a:r>
              <a:rPr lang="fa-IR" sz="1800" b="0" dirty="0"/>
              <a:t>آمریکا </a:t>
            </a:r>
            <a:r>
              <a:rPr lang="fa-IR" sz="1800" b="0" dirty="0" smtClean="0"/>
              <a:t>میزان</a:t>
            </a:r>
            <a:r>
              <a:rPr lang="fa-IR" sz="1800" b="0" dirty="0"/>
              <a:t> 100 میکروگرم بر لیتر سرب را به عنوان سطح نگرانی تعیین کرده اند</a:t>
            </a:r>
            <a:r>
              <a:rPr lang="fa-IR" sz="1800" b="0" dirty="0" smtClean="0"/>
              <a:t>.</a:t>
            </a:r>
            <a:r>
              <a:rPr lang="fa-IR" sz="1800" b="0" dirty="0"/>
              <a:t> در ایالات متحده، میانگین غلظت سرب خون به </a:t>
            </a:r>
            <a:r>
              <a:rPr lang="fa-IR" sz="1800" b="0" dirty="0" smtClean="0"/>
              <a:t>ترتیب 22/8، 45/5 و 40/7 میکروگرم </a:t>
            </a:r>
            <a:r>
              <a:rPr lang="fa-IR" sz="1800" b="0" dirty="0"/>
              <a:t>بر لیتر برای نوجوانان قفقازی، سیاه و اسپانیایی و مکزیک آمریکایی بوده است</a:t>
            </a:r>
            <a:r>
              <a:rPr lang="fa-IR" sz="1100" b="0" dirty="0"/>
              <a:t> (</a:t>
            </a:r>
            <a:r>
              <a:rPr lang="fa-IR" sz="1100" b="0" u="sng" dirty="0">
                <a:hlinkClick r:id="rId6" tooltip="Li, 2014 #74"/>
              </a:rPr>
              <a:t>14</a:t>
            </a:r>
            <a:r>
              <a:rPr lang="fa-IR" sz="1100" b="0" dirty="0"/>
              <a:t>).</a:t>
            </a:r>
          </a:p>
          <a:p>
            <a:pPr marL="0" indent="0" algn="just" rtl="1"/>
            <a:r>
              <a:rPr lang="fa-IR" sz="1800" b="0" dirty="0" smtClean="0"/>
              <a:t>مطالعات آینده نگر در ایالات متحده، ارتباط بین افزایش سطح سرب خون و استخوانی و  افزایش  ریسک مرگ بیماری قلبی و عروقی و افزایش شیوع بیماری شریانی محیطی را نشان داده است.</a:t>
            </a:r>
            <a:r>
              <a:rPr lang="fa-IR" sz="1200" b="0" u="sng" dirty="0"/>
              <a:t>(</a:t>
            </a:r>
            <a:r>
              <a:rPr lang="fa-IR" sz="1200" b="0" u="sng" dirty="0">
                <a:hlinkClick r:id="rId7" tooltip="Weisskopf, 2004 #55"/>
              </a:rPr>
              <a:t>16</a:t>
            </a:r>
            <a:r>
              <a:rPr lang="fa-IR" sz="1200" b="0" dirty="0" smtClean="0"/>
              <a:t>) </a:t>
            </a:r>
            <a:r>
              <a:rPr lang="fa-IR" sz="1800" b="0" dirty="0"/>
              <a:t>همچنین</a:t>
            </a:r>
            <a:r>
              <a:rPr lang="fa-IR" sz="1200" b="0" dirty="0" smtClean="0"/>
              <a:t> </a:t>
            </a:r>
            <a:r>
              <a:rPr lang="fa-IR" sz="1800" b="0" dirty="0" smtClean="0"/>
              <a:t>قرار </a:t>
            </a:r>
            <a:r>
              <a:rPr lang="fa-IR" sz="1800" b="0" dirty="0"/>
              <a:t>گرفتن </a:t>
            </a:r>
            <a:r>
              <a:rPr lang="fa-IR" sz="1800" b="0" dirty="0" smtClean="0"/>
              <a:t>در </a:t>
            </a:r>
            <a:r>
              <a:rPr lang="fa-IR" sz="1800" b="0" dirty="0"/>
              <a:t>معرض سرب </a:t>
            </a:r>
            <a:r>
              <a:rPr lang="fa-IR" sz="1800" b="0" dirty="0" smtClean="0"/>
              <a:t>با </a:t>
            </a:r>
            <a:r>
              <a:rPr lang="fa-IR" sz="1800" b="0" dirty="0"/>
              <a:t>ریسک </a:t>
            </a:r>
            <a:r>
              <a:rPr lang="fa-IR" sz="1800" b="0" dirty="0" smtClean="0"/>
              <a:t>فاکتورهای </a:t>
            </a:r>
            <a:r>
              <a:rPr lang="fa-IR" sz="1800" b="0" dirty="0"/>
              <a:t>بیماری قلبی و عروقی مثل چاقی </a:t>
            </a:r>
            <a:r>
              <a:rPr lang="fa-IR" sz="1200" b="0" dirty="0"/>
              <a:t>(</a:t>
            </a:r>
            <a:r>
              <a:rPr lang="fa-IR" sz="1200" b="0" dirty="0">
                <a:hlinkClick r:id="rId8" tooltip="Wang, 2015 #58"/>
              </a:rPr>
              <a:t>17</a:t>
            </a:r>
            <a:r>
              <a:rPr lang="fa-IR" sz="1200" b="0" dirty="0"/>
              <a:t>)، </a:t>
            </a:r>
            <a:r>
              <a:rPr lang="fa-IR" sz="1800" b="0" dirty="0"/>
              <a:t>فشارخون</a:t>
            </a:r>
            <a:r>
              <a:rPr lang="fa-IR" sz="1200" b="0" dirty="0"/>
              <a:t>(</a:t>
            </a:r>
            <a:r>
              <a:rPr lang="fa-IR" sz="1200" b="0" dirty="0">
                <a:hlinkClick r:id="rId9" tooltip="Nawrot, 2002 #59"/>
              </a:rPr>
              <a:t>18</a:t>
            </a:r>
            <a:r>
              <a:rPr lang="fa-IR" sz="1200" b="0" dirty="0"/>
              <a:t>)</a:t>
            </a:r>
            <a:r>
              <a:rPr lang="fa-IR" sz="1800" b="0" dirty="0"/>
              <a:t> ، دیس لیپیدمی</a:t>
            </a:r>
            <a:r>
              <a:rPr lang="fa-IR" sz="1200" b="0" dirty="0"/>
              <a:t>(</a:t>
            </a:r>
            <a:r>
              <a:rPr lang="fa-IR" sz="1200" b="0" dirty="0">
                <a:hlinkClick r:id="rId10" tooltip="Peters, 2012 #144"/>
              </a:rPr>
              <a:t>4</a:t>
            </a:r>
            <a:r>
              <a:rPr lang="fa-IR" sz="1200" b="0" dirty="0"/>
              <a:t>)</a:t>
            </a:r>
            <a:r>
              <a:rPr lang="fa-IR" sz="1800" b="0" dirty="0"/>
              <a:t> و آترواسکلروز</a:t>
            </a:r>
            <a:r>
              <a:rPr lang="fa-IR" sz="1200" b="0" dirty="0"/>
              <a:t>(</a:t>
            </a:r>
            <a:r>
              <a:rPr lang="fa-IR" sz="1200" b="0" dirty="0">
                <a:hlinkClick r:id="rId11" tooltip="Revis, 1981 #61"/>
              </a:rPr>
              <a:t>19</a:t>
            </a:r>
            <a:r>
              <a:rPr lang="fa-IR" sz="1200" b="0" dirty="0"/>
              <a:t>)</a:t>
            </a:r>
            <a:r>
              <a:rPr lang="fa-IR" sz="1800" b="0" dirty="0"/>
              <a:t> </a:t>
            </a:r>
            <a:r>
              <a:rPr lang="fa-IR" sz="1800" b="0" dirty="0" smtClean="0"/>
              <a:t>مرتبط بوده است</a:t>
            </a:r>
            <a:r>
              <a:rPr lang="fa-IR" sz="1800" b="0" dirty="0"/>
              <a:t>. </a:t>
            </a:r>
            <a:endParaRPr lang="fa-IR" sz="1800" b="0" dirty="0" smtClean="0"/>
          </a:p>
          <a:p>
            <a:pPr marL="0" indent="0" algn="just" rtl="1"/>
            <a:r>
              <a:rPr lang="fa-IR" sz="1800" b="0" dirty="0"/>
              <a:t>با توجه به وجود سرب به عنوان یکی از آلاینده های مهم  </a:t>
            </a:r>
            <a:r>
              <a:rPr lang="fa-IR" sz="1800" b="0" dirty="0" smtClean="0"/>
              <a:t>در هوای</a:t>
            </a:r>
            <a:r>
              <a:rPr lang="fa-IR" sz="1800" b="0" dirty="0"/>
              <a:t>  شهر تهران و عوارض حاصل از آن ما برانیم که ارتباط سطح خونی سرب </a:t>
            </a:r>
            <a:r>
              <a:rPr lang="fa-IR" sz="1800" b="0" dirty="0" smtClean="0"/>
              <a:t>بصورت مستقل با</a:t>
            </a:r>
            <a:r>
              <a:rPr lang="fa-IR" sz="1800" b="0" dirty="0"/>
              <a:t>  بیمارهای قلبی و عروقی در ساکنین مناطق متفاوت تهران را مورد مطالعه قرار دهیم.</a:t>
            </a:r>
          </a:p>
          <a:p>
            <a:pPr marL="0" indent="0" algn="r" rtl="1"/>
            <a:endParaRPr lang="en-US" sz="1800" b="0" dirty="0"/>
          </a:p>
          <a:p>
            <a:pPr marL="0" indent="0" algn="just" rtl="1"/>
            <a:endParaRPr lang="fa-IR" sz="1800" b="0" dirty="0" smtClean="0"/>
          </a:p>
          <a:p>
            <a:pPr marL="0" indent="0" algn="just" rtl="1"/>
            <a:endParaRPr lang="fa-IR" sz="1800" b="0" dirty="0"/>
          </a:p>
          <a:p>
            <a:pPr marL="0" indent="0" algn="just" rtl="1"/>
            <a:endParaRPr lang="fa-IR" sz="1800" b="0" dirty="0" smtClean="0"/>
          </a:p>
          <a:p>
            <a:pPr marL="0" indent="0" algn="just" rtl="1">
              <a:buNone/>
            </a:pPr>
            <a:endParaRPr lang="fa-IR" sz="1800" b="0" dirty="0"/>
          </a:p>
          <a:p>
            <a:pPr marL="0" indent="0" algn="just" rtl="1">
              <a:buNone/>
            </a:pPr>
            <a:endParaRPr lang="en-US" sz="1800" b="0" dirty="0">
              <a:cs typeface="B Nazanin" pitchFamily="2" charset="-78"/>
            </a:endParaRPr>
          </a:p>
        </p:txBody>
      </p:sp>
    </p:spTree>
    <p:extLst>
      <p:ext uri="{BB962C8B-B14F-4D97-AF65-F5344CB8AC3E}">
        <p14:creationId xmlns:p14="http://schemas.microsoft.com/office/powerpoint/2010/main" val="3147141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7520940" cy="548640"/>
          </a:xfrm>
        </p:spPr>
        <p:txBody>
          <a:bodyPr/>
          <a:lstStyle/>
          <a:p>
            <a:pPr algn="ctr" rtl="1"/>
            <a:r>
              <a:rPr lang="fa-IR" b="1" dirty="0" smtClean="0">
                <a:solidFill>
                  <a:schemeClr val="accent2">
                    <a:lumMod val="50000"/>
                  </a:schemeClr>
                </a:solidFill>
                <a:cs typeface="B Nazanin" pitchFamily="2" charset="-78"/>
              </a:rPr>
              <a:t>بررسی </a:t>
            </a:r>
            <a:r>
              <a:rPr lang="fa-IR" b="1" dirty="0">
                <a:solidFill>
                  <a:schemeClr val="accent2">
                    <a:lumMod val="50000"/>
                  </a:schemeClr>
                </a:solidFill>
                <a:cs typeface="B Nazanin" pitchFamily="2" charset="-78"/>
              </a:rPr>
              <a:t>متون</a:t>
            </a:r>
            <a:endParaRPr lang="en-US" b="1" dirty="0">
              <a:solidFill>
                <a:schemeClr val="accent2">
                  <a:lumMod val="50000"/>
                </a:schemeClr>
              </a:solidFill>
              <a:cs typeface="B Nazanin" pitchFamily="2" charset="-78"/>
            </a:endParaRPr>
          </a:p>
        </p:txBody>
      </p:sp>
      <p:sp>
        <p:nvSpPr>
          <p:cNvPr id="3" name="Content Placeholder 2"/>
          <p:cNvSpPr>
            <a:spLocks noGrp="1"/>
          </p:cNvSpPr>
          <p:nvPr>
            <p:ph idx="1"/>
          </p:nvPr>
        </p:nvSpPr>
        <p:spPr>
          <a:xfrm>
            <a:off x="609600" y="914400"/>
            <a:ext cx="8001000" cy="4572000"/>
          </a:xfrm>
        </p:spPr>
        <p:txBody>
          <a:bodyPr>
            <a:noAutofit/>
          </a:bodyPr>
          <a:lstStyle/>
          <a:p>
            <a:pPr marL="514350" indent="-514350" algn="just" rtl="1">
              <a:buFont typeface="+mj-lt"/>
              <a:buAutoNum type="arabicPeriod"/>
            </a:pPr>
            <a:r>
              <a:rPr lang="en-US" sz="1800" b="0" dirty="0"/>
              <a:t>Chi Chen</a:t>
            </a:r>
            <a:r>
              <a:rPr lang="fa-IR" sz="1800" b="0" dirty="0"/>
              <a:t>و همکاران درچین در سال 2017 </a:t>
            </a:r>
            <a:r>
              <a:rPr lang="fa-IR" sz="1800" b="0" dirty="0" smtClean="0"/>
              <a:t>مطالعه </a:t>
            </a:r>
            <a:r>
              <a:rPr lang="fa-IR" sz="1800" b="0" dirty="0"/>
              <a:t>ای در باره ارتباط بین در معرض قرار گرفتن سرب با عوامل خطر قلبی و عروقی در بزگسالان چینی انجام دادند. عوامل خطر قلبی عروقی شامل شاخص توده بدنی </a:t>
            </a:r>
            <a:r>
              <a:rPr lang="en-US" sz="1800" b="0" dirty="0" smtClean="0"/>
              <a:t>(BMI</a:t>
            </a:r>
            <a:r>
              <a:rPr lang="en-US" sz="1800" b="0" dirty="0"/>
              <a:t>) ، </a:t>
            </a:r>
            <a:r>
              <a:rPr lang="fa-IR" sz="1800" b="0" dirty="0"/>
              <a:t>گلوکز پلاسما ناشتا </a:t>
            </a:r>
            <a:r>
              <a:rPr lang="en-US" sz="1800" b="0" dirty="0" smtClean="0"/>
              <a:t>(FPG</a:t>
            </a:r>
            <a:r>
              <a:rPr lang="en-US" sz="1800" b="0" dirty="0"/>
              <a:t>)، </a:t>
            </a:r>
            <a:r>
              <a:rPr lang="fa-IR" sz="1800" b="0" dirty="0" smtClean="0"/>
              <a:t>لیپیدها </a:t>
            </a:r>
            <a:r>
              <a:rPr lang="fa-IR" sz="1800" b="0" dirty="0"/>
              <a:t>و فشار خون بود. از 5340 نفر شرکت کننده، نمونه خون برای اندازه گیری سطح </a:t>
            </a:r>
            <a:r>
              <a:rPr lang="fa-IR" sz="1800" b="0" dirty="0" smtClean="0"/>
              <a:t>سرب گرفته شد </a:t>
            </a:r>
            <a:r>
              <a:rPr lang="fa-IR" sz="1800" b="0" dirty="0"/>
              <a:t>و </a:t>
            </a:r>
            <a:r>
              <a:rPr lang="fa-IR" sz="1800" b="0" dirty="0" smtClean="0"/>
              <a:t>نتایج نشان داد که </a:t>
            </a:r>
            <a:r>
              <a:rPr lang="fa-IR" sz="1800" b="0" dirty="0"/>
              <a:t>با افزایش سطح خونی سرب در زنان، </a:t>
            </a:r>
            <a:r>
              <a:rPr lang="fa-IR" sz="1800" b="0" dirty="0" smtClean="0"/>
              <a:t>شیوع</a:t>
            </a:r>
            <a:r>
              <a:rPr lang="en-US" sz="1800" b="0" dirty="0" smtClean="0"/>
              <a:t>CVD</a:t>
            </a:r>
            <a:r>
              <a:rPr lang="en-US" sz="1800" b="0" dirty="0"/>
              <a:t> </a:t>
            </a:r>
            <a:r>
              <a:rPr lang="fa-IR" sz="1800" b="0" dirty="0"/>
              <a:t> </a:t>
            </a:r>
            <a:r>
              <a:rPr lang="fa-IR" sz="1800" b="0" dirty="0" smtClean="0"/>
              <a:t>بطور </a:t>
            </a:r>
            <a:r>
              <a:rPr lang="fa-IR" sz="1800" b="0" dirty="0"/>
              <a:t>معناداری افزایش می یابد.  </a:t>
            </a:r>
            <a:r>
              <a:rPr lang="fa-IR" sz="1800" b="0" dirty="0" smtClean="0"/>
              <a:t>همچنین پس </a:t>
            </a:r>
            <a:r>
              <a:rPr lang="fa-IR" sz="1800" b="0" dirty="0"/>
              <a:t>از </a:t>
            </a:r>
            <a:r>
              <a:rPr lang="fa-IR" sz="1800" b="0" dirty="0" smtClean="0"/>
              <a:t>کنترل اثر </a:t>
            </a:r>
            <a:r>
              <a:rPr lang="fa-IR" sz="1800" b="0" dirty="0"/>
              <a:t>سن، استعمال دخانیات و نوشیدن </a:t>
            </a:r>
            <a:r>
              <a:rPr lang="fa-IR" sz="1800" b="0" dirty="0" smtClean="0"/>
              <a:t>الکل، </a:t>
            </a:r>
            <a:r>
              <a:rPr lang="fa-IR" sz="1800" b="0" dirty="0"/>
              <a:t>سطح خونی سرب به طور مستقل با فاکتورهای خطر قلبی عروقی از جمله </a:t>
            </a:r>
            <a:r>
              <a:rPr lang="en-US" sz="1800" b="0" dirty="0"/>
              <a:t>BMI  </a:t>
            </a:r>
            <a:r>
              <a:rPr lang="fa-IR" sz="1800" b="0" dirty="0" smtClean="0"/>
              <a:t>،</a:t>
            </a:r>
            <a:r>
              <a:rPr lang="en-US" sz="1800" b="0" dirty="0" smtClean="0"/>
              <a:t>FPG</a:t>
            </a:r>
            <a:r>
              <a:rPr lang="en-US" sz="1800" b="0" dirty="0"/>
              <a:t> ، </a:t>
            </a:r>
            <a:r>
              <a:rPr lang="fa-IR" sz="1800" b="0" dirty="0"/>
              <a:t>و فشارخون زنان ارتباط </a:t>
            </a:r>
            <a:r>
              <a:rPr lang="fa-IR" sz="1800" b="0" dirty="0" smtClean="0"/>
              <a:t>داشت، </a:t>
            </a:r>
            <a:r>
              <a:rPr lang="fa-IR" sz="1800" b="0" dirty="0"/>
              <a:t>اما این ارتباط  در مردان وجود </a:t>
            </a:r>
            <a:r>
              <a:rPr lang="fa-IR" sz="1800" b="0" dirty="0" smtClean="0"/>
              <a:t>نداشت </a:t>
            </a:r>
            <a:r>
              <a:rPr lang="fa-IR" sz="1100" b="0" dirty="0" smtClean="0"/>
              <a:t>(</a:t>
            </a:r>
            <a:r>
              <a:rPr lang="fa-IR" sz="1100" b="0" dirty="0">
                <a:hlinkClick r:id="rId2" tooltip="Chen, 2017 #139"/>
              </a:rPr>
              <a:t>25</a:t>
            </a:r>
            <a:r>
              <a:rPr lang="fa-IR" sz="1100" b="0" dirty="0" smtClean="0"/>
              <a:t>).</a:t>
            </a:r>
          </a:p>
          <a:p>
            <a:pPr marL="514350" indent="-514350" algn="just" rtl="1">
              <a:buFont typeface="+mj-lt"/>
              <a:buAutoNum type="arabicPeriod"/>
            </a:pPr>
            <a:r>
              <a:rPr lang="en-US" sz="1800" b="0" dirty="0"/>
              <a:t> Young-Sun Min  </a:t>
            </a:r>
            <a:r>
              <a:rPr lang="fa-IR" sz="1800" b="0" dirty="0"/>
              <a:t>و همکاران  در سال 2017 در کره مطالعه  آینده نگری درباره ی ارتباط بین میزان سرب خون و بیماری قلبی و عروقی در میان کارگران مرد در معرض سرب انجام دادند. داده ها از کارگران مرد در معرض سرب که حداقل یک بار بین سالهای 2000 تا 2004 تحت معاینه های پزشکی مرتبط با سرب قرار گرفتند، جمع آوری شد. محققین به این نتیجه رسیدند که ابتلا به بیماری ایسکمیک قلب، آنژین صدری و انفارکتوس مغزی در کارگرانی که دارای </a:t>
            </a:r>
            <a:r>
              <a:rPr lang="fa-IR" sz="1800" b="0" dirty="0" smtClean="0"/>
              <a:t>سطح </a:t>
            </a:r>
            <a:r>
              <a:rPr lang="fa-IR" sz="1800" b="0" dirty="0"/>
              <a:t>خونی سرب بیشتر از </a:t>
            </a:r>
            <a:r>
              <a:rPr lang="fa-IR" sz="1800" b="0" dirty="0" smtClean="0"/>
              <a:t>20 میکروگرم </a:t>
            </a:r>
            <a:r>
              <a:rPr lang="fa-IR" sz="1800" b="0" dirty="0"/>
              <a:t>در دسی لیتر بودند،  نسبت به کسانی  که سطح خونی سرب کمتر از 10 میکروگرم در دسی لیتر داشتند، بیشتر </a:t>
            </a:r>
            <a:r>
              <a:rPr lang="fa-IR" sz="1800" b="0" dirty="0" smtClean="0"/>
              <a:t>بود</a:t>
            </a:r>
            <a:r>
              <a:rPr lang="fa-IR" sz="1800" b="0" dirty="0"/>
              <a:t> </a:t>
            </a:r>
            <a:r>
              <a:rPr lang="fa-IR" sz="1100" b="0" dirty="0" smtClean="0"/>
              <a:t>(</a:t>
            </a:r>
            <a:r>
              <a:rPr lang="fa-IR" sz="1100" b="0" dirty="0" smtClean="0">
                <a:hlinkClick r:id="rId3" tooltip="Min, 2017 #141"/>
              </a:rPr>
              <a:t>1</a:t>
            </a:r>
            <a:r>
              <a:rPr lang="fa-IR" sz="1100" b="0" dirty="0"/>
              <a:t>).</a:t>
            </a:r>
            <a:endParaRPr lang="en-US" sz="1100" b="0" dirty="0"/>
          </a:p>
        </p:txBody>
      </p:sp>
    </p:spTree>
    <p:extLst>
      <p:ext uri="{BB962C8B-B14F-4D97-AF65-F5344CB8AC3E}">
        <p14:creationId xmlns:p14="http://schemas.microsoft.com/office/powerpoint/2010/main" val="1070925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chemeClr val="accent2">
                    <a:lumMod val="50000"/>
                  </a:schemeClr>
                </a:solidFill>
                <a:cs typeface="B Nazanin" pitchFamily="2" charset="-78"/>
              </a:rPr>
              <a:t>اهداف</a:t>
            </a:r>
            <a:endParaRPr lang="en-US" b="1" dirty="0">
              <a:solidFill>
                <a:schemeClr val="accent2">
                  <a:lumMod val="50000"/>
                </a:schemeClr>
              </a:solidFill>
              <a:cs typeface="B Nazanin" pitchFamily="2" charset="-78"/>
            </a:endParaRPr>
          </a:p>
        </p:txBody>
      </p:sp>
      <p:sp>
        <p:nvSpPr>
          <p:cNvPr id="3" name="Content Placeholder 2"/>
          <p:cNvSpPr>
            <a:spLocks noGrp="1"/>
          </p:cNvSpPr>
          <p:nvPr>
            <p:ph idx="1"/>
          </p:nvPr>
        </p:nvSpPr>
        <p:spPr>
          <a:xfrm>
            <a:off x="822960" y="1100628"/>
            <a:ext cx="7520940" cy="3852372"/>
          </a:xfrm>
        </p:spPr>
        <p:txBody>
          <a:bodyPr>
            <a:normAutofit fontScale="92500" lnSpcReduction="10000"/>
          </a:bodyPr>
          <a:lstStyle/>
          <a:p>
            <a:pPr marL="0" indent="0" algn="r">
              <a:spcBef>
                <a:spcPct val="0"/>
              </a:spcBef>
            </a:pPr>
            <a:r>
              <a:rPr lang="ar-SA" sz="3000" cap="all" dirty="0">
                <a:solidFill>
                  <a:schemeClr val="accent2">
                    <a:lumMod val="50000"/>
                  </a:schemeClr>
                </a:solidFill>
                <a:latin typeface="+mj-lt"/>
                <a:ea typeface="+mj-ea"/>
                <a:cs typeface="B Nazanin" pitchFamily="2" charset="-78"/>
              </a:rPr>
              <a:t>هدف اصلی</a:t>
            </a:r>
            <a:endParaRPr lang="en-US" sz="3000" cap="all" dirty="0">
              <a:solidFill>
                <a:schemeClr val="accent2">
                  <a:lumMod val="50000"/>
                </a:schemeClr>
              </a:solidFill>
              <a:latin typeface="+mj-lt"/>
              <a:ea typeface="+mj-ea"/>
              <a:cs typeface="B Nazanin" pitchFamily="2" charset="-78"/>
            </a:endParaRPr>
          </a:p>
          <a:p>
            <a:pPr marL="0" indent="0" algn="r" rtl="1"/>
            <a:r>
              <a:rPr lang="ar-SA" sz="1700" b="0" dirty="0"/>
              <a:t>تعیین ارتباط سطح سرب خون با </a:t>
            </a:r>
            <a:r>
              <a:rPr lang="fa-IR" sz="1700" b="0" dirty="0"/>
              <a:t>بیماری عروق کرونر قلب </a:t>
            </a:r>
          </a:p>
          <a:p>
            <a:pPr marL="0" indent="0" algn="r">
              <a:spcBef>
                <a:spcPct val="0"/>
              </a:spcBef>
            </a:pPr>
            <a:r>
              <a:rPr lang="fa-IR" sz="3000" cap="all" dirty="0">
                <a:solidFill>
                  <a:schemeClr val="accent2">
                    <a:lumMod val="50000"/>
                  </a:schemeClr>
                </a:solidFill>
                <a:latin typeface="+mj-lt"/>
                <a:ea typeface="+mj-ea"/>
                <a:cs typeface="B Nazanin" pitchFamily="2" charset="-78"/>
              </a:rPr>
              <a:t>ا</a:t>
            </a:r>
            <a:r>
              <a:rPr lang="ar-SA" sz="3000" cap="all" dirty="0">
                <a:solidFill>
                  <a:schemeClr val="accent2">
                    <a:lumMod val="50000"/>
                  </a:schemeClr>
                </a:solidFill>
                <a:latin typeface="+mj-lt"/>
                <a:ea typeface="+mj-ea"/>
                <a:cs typeface="B Nazanin" pitchFamily="2" charset="-78"/>
              </a:rPr>
              <a:t>هد</a:t>
            </a:r>
            <a:r>
              <a:rPr lang="fa-IR" sz="3000" cap="all" dirty="0">
                <a:solidFill>
                  <a:schemeClr val="accent2">
                    <a:lumMod val="50000"/>
                  </a:schemeClr>
                </a:solidFill>
                <a:latin typeface="+mj-lt"/>
                <a:ea typeface="+mj-ea"/>
                <a:cs typeface="B Nazanin" pitchFamily="2" charset="-78"/>
              </a:rPr>
              <a:t>ا</a:t>
            </a:r>
            <a:r>
              <a:rPr lang="ar-SA" sz="3000" cap="all" dirty="0">
                <a:solidFill>
                  <a:schemeClr val="accent2">
                    <a:lumMod val="50000"/>
                  </a:schemeClr>
                </a:solidFill>
                <a:latin typeface="+mj-lt"/>
                <a:ea typeface="+mj-ea"/>
                <a:cs typeface="B Nazanin" pitchFamily="2" charset="-78"/>
              </a:rPr>
              <a:t>ف جزیی</a:t>
            </a:r>
            <a:endParaRPr lang="en-US" sz="3000" cap="all" dirty="0">
              <a:solidFill>
                <a:schemeClr val="accent2">
                  <a:lumMod val="50000"/>
                </a:schemeClr>
              </a:solidFill>
              <a:latin typeface="+mj-lt"/>
              <a:ea typeface="+mj-ea"/>
              <a:cs typeface="B Nazanin" pitchFamily="2" charset="-78"/>
            </a:endParaRPr>
          </a:p>
          <a:p>
            <a:pPr marL="0" indent="0" algn="r" rtl="1">
              <a:buNone/>
            </a:pPr>
            <a:r>
              <a:rPr lang="ar-SA" sz="1800" b="0" dirty="0" smtClean="0"/>
              <a:t>تعیین </a:t>
            </a:r>
            <a:r>
              <a:rPr lang="ar-SA" sz="1800" b="0" dirty="0"/>
              <a:t>ارتباط سطح خونی سرب با شدت بیماری کرونری (</a:t>
            </a:r>
            <a:r>
              <a:rPr lang="en-US" sz="1800" b="0" dirty="0"/>
              <a:t>single-2VD-3VD</a:t>
            </a:r>
            <a:r>
              <a:rPr lang="ar-SA" sz="1800" b="0" dirty="0"/>
              <a:t>)</a:t>
            </a:r>
            <a:endParaRPr lang="en-US" sz="1800" b="0" dirty="0"/>
          </a:p>
          <a:p>
            <a:pPr marL="0" indent="0" algn="r" rtl="1">
              <a:buNone/>
            </a:pPr>
            <a:r>
              <a:rPr lang="ar-SA" sz="1800" b="0" dirty="0"/>
              <a:t>تعیین ارتباط سطح خونی سرب با عوامل خطر بیماری قلبی(</a:t>
            </a:r>
            <a:r>
              <a:rPr lang="en-US" sz="1800" b="0" dirty="0"/>
              <a:t>HTN-DM-HLP-SMOKER</a:t>
            </a:r>
            <a:r>
              <a:rPr lang="ar-SA" sz="1800" b="0" dirty="0"/>
              <a:t>)</a:t>
            </a:r>
            <a:endParaRPr lang="en-US" sz="1800" b="0" dirty="0"/>
          </a:p>
          <a:p>
            <a:pPr marL="0" indent="0" algn="r" rtl="1">
              <a:buNone/>
            </a:pPr>
            <a:r>
              <a:rPr lang="ar-SA" sz="1800" b="0" dirty="0"/>
              <a:t>تعیین ارتباط سطح خونی سرب با متغیرهای دموگرافیک افراد مراجعه کننده</a:t>
            </a:r>
            <a:endParaRPr lang="en-US" sz="1800" b="0" dirty="0"/>
          </a:p>
          <a:p>
            <a:pPr marL="0" indent="0" algn="r" rtl="1">
              <a:buNone/>
            </a:pPr>
            <a:r>
              <a:rPr lang="ar-SA" sz="1800" b="0" dirty="0"/>
              <a:t>تعیین ارتباط سطح خونی سرب با محل </a:t>
            </a:r>
            <a:r>
              <a:rPr lang="ar-SA" sz="1800" b="0" dirty="0" smtClean="0"/>
              <a:t>سکونت</a:t>
            </a:r>
            <a:r>
              <a:rPr lang="fa-IR" sz="1800" b="0" dirty="0" smtClean="0"/>
              <a:t> </a:t>
            </a:r>
            <a:r>
              <a:rPr lang="ar-SA" sz="1800" b="0" dirty="0" smtClean="0"/>
              <a:t>( </a:t>
            </a:r>
            <a:r>
              <a:rPr lang="ar-SA" sz="1800" b="0" dirty="0"/>
              <a:t>منطقه </a:t>
            </a:r>
            <a:r>
              <a:rPr lang="ar-SA" sz="1800" b="0" dirty="0" smtClean="0"/>
              <a:t>شهرداری)</a:t>
            </a:r>
            <a:endParaRPr lang="fa-IR" sz="1800" b="0" dirty="0"/>
          </a:p>
          <a:p>
            <a:pPr marL="0" indent="0" algn="r" rtl="1">
              <a:buNone/>
            </a:pPr>
            <a:r>
              <a:rPr lang="ar-SA" sz="3000" cap="all" dirty="0" smtClean="0">
                <a:solidFill>
                  <a:schemeClr val="accent2">
                    <a:lumMod val="50000"/>
                  </a:schemeClr>
                </a:solidFill>
                <a:latin typeface="+mj-lt"/>
                <a:ea typeface="+mj-ea"/>
                <a:cs typeface="B Nazanin" pitchFamily="2" charset="-78"/>
              </a:rPr>
              <a:t>اهداف کاربردی</a:t>
            </a:r>
            <a:endParaRPr lang="fa-IR" sz="3000" cap="all" dirty="0" smtClean="0">
              <a:solidFill>
                <a:schemeClr val="accent2">
                  <a:lumMod val="50000"/>
                </a:schemeClr>
              </a:solidFill>
              <a:latin typeface="+mj-lt"/>
              <a:ea typeface="+mj-ea"/>
              <a:cs typeface="B Nazanin" pitchFamily="2" charset="-78"/>
            </a:endParaRPr>
          </a:p>
          <a:p>
            <a:pPr marL="0" indent="0" algn="r" rtl="1">
              <a:buNone/>
            </a:pPr>
            <a:r>
              <a:rPr lang="ar-SA" sz="1800" b="0" dirty="0" smtClean="0"/>
              <a:t>در </a:t>
            </a:r>
            <a:r>
              <a:rPr lang="ar-SA" sz="1800" b="0" dirty="0"/>
              <a:t>صورت یافتن ارتباط بین سطح سرب خون با بیماری قلبی و عروقی، می توان با ارائه نتایج به مسئولین مربوطه در جهت پیشگیری اولیه از بروز این بیماری ها و ارتقای سلامت جامعه گام برداشت.</a:t>
            </a:r>
            <a:endParaRPr lang="en-US" sz="1800" b="0" dirty="0"/>
          </a:p>
          <a:p>
            <a:pPr marL="0" indent="0" algn="r">
              <a:buNone/>
            </a:pPr>
            <a:endParaRPr lang="en-US" dirty="0"/>
          </a:p>
        </p:txBody>
      </p:sp>
    </p:spTree>
    <p:extLst>
      <p:ext uri="{BB962C8B-B14F-4D97-AF65-F5344CB8AC3E}">
        <p14:creationId xmlns:p14="http://schemas.microsoft.com/office/powerpoint/2010/main" val="2550632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7520940" cy="548640"/>
          </a:xfrm>
        </p:spPr>
        <p:txBody>
          <a:bodyPr/>
          <a:lstStyle/>
          <a:p>
            <a:pPr algn="ctr"/>
            <a:r>
              <a:rPr lang="fa-IR" b="1" dirty="0">
                <a:solidFill>
                  <a:schemeClr val="accent2">
                    <a:lumMod val="50000"/>
                  </a:schemeClr>
                </a:solidFill>
                <a:cs typeface="B Nazanin" pitchFamily="2" charset="-78"/>
              </a:rPr>
              <a:t>روش اجرا</a:t>
            </a:r>
            <a:endParaRPr lang="en-US" b="1" dirty="0">
              <a:solidFill>
                <a:schemeClr val="accent2">
                  <a:lumMod val="50000"/>
                </a:schemeClr>
              </a:solidFill>
              <a:cs typeface="B Nazanin" pitchFamily="2" charset="-78"/>
            </a:endParaRPr>
          </a:p>
        </p:txBody>
      </p:sp>
      <p:sp>
        <p:nvSpPr>
          <p:cNvPr id="3" name="Content Placeholder 2"/>
          <p:cNvSpPr>
            <a:spLocks noGrp="1"/>
          </p:cNvSpPr>
          <p:nvPr>
            <p:ph idx="1"/>
          </p:nvPr>
        </p:nvSpPr>
        <p:spPr>
          <a:xfrm>
            <a:off x="762000" y="990600"/>
            <a:ext cx="7772400" cy="5105400"/>
          </a:xfrm>
        </p:spPr>
        <p:txBody>
          <a:bodyPr>
            <a:noAutofit/>
          </a:bodyPr>
          <a:lstStyle/>
          <a:p>
            <a:pPr algn="just" rtl="1">
              <a:lnSpc>
                <a:spcPct val="110000"/>
              </a:lnSpc>
            </a:pPr>
            <a:r>
              <a:rPr lang="fa-IR" dirty="0" smtClean="0"/>
              <a:t>      </a:t>
            </a:r>
            <a:r>
              <a:rPr lang="ar-SA" b="0" dirty="0" smtClean="0"/>
              <a:t>نوع مطالعه، یک </a:t>
            </a:r>
            <a:r>
              <a:rPr lang="ar-SA" b="0" dirty="0"/>
              <a:t>مطالعه مورد- شاهدی لانه گزیده (</a:t>
            </a:r>
            <a:r>
              <a:rPr lang="en-US" b="0" dirty="0"/>
              <a:t>Nested case-control</a:t>
            </a:r>
            <a:r>
              <a:rPr lang="ar-SA" b="0" dirty="0"/>
              <a:t>) است که در واقع یک مطالعه </a:t>
            </a:r>
            <a:r>
              <a:rPr lang="ar-SA" b="0" dirty="0" smtClean="0"/>
              <a:t>موردشاهدی </a:t>
            </a:r>
            <a:r>
              <a:rPr lang="ar-SA" b="0" dirty="0"/>
              <a:t>است که در داخل یک مطالعه همگروهی آینده نگر، لانه گزیده است. این طرح برای متغیرهای مستقل که گران هستند و میتوان آنها را در پایان مطالعه اندازه گرفت، مناسب است . اطلاعات مورد استفاده در این مطالعه، از داده های طرح 98070 ثبت شده در سامانه پژوهان با عنوان ' ارتباط میزان کلسیفیکاسیون کرونر با سطح </a:t>
            </a:r>
            <a:r>
              <a:rPr lang="ar-SA" b="0" dirty="0" smtClean="0"/>
              <a:t>آلاینده</a:t>
            </a:r>
            <a:r>
              <a:rPr lang="fa-IR" b="0" dirty="0" smtClean="0"/>
              <a:t> </a:t>
            </a:r>
            <a:r>
              <a:rPr lang="en-US" b="0" dirty="0" smtClean="0"/>
              <a:t>PM</a:t>
            </a:r>
            <a:r>
              <a:rPr lang="ar-SA" b="0" dirty="0"/>
              <a:t>2.5  در بیماران سرپایی مراجعه کننده جهت </a:t>
            </a:r>
            <a:r>
              <a:rPr lang="en-US" b="0" dirty="0"/>
              <a:t>CT</a:t>
            </a:r>
            <a:r>
              <a:rPr lang="ar-SA" b="0" dirty="0"/>
              <a:t> آنژیوگرافی .....' خواهد بود. پیامد مورد توجه در این </a:t>
            </a:r>
            <a:r>
              <a:rPr lang="ar-SA" b="0" dirty="0" smtClean="0"/>
              <a:t>تحلیل</a:t>
            </a:r>
            <a:r>
              <a:rPr lang="fa-IR" b="0" dirty="0" smtClean="0"/>
              <a:t>،</a:t>
            </a:r>
            <a:r>
              <a:rPr lang="ar-SA" b="0" dirty="0" smtClean="0"/>
              <a:t> </a:t>
            </a:r>
            <a:r>
              <a:rPr lang="ar-SA" b="0" dirty="0"/>
              <a:t>ابتلا به بیماری </a:t>
            </a:r>
            <a:r>
              <a:rPr lang="ar-SA" b="0" dirty="0" smtClean="0"/>
              <a:t>کرونر</a:t>
            </a:r>
            <a:r>
              <a:rPr lang="en-US" b="0" dirty="0" smtClean="0"/>
              <a:t> </a:t>
            </a:r>
            <a:r>
              <a:rPr lang="ar-SA" b="0" dirty="0" smtClean="0"/>
              <a:t>(</a:t>
            </a:r>
            <a:r>
              <a:rPr lang="en-US" b="0" dirty="0" smtClean="0"/>
              <a:t>C</a:t>
            </a:r>
            <a:r>
              <a:rPr lang="en-US" b="0" dirty="0"/>
              <a:t>H</a:t>
            </a:r>
            <a:r>
              <a:rPr lang="en-US" b="0" dirty="0" smtClean="0"/>
              <a:t>D</a:t>
            </a:r>
            <a:r>
              <a:rPr lang="ar-SA" b="0" dirty="0"/>
              <a:t>+)  در افراد مراجعه کننده است. عوامل مورد بررسی یا </a:t>
            </a:r>
            <a:r>
              <a:rPr lang="en-US" b="0" dirty="0"/>
              <a:t>EXPOSURES</a:t>
            </a:r>
            <a:r>
              <a:rPr lang="ar-SA" b="0" dirty="0"/>
              <a:t> شامل عوامل خطر قلبی </a:t>
            </a:r>
            <a:r>
              <a:rPr lang="ar-SA" b="0" dirty="0" smtClean="0"/>
              <a:t>(</a:t>
            </a:r>
            <a:r>
              <a:rPr lang="ar-SA" b="0" dirty="0"/>
              <a:t> </a:t>
            </a:r>
            <a:r>
              <a:rPr lang="en-US" b="0" dirty="0" smtClean="0"/>
              <a:t>HTN</a:t>
            </a:r>
            <a:r>
              <a:rPr lang="fa-IR" b="0" dirty="0" smtClean="0"/>
              <a:t>،</a:t>
            </a:r>
            <a:r>
              <a:rPr lang="en-US" b="0" dirty="0" smtClean="0"/>
              <a:t>DM </a:t>
            </a:r>
            <a:r>
              <a:rPr lang="fa-IR" b="0" dirty="0" smtClean="0"/>
              <a:t>،</a:t>
            </a:r>
            <a:r>
              <a:rPr lang="en-US" b="0" dirty="0" smtClean="0"/>
              <a:t>HLP FH </a:t>
            </a:r>
            <a:r>
              <a:rPr lang="fa-IR" b="0" dirty="0" smtClean="0"/>
              <a:t>، </a:t>
            </a:r>
            <a:r>
              <a:rPr lang="en-US" b="0" dirty="0" smtClean="0"/>
              <a:t>SMOKING </a:t>
            </a:r>
            <a:r>
              <a:rPr lang="fa-IR" b="0" dirty="0" smtClean="0"/>
              <a:t>، </a:t>
            </a:r>
            <a:r>
              <a:rPr lang="en-US" b="0" dirty="0" smtClean="0"/>
              <a:t>ALCOHOL </a:t>
            </a:r>
            <a:r>
              <a:rPr lang="fa-IR" b="0" dirty="0" smtClean="0"/>
              <a:t>، </a:t>
            </a:r>
            <a:r>
              <a:rPr lang="en-US" b="0" dirty="0" smtClean="0"/>
              <a:t>CRP</a:t>
            </a:r>
            <a:r>
              <a:rPr lang="fa-IR" b="0" dirty="0" smtClean="0"/>
              <a:t>، </a:t>
            </a:r>
            <a:r>
              <a:rPr lang="ar-SA" b="0" dirty="0" smtClean="0"/>
              <a:t>چاقی </a:t>
            </a:r>
            <a:r>
              <a:rPr lang="ar-SA" b="0" dirty="0"/>
              <a:t>و فعالیت </a:t>
            </a:r>
            <a:r>
              <a:rPr lang="ar-SA" b="0" dirty="0" smtClean="0"/>
              <a:t>بدنی) </a:t>
            </a:r>
            <a:r>
              <a:rPr lang="ar-SA" b="0" dirty="0"/>
              <a:t>, </a:t>
            </a:r>
            <a:r>
              <a:rPr lang="fa-IR" b="0" dirty="0" smtClean="0"/>
              <a:t>(</a:t>
            </a:r>
            <a:r>
              <a:rPr lang="en-US" b="0" dirty="0" smtClean="0"/>
              <a:t> (Blood </a:t>
            </a:r>
            <a:r>
              <a:rPr lang="en-US" b="0" dirty="0"/>
              <a:t>Lead </a:t>
            </a:r>
            <a:r>
              <a:rPr lang="en-US" b="0" dirty="0" smtClean="0"/>
              <a:t>Level</a:t>
            </a:r>
            <a:r>
              <a:rPr lang="fa-IR" b="0" dirty="0" smtClean="0"/>
              <a:t>و</a:t>
            </a:r>
            <a:r>
              <a:rPr lang="ar-SA" b="0" dirty="0" smtClean="0"/>
              <a:t> محل </a:t>
            </a:r>
            <a:r>
              <a:rPr lang="ar-SA" b="0" dirty="0"/>
              <a:t>سکونت بر اساس منطقه شهرداری </a:t>
            </a:r>
            <a:r>
              <a:rPr lang="ar-SA" b="0" dirty="0" smtClean="0"/>
              <a:t>(</a:t>
            </a:r>
            <a:r>
              <a:rPr lang="fa-IR" b="0" dirty="0" smtClean="0"/>
              <a:t>در 5 </a:t>
            </a:r>
            <a:r>
              <a:rPr lang="ar-SA" b="0" dirty="0" smtClean="0"/>
              <a:t>سال </a:t>
            </a:r>
            <a:r>
              <a:rPr lang="ar-SA" b="0" dirty="0"/>
              <a:t>اخیر</a:t>
            </a:r>
            <a:r>
              <a:rPr lang="ar-SA" b="0" dirty="0" smtClean="0"/>
              <a:t>)</a:t>
            </a:r>
            <a:r>
              <a:rPr lang="fa-IR" b="0" dirty="0" smtClean="0"/>
              <a:t>،</a:t>
            </a:r>
            <a:r>
              <a:rPr lang="ar-SA" b="0" dirty="0" smtClean="0"/>
              <a:t> </a:t>
            </a:r>
            <a:r>
              <a:rPr lang="ar-SA" b="0" dirty="0"/>
              <a:t>می باشد. </a:t>
            </a:r>
            <a:endParaRPr lang="fa-IR" b="0" dirty="0" smtClean="0"/>
          </a:p>
          <a:p>
            <a:pPr algn="just" rtl="1">
              <a:lnSpc>
                <a:spcPct val="110000"/>
              </a:lnSpc>
            </a:pPr>
            <a:r>
              <a:rPr lang="fa-IR" b="0" dirty="0"/>
              <a:t> </a:t>
            </a:r>
            <a:r>
              <a:rPr lang="fa-IR" b="0" dirty="0" smtClean="0"/>
              <a:t>     </a:t>
            </a:r>
            <a:r>
              <a:rPr lang="ar-SA" b="0" dirty="0" smtClean="0"/>
              <a:t>جامعه </a:t>
            </a:r>
            <a:r>
              <a:rPr lang="ar-SA" b="0" dirty="0"/>
              <a:t>پژوهش کلیه بیماران مراجعه کننده به مرکز قلب رجایی هستند که تحت </a:t>
            </a:r>
            <a:r>
              <a:rPr lang="en-US" b="0" dirty="0"/>
              <a:t>CT</a:t>
            </a:r>
            <a:r>
              <a:rPr lang="ar-SA" b="0" dirty="0"/>
              <a:t> آنژیو گرافی قرار خواهند گرفت (طبق طرح 98070). نمونه ها با توجه به معیار های ورود و خروج از جامعه پژوهش انتخاب می شوند. </a:t>
            </a:r>
            <a:endParaRPr lang="en-US" b="0" dirty="0" smtClean="0"/>
          </a:p>
          <a:p>
            <a:pPr algn="just" rtl="1">
              <a:lnSpc>
                <a:spcPct val="110000"/>
              </a:lnSpc>
            </a:pPr>
            <a:r>
              <a:rPr lang="fa-IR" b="0" dirty="0" smtClean="0"/>
              <a:t>       </a:t>
            </a:r>
            <a:r>
              <a:rPr lang="ar-SA" b="0" dirty="0" smtClean="0">
                <a:solidFill>
                  <a:schemeClr val="accent2">
                    <a:lumMod val="50000"/>
                  </a:schemeClr>
                </a:solidFill>
              </a:rPr>
              <a:t>معیارهای </a:t>
            </a:r>
            <a:r>
              <a:rPr lang="ar-SA" b="0" dirty="0">
                <a:solidFill>
                  <a:schemeClr val="accent2">
                    <a:lumMod val="50000"/>
                  </a:schemeClr>
                </a:solidFill>
              </a:rPr>
              <a:t>ورود: </a:t>
            </a:r>
            <a:r>
              <a:rPr lang="ar-SA" b="0" dirty="0"/>
              <a:t>سن بالای 20 سال،  ساکن تهران حدقل 5 سال،  انجام </a:t>
            </a:r>
            <a:r>
              <a:rPr lang="en-US" b="0" dirty="0"/>
              <a:t>CT</a:t>
            </a:r>
            <a:r>
              <a:rPr lang="ar-SA" b="0" dirty="0"/>
              <a:t> آنژیوگرافی در مرکز رجایی. رضایت جهت شرکت در طرح</a:t>
            </a:r>
            <a:r>
              <a:rPr lang="en-US" b="0" dirty="0"/>
              <a:t>.</a:t>
            </a:r>
          </a:p>
          <a:p>
            <a:pPr algn="just" rtl="1">
              <a:lnSpc>
                <a:spcPct val="110000"/>
              </a:lnSpc>
            </a:pPr>
            <a:r>
              <a:rPr lang="fa-IR" b="0" dirty="0" smtClean="0">
                <a:solidFill>
                  <a:schemeClr val="accent2">
                    <a:lumMod val="50000"/>
                  </a:schemeClr>
                </a:solidFill>
              </a:rPr>
              <a:t>       </a:t>
            </a:r>
            <a:r>
              <a:rPr lang="ar-SA" b="0" dirty="0" smtClean="0">
                <a:solidFill>
                  <a:schemeClr val="accent2">
                    <a:lumMod val="50000"/>
                  </a:schemeClr>
                </a:solidFill>
              </a:rPr>
              <a:t>معیارهای </a:t>
            </a:r>
            <a:r>
              <a:rPr lang="ar-SA" b="0" dirty="0">
                <a:solidFill>
                  <a:schemeClr val="accent2">
                    <a:lumMod val="50000"/>
                  </a:schemeClr>
                </a:solidFill>
              </a:rPr>
              <a:t>خروج: </a:t>
            </a:r>
            <a:r>
              <a:rPr lang="ar-SA" b="0" dirty="0"/>
              <a:t>سابقه بیماری سیستمیک و اتوایمون، سابقه سکته مغزی، سابقه بیمار عروق محیطی،  بیماران  معتاد به تریاک و عدم رضایت جهت ادامه در طرح</a:t>
            </a:r>
            <a:r>
              <a:rPr lang="en-US" b="0" dirty="0"/>
              <a:t>.</a:t>
            </a:r>
          </a:p>
          <a:p>
            <a:pPr marL="0" indent="0" algn="just" rtl="1">
              <a:lnSpc>
                <a:spcPct val="110000"/>
              </a:lnSpc>
              <a:buNone/>
            </a:pPr>
            <a:endParaRPr lang="en-US" dirty="0"/>
          </a:p>
          <a:p>
            <a:pPr marL="0" indent="0" algn="just" rtl="1">
              <a:lnSpc>
                <a:spcPct val="110000"/>
              </a:lnSpc>
              <a:buNone/>
            </a:pPr>
            <a:endParaRPr lang="en-US" dirty="0">
              <a:cs typeface="B Nazanin" pitchFamily="2" charset="-78"/>
            </a:endParaRPr>
          </a:p>
        </p:txBody>
      </p:sp>
    </p:spTree>
    <p:extLst>
      <p:ext uri="{BB962C8B-B14F-4D97-AF65-F5344CB8AC3E}">
        <p14:creationId xmlns:p14="http://schemas.microsoft.com/office/powerpoint/2010/main" val="1882498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20000"/>
          </a:bodyPr>
          <a:lstStyle/>
          <a:p>
            <a:pPr marL="0" indent="0" algn="just" rtl="1">
              <a:lnSpc>
                <a:spcPct val="110000"/>
              </a:lnSpc>
              <a:buNone/>
            </a:pPr>
            <a:r>
              <a:rPr lang="ar-SA" sz="1800" dirty="0"/>
              <a:t>پژوهشگر ابتدا تمام افراد همگروه مبتلا به پیامد (</a:t>
            </a:r>
            <a:r>
              <a:rPr lang="en-US" sz="1800" dirty="0" smtClean="0"/>
              <a:t>CHD</a:t>
            </a:r>
            <a:r>
              <a:rPr lang="ar-SA" sz="1800" dirty="0"/>
              <a:t>+) </a:t>
            </a:r>
            <a:r>
              <a:rPr lang="ar-SA" sz="1800" dirty="0" smtClean="0"/>
              <a:t>را </a:t>
            </a:r>
            <a:r>
              <a:rPr lang="ar-SA" sz="1800" dirty="0"/>
              <a:t>به عنوان گروه مورد انتخاب می کند سپس نمونه ای از افراد تحت مطالعه را که عضو همگروه نیز </a:t>
            </a:r>
            <a:r>
              <a:rPr lang="ar-SA" sz="1800" dirty="0" smtClean="0"/>
              <a:t>هستن</a:t>
            </a:r>
            <a:r>
              <a:rPr lang="fa-IR" sz="1800" dirty="0" smtClean="0"/>
              <a:t>د،</a:t>
            </a:r>
            <a:r>
              <a:rPr lang="en-US" sz="1800" dirty="0" smtClean="0"/>
              <a:t> </a:t>
            </a:r>
            <a:r>
              <a:rPr lang="ar-SA" sz="1800" dirty="0" smtClean="0"/>
              <a:t>ولی </a:t>
            </a:r>
            <a:r>
              <a:rPr lang="ar-SA" sz="1800" dirty="0"/>
              <a:t>مبتلا به پیامد مورد نظر نشده اند (</a:t>
            </a:r>
            <a:r>
              <a:rPr lang="en-US" sz="1800" dirty="0" smtClean="0"/>
              <a:t>CHD</a:t>
            </a:r>
            <a:r>
              <a:rPr lang="ar-SA" sz="1800" dirty="0"/>
              <a:t>-)  را به عنوان شاهد در نظر می گیرد. سپس، مواجهه ها را بازیابی می کند. برای اینکار یک نمونه خون از بیماران گرفته می شود و سطح خونی سرب اندازه گیری می شود و سایر مواجهه ها از پرونده و یا سوال از بیماران در فرم جمع آوری اطلاعات  (</a:t>
            </a:r>
            <a:r>
              <a:rPr lang="en-US" sz="1800" dirty="0"/>
              <a:t>CRF</a:t>
            </a:r>
            <a:r>
              <a:rPr lang="ar-SA" sz="1800" dirty="0"/>
              <a:t>) ثبت می شود. پس از اینکه پژوهشگر مواجهه ها را هم برای گروه مورد و هم برای گروه شاهد اندازه گیری </a:t>
            </a:r>
            <a:r>
              <a:rPr lang="ar-SA" sz="1800" dirty="0" smtClean="0"/>
              <a:t>کرد</a:t>
            </a:r>
            <a:r>
              <a:rPr lang="fa-IR" sz="1800" dirty="0" smtClean="0"/>
              <a:t>،</a:t>
            </a:r>
            <a:r>
              <a:rPr lang="ar-SA" sz="1800" dirty="0"/>
              <a:t> سطوح عوامل خطر را در دو گروه مورد و شاهد با یکدیگر مقایسه می کند و</a:t>
            </a:r>
            <a:r>
              <a:rPr lang="en-US" sz="1800" dirty="0"/>
              <a:t>Odds Ratio </a:t>
            </a:r>
            <a:r>
              <a:rPr lang="ar-SA" sz="1800" dirty="0"/>
              <a:t> تعیین می شود،  بدین ترتیب می توان در مورد شانس ابتلا به </a:t>
            </a:r>
            <a:r>
              <a:rPr lang="en-US" sz="1800" dirty="0" smtClean="0"/>
              <a:t>CHD</a:t>
            </a:r>
            <a:r>
              <a:rPr lang="ar-SA" sz="1800" dirty="0"/>
              <a:t> با توجه به مواجهه اصلی (آلودگی سرب) قضاوت نمود. برای هر مورد +</a:t>
            </a:r>
            <a:r>
              <a:rPr lang="en-US" sz="1800" dirty="0" smtClean="0"/>
              <a:t>CHD</a:t>
            </a:r>
            <a:r>
              <a:rPr lang="ar-SA" sz="1800" dirty="0"/>
              <a:t>، یک نفر شاهد بطور تصادفی ساده و بدون جایگذاری از میان افراد در معرض خطر در هر زمان انتخاب خواهد شد. شاهدهایی که انتخاب می شوند باید نمونه احتمالی از تمام اعضای همگروه باشند که به پیامد مبتلا نشده اند. برای هر مورد، شاهدی انتخاب خواهد شد که به تقریب همزمان وارد مطالعه شده باشد یا زمان پیگیری مشابهی داشته باشد. </a:t>
            </a:r>
            <a:endParaRPr lang="en-US" sz="1800" dirty="0" smtClean="0"/>
          </a:p>
          <a:p>
            <a:pPr marL="0" indent="0" algn="just" rtl="1">
              <a:lnSpc>
                <a:spcPct val="110000"/>
              </a:lnSpc>
              <a:buNone/>
            </a:pPr>
            <a:r>
              <a:rPr lang="fa-IR" sz="1800" dirty="0"/>
              <a:t>لا</a:t>
            </a:r>
            <a:r>
              <a:rPr lang="ar-SA" sz="1800" dirty="0"/>
              <a:t>زم به ذکر است که این مطالعه، در مرحله اول بر روی 100 نفر(50 نفر در هر گروه)، بصورت پایلوت انجام می شود و پس از آنالیز اولیه نتایج، مرحله دوم مطالعه تا رسیدن به حجم نمونه محاسبه شده انجام خواهد شد.</a:t>
            </a:r>
            <a:endParaRPr lang="en-US" sz="1800" dirty="0"/>
          </a:p>
          <a:p>
            <a:pPr marL="0" indent="0" algn="just" rtl="1">
              <a:lnSpc>
                <a:spcPct val="110000"/>
              </a:lnSpc>
              <a:buNone/>
            </a:pPr>
            <a:r>
              <a:rPr lang="ar-SA" sz="1800" dirty="0"/>
              <a:t>روش های مختلف اندازه گیری سطح سرب خون شامل موارد زیر می باشد:</a:t>
            </a:r>
            <a:endParaRPr lang="en-US" sz="1800" dirty="0"/>
          </a:p>
          <a:p>
            <a:pPr marL="0" indent="0" algn="just" rtl="1">
              <a:lnSpc>
                <a:spcPct val="110000"/>
              </a:lnSpc>
              <a:buNone/>
            </a:pPr>
            <a:r>
              <a:rPr lang="ar-SA" sz="1800" dirty="0"/>
              <a:t>الف) طیف سنجی جرمی پلاسمای جفت شده القایی (</a:t>
            </a:r>
            <a:r>
              <a:rPr lang="en-US" sz="1800" dirty="0"/>
              <a:t> ICP-MS</a:t>
            </a:r>
            <a:r>
              <a:rPr lang="ar-SA" sz="1800" dirty="0"/>
              <a:t>) بالاترین دقت تشخص و بالاترین هزینه</a:t>
            </a:r>
            <a:endParaRPr lang="en-US" sz="1800" dirty="0"/>
          </a:p>
          <a:p>
            <a:pPr marL="0" indent="0" algn="just" rtl="1">
              <a:lnSpc>
                <a:spcPct val="110000"/>
              </a:lnSpc>
              <a:buNone/>
            </a:pPr>
            <a:r>
              <a:rPr lang="ar-SA" sz="1800" dirty="0"/>
              <a:t>ب)طیف سنجی جذب اتمی کوره گرافیتی (</a:t>
            </a:r>
            <a:r>
              <a:rPr lang="en-US" sz="1800" dirty="0"/>
              <a:t>GFAAS</a:t>
            </a:r>
            <a:r>
              <a:rPr lang="ar-SA" sz="1800" dirty="0"/>
              <a:t>) بهترین دقت تشخیص – رایج ترین روش</a:t>
            </a:r>
            <a:endParaRPr lang="en-US" sz="1800" dirty="0"/>
          </a:p>
          <a:p>
            <a:pPr marL="0" indent="0" algn="just" rtl="1">
              <a:lnSpc>
                <a:spcPct val="110000"/>
              </a:lnSpc>
              <a:buNone/>
            </a:pPr>
            <a:r>
              <a:rPr lang="ar-SA" sz="1800" dirty="0"/>
              <a:t>ج) روش ولتا متری نوار انودی(</a:t>
            </a:r>
            <a:r>
              <a:rPr lang="en-US" sz="1800" dirty="0"/>
              <a:t>ASV</a:t>
            </a:r>
            <a:r>
              <a:rPr lang="ar-SA" sz="1800" dirty="0"/>
              <a:t>) جدیدتر ولی با دقت پایین تر ، هزینه و سهولت بیشتر</a:t>
            </a:r>
            <a:endParaRPr lang="en-US" sz="1800" dirty="0"/>
          </a:p>
          <a:p>
            <a:pPr marL="0" indent="0" algn="just" rtl="1">
              <a:lnSpc>
                <a:spcPct val="110000"/>
              </a:lnSpc>
              <a:buNone/>
            </a:pPr>
            <a:r>
              <a:rPr lang="ar-SA" sz="1800" dirty="0"/>
              <a:t>با توجه به اینکه روش طیف سنجی جذب اتمی کوره گرافیتی، بهترین دقت تشخیصی را دارد و رایج  و در دسترس می باشد، در این مطالعه  از این  روش استفاده خواهد شد.</a:t>
            </a:r>
            <a:endParaRPr lang="en-US" sz="1800" dirty="0"/>
          </a:p>
          <a:p>
            <a:pPr marL="0" indent="0" algn="just" rtl="1">
              <a:lnSpc>
                <a:spcPct val="110000"/>
              </a:lnSpc>
              <a:buNone/>
            </a:pPr>
            <a:endParaRPr lang="en-US" sz="1800" dirty="0"/>
          </a:p>
        </p:txBody>
      </p:sp>
      <p:sp>
        <p:nvSpPr>
          <p:cNvPr id="4" name="Title 1"/>
          <p:cNvSpPr>
            <a:spLocks noGrp="1"/>
          </p:cNvSpPr>
          <p:nvPr>
            <p:ph type="title"/>
          </p:nvPr>
        </p:nvSpPr>
        <p:spPr>
          <a:xfrm>
            <a:off x="822960" y="228600"/>
            <a:ext cx="7520940" cy="548640"/>
          </a:xfrm>
        </p:spPr>
        <p:txBody>
          <a:bodyPr/>
          <a:lstStyle/>
          <a:p>
            <a:pPr algn="ctr"/>
            <a:r>
              <a:rPr lang="fa-IR" b="1" dirty="0">
                <a:solidFill>
                  <a:schemeClr val="accent2">
                    <a:lumMod val="50000"/>
                  </a:schemeClr>
                </a:solidFill>
                <a:cs typeface="B Nazanin" pitchFamily="2" charset="-78"/>
              </a:rPr>
              <a:t>روش اجرا</a:t>
            </a:r>
            <a:endParaRPr lang="en-US" b="1" dirty="0">
              <a:solidFill>
                <a:schemeClr val="accent2">
                  <a:lumMod val="50000"/>
                </a:schemeClr>
              </a:solidFill>
              <a:cs typeface="B Nazanin" pitchFamily="2" charset="-78"/>
            </a:endParaRPr>
          </a:p>
        </p:txBody>
      </p:sp>
    </p:spTree>
    <p:extLst>
      <p:ext uri="{BB962C8B-B14F-4D97-AF65-F5344CB8AC3E}">
        <p14:creationId xmlns:p14="http://schemas.microsoft.com/office/powerpoint/2010/main" val="1416663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a:bodyPr>
          <a:lstStyle/>
          <a:p>
            <a:pPr algn="ctr"/>
            <a:r>
              <a:rPr lang="fa-IR" b="1" dirty="0" smtClean="0">
                <a:solidFill>
                  <a:schemeClr val="accent2">
                    <a:lumMod val="50000"/>
                  </a:schemeClr>
                </a:solidFill>
                <a:cs typeface="B Nazanin" pitchFamily="2" charset="-78"/>
              </a:rPr>
              <a:t>حجم نمونه</a:t>
            </a:r>
            <a:endParaRPr lang="en-US" b="1" dirty="0">
              <a:solidFill>
                <a:schemeClr val="accent2">
                  <a:lumMod val="50000"/>
                </a:schemeClr>
              </a:solidFill>
              <a:cs typeface="B Nazanin" pitchFamily="2" charset="-78"/>
            </a:endParaRPr>
          </a:p>
        </p:txBody>
      </p:sp>
      <p:sp>
        <p:nvSpPr>
          <p:cNvPr id="3" name="Content Placeholder 2"/>
          <p:cNvSpPr>
            <a:spLocks noGrp="1"/>
          </p:cNvSpPr>
          <p:nvPr>
            <p:ph idx="1"/>
          </p:nvPr>
        </p:nvSpPr>
        <p:spPr>
          <a:xfrm>
            <a:off x="457200" y="685800"/>
            <a:ext cx="8229600" cy="5791200"/>
          </a:xfrm>
        </p:spPr>
        <p:txBody>
          <a:bodyPr>
            <a:normAutofit/>
          </a:bodyPr>
          <a:lstStyle/>
          <a:p>
            <a:pPr marL="0" indent="0" algn="just" rtl="1">
              <a:buNone/>
            </a:pPr>
            <a:r>
              <a:rPr lang="fa-IR" sz="1800" b="0" dirty="0" smtClean="0">
                <a:cs typeface="B Nazanin" pitchFamily="2" charset="-78"/>
              </a:rPr>
              <a:t>حجم </a:t>
            </a:r>
            <a:r>
              <a:rPr lang="fa-IR" sz="1800" b="0" dirty="0">
                <a:cs typeface="B Nazanin" pitchFamily="2" charset="-78"/>
              </a:rPr>
              <a:t>نمونه با استفاده از فرمول و مقادیر زیر 154 نفر در هر گروه محاسبه شد</a:t>
            </a:r>
            <a:r>
              <a:rPr lang="fa-IR" sz="1800" b="0" dirty="0" smtClean="0">
                <a:cs typeface="B Nazanin" pitchFamily="2" charset="-78"/>
              </a:rPr>
              <a:t>:</a:t>
            </a:r>
            <a:endParaRPr lang="fa-IR" sz="1800" b="0" dirty="0">
              <a:cs typeface="B Nazanin" pitchFamily="2" charset="-78"/>
            </a:endParaRPr>
          </a:p>
          <a:p>
            <a:pPr marL="0" indent="0" algn="just" rtl="1">
              <a:buNone/>
            </a:pPr>
            <a:r>
              <a:rPr lang="el-GR" sz="1800" b="0" dirty="0" smtClean="0">
                <a:cs typeface="B Nazanin" pitchFamily="2" charset="-78"/>
              </a:rPr>
              <a:t>α=0.05</a:t>
            </a:r>
          </a:p>
          <a:p>
            <a:pPr marL="0" indent="0" algn="just" rtl="1">
              <a:buNone/>
            </a:pPr>
            <a:r>
              <a:rPr lang="el-GR" sz="1800" b="0" dirty="0" smtClean="0">
                <a:cs typeface="B Nazanin" pitchFamily="2" charset="-78"/>
              </a:rPr>
              <a:t>β= 0.20</a:t>
            </a:r>
          </a:p>
          <a:p>
            <a:pPr marL="0" indent="0" algn="just" rtl="1"/>
            <a:r>
              <a:rPr lang="fa-IR" sz="1800" b="0" dirty="0" smtClean="0">
                <a:cs typeface="B Nazanin" pitchFamily="2" charset="-78"/>
              </a:rPr>
              <a:t>48= میانگین سرب در گروه مورد = 1µ </a:t>
            </a:r>
          </a:p>
          <a:p>
            <a:pPr marL="0" indent="0" algn="just" rtl="1"/>
            <a:r>
              <a:rPr lang="fa-IR" sz="1800" b="0" dirty="0" smtClean="0">
                <a:cs typeface="B Nazanin" pitchFamily="2" charset="-78"/>
              </a:rPr>
              <a:t>40= میانگین </a:t>
            </a:r>
            <a:r>
              <a:rPr lang="fa-IR" sz="1800" b="0" dirty="0">
                <a:cs typeface="B Nazanin" pitchFamily="2" charset="-78"/>
              </a:rPr>
              <a:t>سرب در گروه کنترل = </a:t>
            </a:r>
            <a:r>
              <a:rPr lang="fa-IR" sz="1800" b="0" dirty="0" smtClean="0">
                <a:cs typeface="B Nazanin" pitchFamily="2" charset="-78"/>
              </a:rPr>
              <a:t>2µ</a:t>
            </a:r>
          </a:p>
          <a:p>
            <a:pPr marL="0" indent="0" algn="just" rtl="1"/>
            <a:r>
              <a:rPr lang="fa-IR" sz="1800" b="0" dirty="0" smtClean="0">
                <a:cs typeface="B Nazanin" pitchFamily="2" charset="-78"/>
              </a:rPr>
              <a:t>انحراف </a:t>
            </a:r>
            <a:r>
              <a:rPr lang="fa-IR" sz="1800" b="0" dirty="0">
                <a:cs typeface="B Nazanin" pitchFamily="2" charset="-78"/>
              </a:rPr>
              <a:t>معیار در هر گروه = </a:t>
            </a:r>
            <a:r>
              <a:rPr lang="en-US" sz="1800" b="0" dirty="0">
                <a:cs typeface="B Nazanin" pitchFamily="2" charset="-78"/>
              </a:rPr>
              <a:t>SD2 = SD1 = 25  </a:t>
            </a:r>
          </a:p>
          <a:p>
            <a:pPr marL="0" indent="0" algn="just" rtl="1">
              <a:buNone/>
            </a:pPr>
            <a:r>
              <a:rPr lang="en-US" sz="1800" b="0" dirty="0">
                <a:cs typeface="B Nazanin" pitchFamily="2" charset="-78"/>
              </a:rPr>
              <a:t>n= </a:t>
            </a:r>
            <a:r>
              <a:rPr lang="en-US" sz="1800" b="0" dirty="0" smtClean="0">
                <a:cs typeface="B Nazanin" pitchFamily="2" charset="-78"/>
              </a:rPr>
              <a:t>154</a:t>
            </a:r>
            <a:endParaRPr lang="en-US" sz="1800" b="0" dirty="0">
              <a:cs typeface="B Nazanin" pitchFamily="2" charset="-78"/>
            </a:endParaRPr>
          </a:p>
          <a:p>
            <a:pPr marL="0" indent="0" algn="just" rtl="1">
              <a:buNone/>
            </a:pPr>
            <a:r>
              <a:rPr lang="fa-IR" sz="1800" b="0" dirty="0" smtClean="0">
                <a:cs typeface="B Nazanin" pitchFamily="2" charset="-78"/>
              </a:rPr>
              <a:t>رفرنس: مقاله</a:t>
            </a:r>
            <a:r>
              <a:rPr lang="en-US" sz="1800" b="0" dirty="0" smtClean="0">
                <a:cs typeface="B Nazanin" pitchFamily="2" charset="-78"/>
              </a:rPr>
              <a:t>Chi Chen   </a:t>
            </a:r>
            <a:r>
              <a:rPr lang="fa-IR" sz="1800" b="0" dirty="0" smtClean="0">
                <a:cs typeface="B Nazanin" pitchFamily="2" charset="-78"/>
              </a:rPr>
              <a:t>و همکاران</a:t>
            </a:r>
          </a:p>
          <a:p>
            <a:pPr marL="0" indent="0" algn="just" rtl="1">
              <a:buNone/>
            </a:pPr>
            <a:r>
              <a:rPr lang="fa-IR" sz="1800" b="0" dirty="0" smtClean="0">
                <a:cs typeface="B Nazanin" pitchFamily="2" charset="-78"/>
              </a:rPr>
              <a:t>لازم به ذکر است که این مطالعه، در مرحله اول بر روی 100 نفر(50 نفر در هر گروه)، بصورت پایلوت انجام می شود و پس از آنالیز اولیه نتایج، مرحله دوم مطالعه تا رسیدن به حجم نمونه محاسبه شده انجام خواهد شد.</a:t>
            </a:r>
          </a:p>
          <a:p>
            <a:pPr marL="0" indent="0" algn="just" rtl="1">
              <a:buNone/>
            </a:pPr>
            <a:r>
              <a:rPr lang="fa-IR" sz="1800" b="0" dirty="0" smtClean="0">
                <a:solidFill>
                  <a:schemeClr val="accent2">
                    <a:lumMod val="50000"/>
                  </a:schemeClr>
                </a:solidFill>
                <a:cs typeface="B Nazanin" pitchFamily="2" charset="-78"/>
              </a:rPr>
              <a:t>روش </a:t>
            </a:r>
            <a:r>
              <a:rPr lang="fa-IR" sz="1800" b="0" dirty="0">
                <a:solidFill>
                  <a:schemeClr val="accent2">
                    <a:lumMod val="50000"/>
                  </a:schemeClr>
                </a:solidFill>
                <a:cs typeface="B Nazanin" pitchFamily="2" charset="-78"/>
              </a:rPr>
              <a:t>تجزیه و تحلیل اطلاعات</a:t>
            </a:r>
            <a:r>
              <a:rPr lang="fa-IR" sz="1800" b="0" dirty="0" smtClean="0">
                <a:solidFill>
                  <a:schemeClr val="accent2">
                    <a:lumMod val="50000"/>
                  </a:schemeClr>
                </a:solidFill>
                <a:cs typeface="B Nazanin" pitchFamily="2" charset="-78"/>
              </a:rPr>
              <a:t>:</a:t>
            </a:r>
            <a:endParaRPr lang="fa-IR" sz="1800" b="0" dirty="0">
              <a:solidFill>
                <a:schemeClr val="accent2">
                  <a:lumMod val="50000"/>
                </a:schemeClr>
              </a:solidFill>
              <a:cs typeface="B Nazanin" pitchFamily="2" charset="-78"/>
            </a:endParaRPr>
          </a:p>
          <a:p>
            <a:pPr marL="0" indent="0" algn="just" rtl="1">
              <a:buNone/>
            </a:pPr>
            <a:r>
              <a:rPr lang="fa-IR" sz="1800" b="0" dirty="0">
                <a:cs typeface="B Nazanin" pitchFamily="2" charset="-78"/>
              </a:rPr>
              <a:t>اطلاعات با استفاده از جداول توزیع فراوانی و شاخص های مرکزی و پراکندگی و انجام آزمون های آماری تی تست مستقل (مقایسه میانگین متغیرهای کمی با توزیع نرمال) و غیر پارامتریک (مقایسه متغیرهای کمی بدون توزیع نرمال) و کای دو (مقایسه فراوانی متغیرهای کیفی)  و محاسبه </a:t>
            </a:r>
            <a:r>
              <a:rPr lang="en-US" sz="1800" b="0" dirty="0">
                <a:cs typeface="B Nazanin" pitchFamily="2" charset="-78"/>
              </a:rPr>
              <a:t>Odds Ratio  </a:t>
            </a:r>
            <a:r>
              <a:rPr lang="fa-IR" sz="1800" b="0" dirty="0">
                <a:cs typeface="B Nazanin" pitchFamily="2" charset="-78"/>
              </a:rPr>
              <a:t>با استفاده از مدل چند متغیره رگرسیون لجستیک </a:t>
            </a:r>
            <a:r>
              <a:rPr lang="fa-IR" sz="1800" b="0" dirty="0" smtClean="0">
                <a:cs typeface="B Nazanin" pitchFamily="2" charset="-78"/>
              </a:rPr>
              <a:t>برای کنترل اثر مخدوشگرها در </a:t>
            </a:r>
            <a:r>
              <a:rPr lang="fa-IR" sz="1800" b="0" dirty="0">
                <a:cs typeface="B Nazanin" pitchFamily="2" charset="-78"/>
              </a:rPr>
              <a:t>نرم </a:t>
            </a:r>
            <a:r>
              <a:rPr lang="fa-IR" sz="1800" b="0" dirty="0" smtClean="0">
                <a:cs typeface="B Nazanin" pitchFamily="2" charset="-78"/>
              </a:rPr>
              <a:t>افزار</a:t>
            </a:r>
            <a:r>
              <a:rPr lang="en-US" sz="1800" b="0" dirty="0" smtClean="0">
                <a:cs typeface="B Nazanin" pitchFamily="2" charset="-78"/>
              </a:rPr>
              <a:t>SPSS  </a:t>
            </a:r>
            <a:r>
              <a:rPr lang="fa-IR" sz="1800" b="0" dirty="0">
                <a:cs typeface="B Nazanin" pitchFamily="2" charset="-78"/>
              </a:rPr>
              <a:t>مورد تجزیه و تحلیل قرار خواهد گرفت. </a:t>
            </a:r>
            <a:endParaRPr lang="en-US" sz="1800" b="0" dirty="0">
              <a:cs typeface="B Nazanin" pitchFamily="2" charset="-78"/>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2419350"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9131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914400" y="381000"/>
            <a:ext cx="4038600" cy="2133600"/>
          </a:xfrm>
        </p:spPr>
        <p:txBody>
          <a:bodyPr>
            <a:normAutofit/>
          </a:bodyPr>
          <a:lstStyle/>
          <a:p>
            <a:pPr algn="r" rtl="1"/>
            <a:r>
              <a:rPr lang="fa-IR" sz="2000" b="1" dirty="0" smtClean="0">
                <a:solidFill>
                  <a:schemeClr val="accent2">
                    <a:lumMod val="50000"/>
                  </a:schemeClr>
                </a:solidFill>
                <a:cs typeface="B Nazanin" pitchFamily="2" charset="-78"/>
              </a:rPr>
              <a:t/>
            </a:r>
            <a:br>
              <a:rPr lang="fa-IR" sz="2000" b="1" dirty="0" smtClean="0">
                <a:solidFill>
                  <a:schemeClr val="accent2">
                    <a:lumMod val="50000"/>
                  </a:schemeClr>
                </a:solidFill>
                <a:cs typeface="B Nazanin" pitchFamily="2" charset="-78"/>
              </a:rPr>
            </a:br>
            <a:r>
              <a:rPr lang="fa-IR" sz="2000" b="1" dirty="0" smtClean="0">
                <a:solidFill>
                  <a:schemeClr val="accent2">
                    <a:lumMod val="50000"/>
                  </a:schemeClr>
                </a:solidFill>
                <a:cs typeface="B Nazanin" pitchFamily="2" charset="-78"/>
              </a:rPr>
              <a:t/>
            </a:r>
            <a:br>
              <a:rPr lang="fa-IR" sz="2000" b="1" dirty="0" smtClean="0">
                <a:solidFill>
                  <a:schemeClr val="accent2">
                    <a:lumMod val="50000"/>
                  </a:schemeClr>
                </a:solidFill>
                <a:cs typeface="B Nazanin" pitchFamily="2" charset="-78"/>
              </a:rPr>
            </a:br>
            <a:r>
              <a:rPr lang="fa-IR" sz="2000" b="1" dirty="0">
                <a:solidFill>
                  <a:schemeClr val="accent2">
                    <a:lumMod val="50000"/>
                  </a:schemeClr>
                </a:solidFill>
                <a:cs typeface="B Nazanin" pitchFamily="2" charset="-78"/>
              </a:rPr>
              <a:t/>
            </a:r>
            <a:br>
              <a:rPr lang="fa-IR" sz="2000" b="1" dirty="0">
                <a:solidFill>
                  <a:schemeClr val="accent2">
                    <a:lumMod val="50000"/>
                  </a:schemeClr>
                </a:solidFill>
                <a:cs typeface="B Nazanin" pitchFamily="2" charset="-78"/>
              </a:rPr>
            </a:br>
            <a:endParaRPr lang="en-US" sz="1600" b="1" dirty="0">
              <a:solidFill>
                <a:schemeClr val="accent2">
                  <a:lumMod val="50000"/>
                </a:schemeClr>
              </a:solidFill>
            </a:endParaRPr>
          </a:p>
        </p:txBody>
      </p:sp>
      <p:sp>
        <p:nvSpPr>
          <p:cNvPr id="4" name="TextBox 3"/>
          <p:cNvSpPr txBox="1"/>
          <p:nvPr/>
        </p:nvSpPr>
        <p:spPr>
          <a:xfrm>
            <a:off x="1143000" y="1727537"/>
            <a:ext cx="2489784" cy="1015663"/>
          </a:xfrm>
          <a:prstGeom prst="rect">
            <a:avLst/>
          </a:prstGeom>
          <a:noFill/>
        </p:spPr>
        <p:txBody>
          <a:bodyPr wrap="none" rtlCol="1">
            <a:spAutoFit/>
          </a:bodyPr>
          <a:lstStyle/>
          <a:p>
            <a:r>
              <a:rPr lang="fa-IR" sz="3000" dirty="0" smtClean="0">
                <a:solidFill>
                  <a:schemeClr val="accent2">
                    <a:lumMod val="50000"/>
                  </a:schemeClr>
                </a:solidFill>
                <a:effectLst>
                  <a:outerShdw blurRad="38100" dist="38100" dir="2700000" algn="tl">
                    <a:srgbClr val="000000">
                      <a:alpha val="43137"/>
                    </a:srgbClr>
                  </a:outerShdw>
                </a:effectLst>
                <a:cs typeface="B Titr" pitchFamily="2" charset="-78"/>
              </a:rPr>
              <a:t>با </a:t>
            </a:r>
            <a:r>
              <a:rPr lang="fa-IR" sz="3000" dirty="0" smtClean="0">
                <a:solidFill>
                  <a:schemeClr val="accent2">
                    <a:lumMod val="50000"/>
                  </a:schemeClr>
                </a:solidFill>
                <a:effectLst>
                  <a:outerShdw blurRad="38100" dist="38100" dir="2700000" algn="tl">
                    <a:srgbClr val="000000">
                      <a:alpha val="43137"/>
                    </a:srgbClr>
                  </a:outerShdw>
                </a:effectLst>
                <a:cs typeface="B Titr" pitchFamily="2" charset="-78"/>
              </a:rPr>
              <a:t>سپاس و </a:t>
            </a:r>
            <a:r>
              <a:rPr lang="fa-IR" sz="3000" dirty="0" smtClean="0">
                <a:solidFill>
                  <a:schemeClr val="accent2">
                    <a:lumMod val="50000"/>
                  </a:schemeClr>
                </a:solidFill>
                <a:effectLst>
                  <a:outerShdw blurRad="38100" dist="38100" dir="2700000" algn="tl">
                    <a:srgbClr val="000000">
                      <a:alpha val="43137"/>
                    </a:srgbClr>
                  </a:outerShdw>
                </a:effectLst>
                <a:cs typeface="B Titr" pitchFamily="2" charset="-78"/>
              </a:rPr>
              <a:t>احترام</a:t>
            </a:r>
            <a:endParaRPr lang="en-US" sz="3000" dirty="0" smtClean="0">
              <a:solidFill>
                <a:schemeClr val="accent2">
                  <a:lumMod val="50000"/>
                </a:schemeClr>
              </a:solidFill>
              <a:effectLst>
                <a:outerShdw blurRad="38100" dist="38100" dir="2700000" algn="tl">
                  <a:srgbClr val="000000">
                    <a:alpha val="43137"/>
                  </a:srgbClr>
                </a:outerShdw>
              </a:effectLst>
              <a:cs typeface="B Titr" pitchFamily="2" charset="-78"/>
            </a:endParaRPr>
          </a:p>
          <a:p>
            <a:r>
              <a:rPr lang="fa-IR" sz="3000" dirty="0" smtClean="0">
                <a:solidFill>
                  <a:schemeClr val="accent2">
                    <a:lumMod val="50000"/>
                  </a:schemeClr>
                </a:solidFill>
                <a:effectLst>
                  <a:outerShdw blurRad="38100" dist="38100" dir="2700000" algn="tl">
                    <a:srgbClr val="000000">
                      <a:alpha val="43137"/>
                    </a:srgbClr>
                  </a:outerShdw>
                </a:effectLst>
                <a:cs typeface="B Titr" pitchFamily="2" charset="-78"/>
              </a:rPr>
              <a:t> </a:t>
            </a:r>
            <a:endParaRPr lang="fa-IR" sz="3000" dirty="0">
              <a:solidFill>
                <a:schemeClr val="accent2">
                  <a:lumMod val="50000"/>
                </a:schemeClr>
              </a:solidFill>
              <a:effectLst>
                <a:outerShdw blurRad="38100" dist="38100" dir="2700000" algn="tl">
                  <a:srgbClr val="000000">
                    <a:alpha val="43137"/>
                  </a:srgbClr>
                </a:outerShdw>
              </a:effectLst>
              <a:cs typeface="B Titr" pitchFamily="2" charset="-78"/>
            </a:endParaRPr>
          </a:p>
        </p:txBody>
      </p:sp>
    </p:spTree>
    <p:extLst>
      <p:ext uri="{BB962C8B-B14F-4D97-AF65-F5344CB8AC3E}">
        <p14:creationId xmlns:p14="http://schemas.microsoft.com/office/powerpoint/2010/main" val="42668558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248</TotalTime>
  <Words>575</Words>
  <Application>Microsoft Office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بررسی ارتباط سطح سرب خون با بیماری عروق  کرونر قلب   مجریان و همکاران: دکتر مظلوم زاده- دکتر خالق پرست-دکتر باقی زاده- دکتر عربیان  و سایر همکاران </vt:lpstr>
      <vt:lpstr>بیان مسئله</vt:lpstr>
      <vt:lpstr>بررسی متون</vt:lpstr>
      <vt:lpstr>اهداف</vt:lpstr>
      <vt:lpstr>روش اجرا</vt:lpstr>
      <vt:lpstr>روش اجرا</vt:lpstr>
      <vt:lpstr>حجم نمونه</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بررسی ارتباط سطح سرب خون با بیماری های قلبی و عروقی</dc:title>
  <dc:creator>intuser</dc:creator>
  <cp:lastModifiedBy>intuser</cp:lastModifiedBy>
  <cp:revision>30</cp:revision>
  <dcterms:created xsi:type="dcterms:W3CDTF">2020-06-02T03:48:42Z</dcterms:created>
  <dcterms:modified xsi:type="dcterms:W3CDTF">2020-07-19T07:25:22Z</dcterms:modified>
</cp:coreProperties>
</file>