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gif" ContentType="image/gif"/>
  <Default Extension="vml" ContentType="application/vnd.openxmlformats-officedocument.vmlDrawin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56" r:id="rId2"/>
    <p:sldId id="257" r:id="rId3"/>
    <p:sldId id="264" r:id="rId4"/>
    <p:sldId id="267" r:id="rId5"/>
    <p:sldId id="269" r:id="rId6"/>
    <p:sldId id="271" r:id="rId7"/>
    <p:sldId id="272" r:id="rId8"/>
    <p:sldId id="27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83" autoAdjust="0"/>
  </p:normalViewPr>
  <p:slideViewPr>
    <p:cSldViewPr>
      <p:cViewPr>
        <p:scale>
          <a:sx n="94" d="100"/>
          <a:sy n="94" d="100"/>
        </p:scale>
        <p:origin x="-128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DA16867-D876-47B8-8DB6-AC07C2A80FDA}" type="datetimeFigureOut">
              <a:rPr lang="fa-IR" smtClean="0"/>
              <a:t>11/29/1441</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6256141-9980-4DD1-8D14-8DAE19B5F265}" type="slidenum">
              <a:rPr lang="fa-IR" smtClean="0"/>
              <a:t>‹#›</a:t>
            </a:fld>
            <a:endParaRPr lang="fa-IR"/>
          </a:p>
        </p:txBody>
      </p:sp>
    </p:spTree>
    <p:extLst>
      <p:ext uri="{BB962C8B-B14F-4D97-AF65-F5344CB8AC3E}">
        <p14:creationId xmlns:p14="http://schemas.microsoft.com/office/powerpoint/2010/main" val="297207280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787EDD0D-A226-4936-8B46-B3F1783497E6}" type="datetimeFigureOut">
              <a:rPr lang="en-US" smtClean="0"/>
              <a:pPr/>
              <a:t>7/19/2020</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2F4CC778-276F-4CC3-B045-7F8FD80EE2DE}"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7EDD0D-A226-4936-8B46-B3F1783497E6}" type="datetimeFigureOut">
              <a:rPr lang="en-US" smtClean="0"/>
              <a:pPr/>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4CC778-276F-4CC3-B045-7F8FD80EE2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7EDD0D-A226-4936-8B46-B3F1783497E6}" type="datetimeFigureOut">
              <a:rPr lang="en-US" smtClean="0"/>
              <a:pPr/>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4CC778-276F-4CC3-B045-7F8FD80EE2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7EDD0D-A226-4936-8B46-B3F1783497E6}" type="datetimeFigureOut">
              <a:rPr lang="en-US" smtClean="0"/>
              <a:pPr/>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4CC778-276F-4CC3-B045-7F8FD80EE2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7EDD0D-A226-4936-8B46-B3F1783497E6}" type="datetimeFigureOut">
              <a:rPr lang="en-US" smtClean="0"/>
              <a:pPr/>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4CC778-276F-4CC3-B045-7F8FD80EE2D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87EDD0D-A226-4936-8B46-B3F1783497E6}" type="datetimeFigureOut">
              <a:rPr lang="en-US" smtClean="0"/>
              <a:pPr/>
              <a:t>7/19/2020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4CC778-276F-4CC3-B045-7F8FD80EE2DE}"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87EDD0D-A226-4936-8B46-B3F1783497E6}" type="datetimeFigureOut">
              <a:rPr lang="en-US" smtClean="0"/>
              <a:pPr/>
              <a:t>7/19/2020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4CC778-276F-4CC3-B045-7F8FD80EE2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7EDD0D-A226-4936-8B46-B3F1783497E6}" type="datetimeFigureOut">
              <a:rPr lang="en-US" smtClean="0"/>
              <a:pPr/>
              <a:t>7/19/2020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4CC778-276F-4CC3-B045-7F8FD80EE2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7EDD0D-A226-4936-8B46-B3F1783497E6}" type="datetimeFigureOut">
              <a:rPr lang="en-US" smtClean="0"/>
              <a:pPr/>
              <a:t>7/19/2020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4CC778-276F-4CC3-B045-7F8FD80EE2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87EDD0D-A226-4936-8B46-B3F1783497E6}" type="datetimeFigureOut">
              <a:rPr lang="en-US" smtClean="0"/>
              <a:pPr/>
              <a:t>7/19/2020</a:t>
            </a:fld>
            <a:endParaRPr lang="en-US"/>
          </a:p>
        </p:txBody>
      </p:sp>
      <p:sp>
        <p:nvSpPr>
          <p:cNvPr id="7" name="Slide Number Placeholder 6"/>
          <p:cNvSpPr>
            <a:spLocks noGrp="1"/>
          </p:cNvSpPr>
          <p:nvPr>
            <p:ph type="sldNum" sz="quarter" idx="12"/>
          </p:nvPr>
        </p:nvSpPr>
        <p:spPr/>
        <p:txBody>
          <a:bodyPr/>
          <a:lstStyle/>
          <a:p>
            <a:fld id="{2F4CC778-276F-4CC3-B045-7F8FD80EE2DE}"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7EDD0D-A226-4936-8B46-B3F1783497E6}" type="datetimeFigureOut">
              <a:rPr lang="en-US" smtClean="0"/>
              <a:pPr/>
              <a:t>7/19/2020</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2F4CC778-276F-4CC3-B045-7F8FD80EE2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87EDD0D-A226-4936-8B46-B3F1783497E6}" type="datetimeFigureOut">
              <a:rPr lang="en-US" smtClean="0"/>
              <a:pPr/>
              <a:t>7/19/2020</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2F4CC778-276F-4CC3-B045-7F8FD80EE2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res.rhc.ac.ir/main/cartable.act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0" y="2924944"/>
            <a:ext cx="3672408" cy="3312368"/>
          </a:xfrm>
        </p:spPr>
        <p:txBody>
          <a:bodyPr>
            <a:normAutofit fontScale="90000"/>
          </a:bodyPr>
          <a:lstStyle/>
          <a:p>
            <a:pPr algn="ctr"/>
            <a:r>
              <a:rPr lang="fa-IR" sz="3200" b="1" dirty="0" smtClean="0">
                <a:solidFill>
                  <a:srgbClr val="FF0000"/>
                </a:solidFill>
                <a:cs typeface="B Mitra" pitchFamily="2" charset="-78"/>
              </a:rPr>
              <a:t/>
            </a:r>
            <a:br>
              <a:rPr lang="fa-IR" sz="3200" b="1" dirty="0" smtClean="0">
                <a:solidFill>
                  <a:srgbClr val="FF0000"/>
                </a:solidFill>
                <a:cs typeface="B Mitra" pitchFamily="2" charset="-78"/>
              </a:rPr>
            </a:br>
            <a:r>
              <a:rPr lang="fa-IR" sz="3200" b="1" dirty="0">
                <a:solidFill>
                  <a:srgbClr val="FF0000"/>
                </a:solidFill>
                <a:cs typeface="B Mitra" pitchFamily="2" charset="-78"/>
              </a:rPr>
              <a:t/>
            </a:r>
            <a:br>
              <a:rPr lang="fa-IR" sz="3200" b="1" dirty="0">
                <a:solidFill>
                  <a:srgbClr val="FF0000"/>
                </a:solidFill>
                <a:cs typeface="B Mitra" pitchFamily="2" charset="-78"/>
              </a:rPr>
            </a:br>
            <a:r>
              <a:rPr lang="fa-IR" sz="3200" b="1" dirty="0">
                <a:solidFill>
                  <a:srgbClr val="FF0000"/>
                </a:solidFill>
                <a:cs typeface="B Mitra" pitchFamily="2" charset="-78"/>
              </a:rPr>
              <a:t> </a:t>
            </a:r>
            <a:r>
              <a:rPr lang="fa-IR" sz="3200" b="1" dirty="0" smtClean="0">
                <a:solidFill>
                  <a:srgbClr val="FF0000"/>
                </a:solidFill>
                <a:cs typeface="B Mitra" pitchFamily="2" charset="-78"/>
              </a:rPr>
              <a:t/>
            </a:r>
            <a:br>
              <a:rPr lang="fa-IR" sz="3200" b="1" dirty="0" smtClean="0">
                <a:solidFill>
                  <a:srgbClr val="FF0000"/>
                </a:solidFill>
                <a:cs typeface="B Mitra" pitchFamily="2" charset="-78"/>
              </a:rPr>
            </a:br>
            <a:r>
              <a:rPr lang="fa-IR" sz="3200" b="1" dirty="0">
                <a:solidFill>
                  <a:srgbClr val="FF0000"/>
                </a:solidFill>
                <a:cs typeface="B Mitra" pitchFamily="2" charset="-78"/>
              </a:rPr>
              <a:t/>
            </a:r>
            <a:br>
              <a:rPr lang="fa-IR" sz="3200" b="1" dirty="0">
                <a:solidFill>
                  <a:srgbClr val="FF0000"/>
                </a:solidFill>
                <a:cs typeface="B Mitra" pitchFamily="2" charset="-78"/>
              </a:rPr>
            </a:br>
            <a:r>
              <a:rPr lang="fa-IR" sz="3200" b="1" dirty="0" smtClean="0">
                <a:solidFill>
                  <a:srgbClr val="FF0000"/>
                </a:solidFill>
                <a:cs typeface="B Mitra" pitchFamily="2" charset="-78"/>
              </a:rPr>
              <a:t/>
            </a:r>
            <a:br>
              <a:rPr lang="fa-IR" sz="3200" b="1" dirty="0" smtClean="0">
                <a:solidFill>
                  <a:srgbClr val="FF0000"/>
                </a:solidFill>
                <a:cs typeface="B Mitra" pitchFamily="2" charset="-78"/>
              </a:rPr>
            </a:br>
            <a:r>
              <a:rPr lang="fa-IR" sz="3200" b="1" dirty="0" smtClean="0">
                <a:solidFill>
                  <a:srgbClr val="FF0000"/>
                </a:solidFill>
                <a:cs typeface="B Mitra" pitchFamily="2" charset="-78"/>
              </a:rPr>
              <a:t/>
            </a:r>
            <a:br>
              <a:rPr lang="fa-IR" sz="3200" b="1" dirty="0" smtClean="0">
                <a:solidFill>
                  <a:srgbClr val="FF0000"/>
                </a:solidFill>
                <a:cs typeface="B Mitra" pitchFamily="2" charset="-78"/>
              </a:rPr>
            </a:br>
            <a:r>
              <a:rPr lang="fa-IR" sz="3200" b="1" dirty="0">
                <a:solidFill>
                  <a:srgbClr val="FF0000"/>
                </a:solidFill>
                <a:cs typeface="B Mitra" pitchFamily="2" charset="-78"/>
              </a:rPr>
              <a:t/>
            </a:r>
            <a:br>
              <a:rPr lang="fa-IR" sz="3200" b="1" dirty="0">
                <a:solidFill>
                  <a:srgbClr val="FF0000"/>
                </a:solidFill>
                <a:cs typeface="B Mitra" pitchFamily="2" charset="-78"/>
              </a:rPr>
            </a:br>
            <a:r>
              <a:rPr lang="fa-IR" sz="3200" b="1" dirty="0" smtClean="0">
                <a:solidFill>
                  <a:srgbClr val="FF0000"/>
                </a:solidFill>
                <a:cs typeface="B Mitra" pitchFamily="2" charset="-78"/>
              </a:rPr>
              <a:t/>
            </a:r>
            <a:br>
              <a:rPr lang="fa-IR" sz="3200" b="1" dirty="0" smtClean="0">
                <a:solidFill>
                  <a:srgbClr val="FF0000"/>
                </a:solidFill>
                <a:cs typeface="B Mitra" pitchFamily="2" charset="-78"/>
              </a:rPr>
            </a:br>
            <a:r>
              <a:rPr lang="fa-IR" sz="3200" b="1" dirty="0">
                <a:solidFill>
                  <a:srgbClr val="FF0000"/>
                </a:solidFill>
                <a:cs typeface="B Mitra" pitchFamily="2" charset="-78"/>
              </a:rPr>
              <a:t/>
            </a:r>
            <a:br>
              <a:rPr lang="fa-IR" sz="3200" b="1" dirty="0">
                <a:solidFill>
                  <a:srgbClr val="FF0000"/>
                </a:solidFill>
                <a:cs typeface="B Mitra" pitchFamily="2" charset="-78"/>
              </a:rPr>
            </a:br>
            <a:r>
              <a:rPr lang="fa-IR" sz="3200" b="1" dirty="0" smtClean="0">
                <a:solidFill>
                  <a:srgbClr val="FF0000"/>
                </a:solidFill>
                <a:cs typeface="B Mitra" pitchFamily="2" charset="-78"/>
              </a:rPr>
              <a:t/>
            </a:r>
            <a:br>
              <a:rPr lang="fa-IR" sz="3200" b="1" dirty="0" smtClean="0">
                <a:solidFill>
                  <a:srgbClr val="FF0000"/>
                </a:solidFill>
                <a:cs typeface="B Mitra" pitchFamily="2" charset="-78"/>
              </a:rPr>
            </a:br>
            <a:r>
              <a:rPr lang="fa-IR" sz="3200" b="1" dirty="0">
                <a:solidFill>
                  <a:srgbClr val="FF0000"/>
                </a:solidFill>
                <a:cs typeface="B Mitra" pitchFamily="2" charset="-78"/>
              </a:rPr>
              <a:t/>
            </a:r>
            <a:br>
              <a:rPr lang="fa-IR" sz="3200" b="1" dirty="0">
                <a:solidFill>
                  <a:srgbClr val="FF0000"/>
                </a:solidFill>
                <a:cs typeface="B Mitra" pitchFamily="2" charset="-78"/>
              </a:rPr>
            </a:br>
            <a:r>
              <a:rPr lang="ar-IQ" sz="3200" b="1" dirty="0" smtClean="0">
                <a:solidFill>
                  <a:srgbClr val="FF0000"/>
                </a:solidFill>
                <a:cs typeface="B Mitra" pitchFamily="2" charset="-78"/>
              </a:rPr>
              <a:t>بررسی </a:t>
            </a:r>
            <a:r>
              <a:rPr lang="ar-IQ" sz="3200" b="1" dirty="0">
                <a:solidFill>
                  <a:srgbClr val="FF0000"/>
                </a:solidFill>
                <a:cs typeface="B Mitra" pitchFamily="2" charset="-78"/>
              </a:rPr>
              <a:t>ارتباط بین استرس درک شده با آریتمی قلبی</a:t>
            </a:r>
            <a:r>
              <a:rPr lang="fa-IR" sz="3200" b="1" dirty="0" smtClean="0">
                <a:solidFill>
                  <a:srgbClr val="FF0000"/>
                </a:solidFill>
                <a:cs typeface="B Mitra" pitchFamily="2" charset="-78"/>
              </a:rPr>
              <a:t/>
            </a:r>
            <a:br>
              <a:rPr lang="fa-IR" sz="3200" b="1" dirty="0" smtClean="0">
                <a:solidFill>
                  <a:srgbClr val="FF0000"/>
                </a:solidFill>
                <a:cs typeface="B Mitra" pitchFamily="2" charset="-78"/>
              </a:rPr>
            </a:br>
            <a:r>
              <a:rPr lang="en-US" sz="3200" dirty="0" smtClean="0"/>
              <a:t/>
            </a:r>
            <a:br>
              <a:rPr lang="en-US" sz="3200" dirty="0" smtClean="0"/>
            </a:br>
            <a:r>
              <a:rPr lang="fa-IR" sz="3200" dirty="0" smtClean="0"/>
              <a:t/>
            </a:r>
            <a:br>
              <a:rPr lang="fa-IR" sz="3200" dirty="0" smtClean="0"/>
            </a:br>
            <a:r>
              <a:rPr lang="fa-IR" sz="1800" dirty="0" smtClean="0">
                <a:cs typeface="B Mitra" pitchFamily="2" charset="-78"/>
              </a:rPr>
              <a:t>مجریان و همکاران: </a:t>
            </a:r>
            <a:br>
              <a:rPr lang="fa-IR" sz="1800" dirty="0" smtClean="0">
                <a:cs typeface="B Mitra" pitchFamily="2" charset="-78"/>
              </a:rPr>
            </a:br>
            <a:r>
              <a:rPr lang="fa-IR" sz="1800" dirty="0" smtClean="0">
                <a:cs typeface="B Mitra" pitchFamily="2" charset="-78"/>
              </a:rPr>
              <a:t/>
            </a:r>
            <a:br>
              <a:rPr lang="fa-IR" sz="1800" dirty="0" smtClean="0">
                <a:cs typeface="B Mitra" pitchFamily="2" charset="-78"/>
              </a:rPr>
            </a:br>
            <a:r>
              <a:rPr lang="fa-IR" sz="1800" dirty="0" smtClean="0">
                <a:cs typeface="B Mitra" pitchFamily="2" charset="-78"/>
              </a:rPr>
              <a:t>دکتر </a:t>
            </a:r>
            <a:r>
              <a:rPr lang="fa-IR" sz="1800" smtClean="0">
                <a:cs typeface="B Mitra" pitchFamily="2" charset="-78"/>
              </a:rPr>
              <a:t>خالق </a:t>
            </a:r>
            <a:r>
              <a:rPr lang="fa-IR" sz="1800" smtClean="0">
                <a:cs typeface="B Mitra" pitchFamily="2" charset="-78"/>
              </a:rPr>
              <a:t>پرست- دکتر </a:t>
            </a:r>
            <a:r>
              <a:rPr lang="fa-IR" sz="1800" dirty="0">
                <a:cs typeface="B Mitra" pitchFamily="2" charset="-78"/>
              </a:rPr>
              <a:t>مظلوم زاده-  </a:t>
            </a:r>
            <a:r>
              <a:rPr lang="fa-IR" sz="1800" dirty="0" smtClean="0">
                <a:cs typeface="B Mitra" pitchFamily="2" charset="-78"/>
              </a:rPr>
              <a:t>دکتر رفیعی</a:t>
            </a:r>
            <a:br>
              <a:rPr lang="fa-IR" sz="1800" dirty="0" smtClean="0">
                <a:cs typeface="B Mitra" pitchFamily="2" charset="-78"/>
              </a:rPr>
            </a:br>
            <a:r>
              <a:rPr lang="fa-IR" sz="1800" dirty="0" smtClean="0">
                <a:cs typeface="B Mitra" pitchFamily="2" charset="-78"/>
              </a:rPr>
              <a:t>دکتر شبنم مددی و سایر همکاران</a:t>
            </a:r>
            <a:r>
              <a:rPr lang="fa-IR" sz="3200" dirty="0" smtClean="0"/>
              <a:t/>
            </a:r>
            <a:br>
              <a:rPr lang="fa-IR" sz="3200" dirty="0" smtClean="0"/>
            </a:br>
            <a:endParaRPr lang="en-US" sz="3200" dirty="0"/>
          </a:p>
        </p:txBody>
      </p:sp>
      <p:pic>
        <p:nvPicPr>
          <p:cNvPr id="2050" name="Picture 2" descr="به نام خدا"/>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404664"/>
            <a:ext cx="2705915" cy="115212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536" y="-453802"/>
            <a:ext cx="8229600" cy="907604"/>
          </a:xfrm>
        </p:spPr>
        <p:txBody>
          <a:bodyPr>
            <a:normAutofit fontScale="90000"/>
          </a:bodyPr>
          <a:lstStyle/>
          <a:p>
            <a:pPr algn="r" rtl="1"/>
            <a:r>
              <a:rPr lang="fa-IR" sz="3200" dirty="0" smtClean="0">
                <a:solidFill>
                  <a:srgbClr val="FF0000"/>
                </a:solidFill>
                <a:cs typeface="B Mitra" pitchFamily="2" charset="-78"/>
              </a:rPr>
              <a:t>         </a:t>
            </a:r>
            <a:br>
              <a:rPr lang="fa-IR" sz="3200" dirty="0" smtClean="0">
                <a:solidFill>
                  <a:srgbClr val="FF0000"/>
                </a:solidFill>
                <a:cs typeface="B Mitra" pitchFamily="2" charset="-78"/>
              </a:rPr>
            </a:br>
            <a:r>
              <a:rPr lang="fa-IR" sz="3200" dirty="0">
                <a:solidFill>
                  <a:srgbClr val="FF0000"/>
                </a:solidFill>
                <a:cs typeface="B Mitra" pitchFamily="2" charset="-78"/>
              </a:rPr>
              <a:t/>
            </a:r>
            <a:br>
              <a:rPr lang="fa-IR" sz="3200" dirty="0">
                <a:solidFill>
                  <a:srgbClr val="FF0000"/>
                </a:solidFill>
                <a:cs typeface="B Mitra" pitchFamily="2" charset="-78"/>
              </a:rPr>
            </a:br>
            <a:r>
              <a:rPr lang="fa-IR" sz="3200" dirty="0" smtClean="0">
                <a:solidFill>
                  <a:srgbClr val="FF0000"/>
                </a:solidFill>
                <a:cs typeface="B Mitra" pitchFamily="2" charset="-78"/>
              </a:rPr>
              <a:t/>
            </a:r>
            <a:br>
              <a:rPr lang="fa-IR" sz="3200" dirty="0" smtClean="0">
                <a:solidFill>
                  <a:srgbClr val="FF0000"/>
                </a:solidFill>
                <a:cs typeface="B Mitra" pitchFamily="2" charset="-78"/>
              </a:rPr>
            </a:br>
            <a:r>
              <a:rPr lang="fa-IR" sz="3200" dirty="0">
                <a:solidFill>
                  <a:srgbClr val="FF0000"/>
                </a:solidFill>
                <a:cs typeface="B Mitra" pitchFamily="2" charset="-78"/>
              </a:rPr>
              <a:t/>
            </a:r>
            <a:br>
              <a:rPr lang="fa-IR" sz="3200" dirty="0">
                <a:solidFill>
                  <a:srgbClr val="FF0000"/>
                </a:solidFill>
                <a:cs typeface="B Mitra" pitchFamily="2" charset="-78"/>
              </a:rPr>
            </a:br>
            <a:r>
              <a:rPr lang="fa-IR" sz="3200" dirty="0" smtClean="0">
                <a:solidFill>
                  <a:srgbClr val="FF0000"/>
                </a:solidFill>
                <a:cs typeface="B Mitra" pitchFamily="2" charset="-78"/>
              </a:rPr>
              <a:t>            </a:t>
            </a:r>
            <a:r>
              <a:rPr lang="fa-IR" sz="3200" dirty="0" smtClean="0">
                <a:solidFill>
                  <a:schemeClr val="bg1"/>
                </a:solidFill>
                <a:cs typeface="B Mitra" pitchFamily="2" charset="-78"/>
              </a:rPr>
              <a:t>بیان مسئله</a:t>
            </a:r>
            <a:endParaRPr lang="en-US" sz="3200" dirty="0">
              <a:solidFill>
                <a:schemeClr val="bg1"/>
              </a:solidFill>
              <a:cs typeface="B Mitra" pitchFamily="2" charset="-78"/>
            </a:endParaRPr>
          </a:p>
        </p:txBody>
      </p:sp>
      <p:sp>
        <p:nvSpPr>
          <p:cNvPr id="3" name="Content Placeholder 2"/>
          <p:cNvSpPr>
            <a:spLocks noGrp="1"/>
          </p:cNvSpPr>
          <p:nvPr>
            <p:ph idx="1"/>
          </p:nvPr>
        </p:nvSpPr>
        <p:spPr>
          <a:xfrm>
            <a:off x="500034" y="785794"/>
            <a:ext cx="8229600" cy="5667542"/>
          </a:xfrm>
        </p:spPr>
        <p:txBody>
          <a:bodyPr>
            <a:noAutofit/>
          </a:bodyPr>
          <a:lstStyle/>
          <a:p>
            <a:pPr algn="just" rtl="1">
              <a:lnSpc>
                <a:spcPct val="150000"/>
              </a:lnSpc>
            </a:pPr>
            <a:r>
              <a:rPr lang="fa-IR" sz="1550" dirty="0" smtClean="0">
                <a:cs typeface="B Mitra" pitchFamily="2" charset="-78"/>
              </a:rPr>
              <a:t>آریتمی های قلبی شامل هرگونه ضربان قلب کند، سریع ، نامنظم یا غیرطبیعی است که می تواند ناشی از مکانیسم و ​​دلایل متعددی باشد.</a:t>
            </a:r>
            <a:endParaRPr lang="en-US" sz="1550" dirty="0" smtClean="0">
              <a:cs typeface="B Mitra" pitchFamily="2" charset="-78"/>
            </a:endParaRPr>
          </a:p>
          <a:p>
            <a:pPr algn="just" rtl="1">
              <a:lnSpc>
                <a:spcPct val="150000"/>
              </a:lnSpc>
            </a:pPr>
            <a:r>
              <a:rPr lang="fa-IR" sz="1550" dirty="0" smtClean="0">
                <a:cs typeface="B Mitra" pitchFamily="2" charset="-78"/>
              </a:rPr>
              <a:t>سه علت باعث ایجاد آریتمی می گردد: بی ثباتی الکتریکی میوکارد بیشتر به علت بیماری عروق کرونر، حادثه محرک ناگهانی معمولا به علت استرس روحی، وضعیت روانی شدید و فراگیر و مزمن معمولا به علت افسردگی و ناامیدی.</a:t>
            </a:r>
            <a:endParaRPr lang="en-US" sz="1550" dirty="0" smtClean="0">
              <a:cs typeface="B Mitra" pitchFamily="2" charset="-78"/>
            </a:endParaRPr>
          </a:p>
          <a:p>
            <a:pPr algn="just" rtl="1">
              <a:lnSpc>
                <a:spcPct val="150000"/>
              </a:lnSpc>
            </a:pPr>
            <a:r>
              <a:rPr lang="fa-IR" sz="1550" dirty="0" smtClean="0">
                <a:cs typeface="B Mitra" pitchFamily="2" charset="-78"/>
              </a:rPr>
              <a:t>علائم مرتبط با آریتمی می توانند بار بالینی بر بیماران داشته باشند و بر شیوه زندگی و فعالیت های روزانه آنها تأثیر بگذارند.</a:t>
            </a:r>
            <a:endParaRPr lang="en-US" sz="1550" dirty="0" smtClean="0">
              <a:cs typeface="B Mitra" pitchFamily="2" charset="-78"/>
            </a:endParaRPr>
          </a:p>
          <a:p>
            <a:pPr algn="just" rtl="1">
              <a:lnSpc>
                <a:spcPct val="150000"/>
              </a:lnSpc>
            </a:pPr>
            <a:r>
              <a:rPr lang="fa-IR" sz="1550" dirty="0" smtClean="0">
                <a:cs typeface="B Mitra" pitchFamily="2" charset="-78"/>
              </a:rPr>
              <a:t>شایع ترین آریتمی پایدار، فیبریلاسیون دهلیزی گزارش شده است.</a:t>
            </a:r>
            <a:endParaRPr lang="en-US" sz="1550" dirty="0" smtClean="0">
              <a:cs typeface="B Mitra" pitchFamily="2" charset="-78"/>
            </a:endParaRPr>
          </a:p>
          <a:p>
            <a:pPr algn="just" rtl="1">
              <a:lnSpc>
                <a:spcPct val="150000"/>
              </a:lnSpc>
            </a:pPr>
            <a:r>
              <a:rPr lang="fa-IR" sz="1550" dirty="0" smtClean="0">
                <a:cs typeface="B Mitra" pitchFamily="2" charset="-78"/>
              </a:rPr>
              <a:t>اخیرا استرس عاطفی را ریسک فاکتوری برای ایجاد فیبریلاسیون دهلیزی دانسته اند.</a:t>
            </a:r>
          </a:p>
          <a:p>
            <a:pPr algn="just" rtl="1">
              <a:lnSpc>
                <a:spcPct val="150000"/>
              </a:lnSpc>
            </a:pPr>
            <a:r>
              <a:rPr lang="fa-IR" sz="1550" dirty="0">
                <a:cs typeface="B Mitra" pitchFamily="2" charset="-78"/>
              </a:rPr>
              <a:t>مطالعات اخیر بیان می دارد که فعالیت غیر قرینه مغز یا لترالیزیشن که چیزی است که در استرس های روحی ایجاد می گردد، </a:t>
            </a:r>
            <a:r>
              <a:rPr lang="fa-IR" sz="1550" dirty="0" smtClean="0">
                <a:cs typeface="B Mitra" pitchFamily="2" charset="-78"/>
              </a:rPr>
              <a:t>باعث </a:t>
            </a:r>
            <a:r>
              <a:rPr lang="fa-IR" sz="1550" dirty="0">
                <a:cs typeface="B Mitra" pitchFamily="2" charset="-78"/>
              </a:rPr>
              <a:t>تحریک قلب به صورت غیر قرینه شده در نتیجه باعث عدم ثبات الکتریکی به علت رپلاریزاسیون غیر قرینه قلب شده و این خود باعث ایجاد آریتمی </a:t>
            </a:r>
            <a:r>
              <a:rPr lang="fa-IR" sz="1550" dirty="0" smtClean="0">
                <a:cs typeface="B Mitra" pitchFamily="2" charset="-78"/>
              </a:rPr>
              <a:t>می گردد</a:t>
            </a:r>
            <a:r>
              <a:rPr lang="fa-IR" sz="1550" dirty="0">
                <a:cs typeface="B Mitra" pitchFamily="2" charset="-78"/>
              </a:rPr>
              <a:t>.</a:t>
            </a:r>
          </a:p>
          <a:p>
            <a:pPr algn="just" rtl="1">
              <a:lnSpc>
                <a:spcPct val="150000"/>
              </a:lnSpc>
            </a:pPr>
            <a:r>
              <a:rPr lang="fa-IR" sz="1550" dirty="0" smtClean="0">
                <a:cs typeface="B Mitra" pitchFamily="2" charset="-78"/>
              </a:rPr>
              <a:t>استرس </a:t>
            </a:r>
            <a:r>
              <a:rPr lang="fa-IR" sz="1550" dirty="0">
                <a:cs typeface="B Mitra" pitchFamily="2" charset="-78"/>
              </a:rPr>
              <a:t>حاد باعث می شود قلب با نیروی زیاد و افزایش فرکانس و تناوب منقبض شود. با استرس مزمن بیشتر، توده قلبی افزایش یافته تا بدن نسبت به استرس زا ها پاسخ بیشتری نشان دهد.</a:t>
            </a:r>
          </a:p>
          <a:p>
            <a:pPr algn="just" rtl="1">
              <a:lnSpc>
                <a:spcPct val="150000"/>
              </a:lnSpc>
            </a:pPr>
            <a:r>
              <a:rPr lang="fa-IR" sz="1550" dirty="0" smtClean="0">
                <a:cs typeface="B Mitra" pitchFamily="2" charset="-78"/>
              </a:rPr>
              <a:t>با </a:t>
            </a:r>
            <a:r>
              <a:rPr lang="fa-IR" sz="1550" dirty="0">
                <a:cs typeface="B Mitra" pitchFamily="2" charset="-78"/>
              </a:rPr>
              <a:t>توجه به اینکه استرس در زندگی امروزه به علت تغییر سبک زندگی افراد افزایش یافته و اجتناب ناپذیر است و به علت اثرات غیر قابل جبران آن بر سلامت قلب و عروق و اینکه حتی باعث مرگ ناگهانی در افراد می شود، بر آن شدیم که ارتباط بین استرس و آریتمی در افراد را بررسی کرده  تا با تعیین نقش استرس در ایجاد آریتمی و با برنامه ریزی و سیاست گذاری در جهت کاهش استرس، به پیشگیری از ایجاد آریتمی در بیماران قلبی کمک کنیم.</a:t>
            </a:r>
          </a:p>
          <a:p>
            <a:pPr algn="just" rtl="1">
              <a:lnSpc>
                <a:spcPct val="150000"/>
              </a:lnSpc>
            </a:pPr>
            <a:endParaRPr lang="en-US" sz="1550" dirty="0" smtClean="0">
              <a:cs typeface="B Mitra" pitchFamily="2" charset="-78"/>
            </a:endParaRPr>
          </a:p>
          <a:p>
            <a:pPr algn="r" rtl="1">
              <a:lnSpc>
                <a:spcPct val="150000"/>
              </a:lnSpc>
            </a:pPr>
            <a:endParaRPr lang="en-US" sz="1550" dirty="0" smtClean="0">
              <a:cs typeface="B Mitra" pitchFamily="2" charset="-78"/>
            </a:endParaRPr>
          </a:p>
          <a:p>
            <a:pPr algn="r" rtl="1">
              <a:lnSpc>
                <a:spcPct val="150000"/>
              </a:lnSpc>
            </a:pPr>
            <a:endParaRPr lang="en-US" sz="1550" dirty="0" smtClean="0">
              <a:cs typeface="B Mitra" pitchFamily="2" charset="-78"/>
            </a:endParaRPr>
          </a:p>
          <a:p>
            <a:pPr algn="r" rtl="1">
              <a:lnSpc>
                <a:spcPct val="150000"/>
              </a:lnSpc>
            </a:pPr>
            <a:endParaRPr lang="en-US" sz="1550" dirty="0">
              <a:cs typeface="B Mitra"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pPr algn="r" rtl="1"/>
            <a:r>
              <a:rPr lang="fa-IR" sz="3600" dirty="0" smtClean="0">
                <a:solidFill>
                  <a:schemeClr val="bg1"/>
                </a:solidFill>
                <a:cs typeface="B Mitra" pitchFamily="2" charset="-78"/>
              </a:rPr>
              <a:t/>
            </a:r>
            <a:br>
              <a:rPr lang="fa-IR" sz="3600" dirty="0" smtClean="0">
                <a:solidFill>
                  <a:schemeClr val="bg1"/>
                </a:solidFill>
                <a:cs typeface="B Mitra" pitchFamily="2" charset="-78"/>
              </a:rPr>
            </a:br>
            <a:r>
              <a:rPr lang="fa-IR" sz="3600" dirty="0" smtClean="0">
                <a:solidFill>
                  <a:schemeClr val="bg1"/>
                </a:solidFill>
                <a:cs typeface="B Mitra" pitchFamily="2" charset="-78"/>
              </a:rPr>
              <a:t>                   مرور متون</a:t>
            </a:r>
            <a:r>
              <a:rPr lang="en-US" dirty="0" smtClean="0">
                <a:solidFill>
                  <a:schemeClr val="bg1"/>
                </a:solidFill>
              </a:rPr>
              <a:t/>
            </a:r>
            <a:br>
              <a:rPr lang="en-US" dirty="0" smtClean="0">
                <a:solidFill>
                  <a:schemeClr val="bg1"/>
                </a:solidFill>
              </a:rPr>
            </a:br>
            <a:endParaRPr lang="en-US" dirty="0">
              <a:solidFill>
                <a:schemeClr val="bg1"/>
              </a:solidFill>
            </a:endParaRPr>
          </a:p>
        </p:txBody>
      </p:sp>
      <p:sp>
        <p:nvSpPr>
          <p:cNvPr id="3" name="Content Placeholder 2"/>
          <p:cNvSpPr>
            <a:spLocks noGrp="1"/>
          </p:cNvSpPr>
          <p:nvPr>
            <p:ph idx="1"/>
          </p:nvPr>
        </p:nvSpPr>
        <p:spPr>
          <a:xfrm>
            <a:off x="500034" y="1000108"/>
            <a:ext cx="8229600" cy="5357850"/>
          </a:xfrm>
        </p:spPr>
        <p:txBody>
          <a:bodyPr numCol="1">
            <a:normAutofit fontScale="70000" lnSpcReduction="20000"/>
          </a:bodyPr>
          <a:lstStyle/>
          <a:p>
            <a:pPr algn="just" rtl="1">
              <a:lnSpc>
                <a:spcPct val="170000"/>
              </a:lnSpc>
            </a:pPr>
            <a:r>
              <a:rPr lang="en-US" sz="2400" dirty="0" smtClean="0">
                <a:cs typeface="B Mitra" pitchFamily="2" charset="-78"/>
              </a:rPr>
              <a:t>Hansson</a:t>
            </a:r>
            <a:r>
              <a:rPr lang="fa-IR" sz="2400" dirty="0" smtClean="0">
                <a:cs typeface="B Mitra" pitchFamily="2" charset="-78"/>
              </a:rPr>
              <a:t>  و همکاران در سوئد در سال 2004 مطالعه ای برای بررسی عوامل مستعد کننده آریتمی </a:t>
            </a:r>
            <a:r>
              <a:rPr lang="en-US" sz="2400" dirty="0" smtClean="0">
                <a:cs typeface="B Mitra" pitchFamily="2" charset="-78"/>
              </a:rPr>
              <a:t>Paroxysmal </a:t>
            </a:r>
            <a:r>
              <a:rPr lang="en-US" sz="2400" dirty="0" err="1" smtClean="0">
                <a:cs typeface="B Mitra" pitchFamily="2" charset="-78"/>
              </a:rPr>
              <a:t>Atrial</a:t>
            </a:r>
            <a:r>
              <a:rPr lang="en-US" sz="2400" dirty="0" smtClean="0">
                <a:cs typeface="B Mitra" pitchFamily="2" charset="-78"/>
              </a:rPr>
              <a:t> Fibrillation</a:t>
            </a:r>
            <a:r>
              <a:rPr lang="fa-IR" sz="2400" dirty="0" smtClean="0">
                <a:cs typeface="B Mitra" pitchFamily="2" charset="-78"/>
              </a:rPr>
              <a:t> و تعیین علائم هنگام حمله انجام دادند. 100 بیمار مبتلا به </a:t>
            </a:r>
            <a:r>
              <a:rPr lang="en-US" sz="2400" dirty="0" smtClean="0">
                <a:cs typeface="B Mitra" pitchFamily="2" charset="-78"/>
              </a:rPr>
              <a:t>Idiopathic Paroxysmal </a:t>
            </a:r>
            <a:r>
              <a:rPr lang="en-US" sz="2400" dirty="0" err="1" smtClean="0">
                <a:cs typeface="B Mitra" pitchFamily="2" charset="-78"/>
              </a:rPr>
              <a:t>Atrial</a:t>
            </a:r>
            <a:r>
              <a:rPr lang="en-US" sz="2400" dirty="0" smtClean="0">
                <a:cs typeface="B Mitra" pitchFamily="2" charset="-78"/>
              </a:rPr>
              <a:t> Fibrillation</a:t>
            </a:r>
            <a:r>
              <a:rPr lang="ar-SA" sz="2400" dirty="0" smtClean="0">
                <a:cs typeface="B Mitra" pitchFamily="2" charset="-78"/>
              </a:rPr>
              <a:t> به </a:t>
            </a:r>
            <a:r>
              <a:rPr lang="fa-IR" sz="2400" dirty="0" smtClean="0">
                <a:cs typeface="B Mitra" pitchFamily="2" charset="-78"/>
              </a:rPr>
              <a:t>طور تصادفی انتخاب شده و از آنها خواسته شد که پرسشنامه مطالعه را تکمیل کنند. استرس</a:t>
            </a:r>
            <a:r>
              <a:rPr lang="en-US" sz="2400" dirty="0" smtClean="0">
                <a:cs typeface="B Mitra" pitchFamily="2" charset="-78"/>
              </a:rPr>
              <a:t> </a:t>
            </a:r>
            <a:r>
              <a:rPr lang="fa-IR" sz="2400" dirty="0" smtClean="0">
                <a:cs typeface="B Mitra" pitchFamily="2" charset="-78"/>
              </a:rPr>
              <a:t>روانی</a:t>
            </a:r>
            <a:r>
              <a:rPr lang="en-US" sz="2400" dirty="0" smtClean="0">
                <a:cs typeface="B Mitra" pitchFamily="2" charset="-78"/>
              </a:rPr>
              <a:t> </a:t>
            </a:r>
            <a:r>
              <a:rPr lang="fa-IR" sz="2400" dirty="0" smtClean="0">
                <a:cs typeface="B Mitra" pitchFamily="2" charset="-78"/>
              </a:rPr>
              <a:t>شایعترین</a:t>
            </a:r>
            <a:r>
              <a:rPr lang="en-US" sz="2400" dirty="0" smtClean="0">
                <a:cs typeface="B Mitra" pitchFamily="2" charset="-78"/>
              </a:rPr>
              <a:t> </a:t>
            </a:r>
            <a:r>
              <a:rPr lang="fa-IR" sz="2400" dirty="0" smtClean="0">
                <a:cs typeface="B Mitra" pitchFamily="2" charset="-78"/>
              </a:rPr>
              <a:t>عامل</a:t>
            </a:r>
            <a:r>
              <a:rPr lang="en-US" sz="2400" dirty="0" smtClean="0">
                <a:cs typeface="B Mitra" pitchFamily="2" charset="-78"/>
              </a:rPr>
              <a:t> </a:t>
            </a:r>
            <a:r>
              <a:rPr lang="fa-IR" sz="2400" dirty="0" smtClean="0">
                <a:cs typeface="B Mitra" pitchFamily="2" charset="-78"/>
              </a:rPr>
              <a:t>تحریک آریتمی (54٪) بودکه بعد از آن فشار بدنی (42٪)، خستگی (41٪)، قهوه (25٪) وعفونت (22٪) قرار داشت. سی و چهار بیمار به مصرف الکل اشاره کردندکه 26 نفر به شکل شراب قرمز، 16 نفر شراب سفید و 26 نفر نوشیدنی الکلی نوع</a:t>
            </a:r>
            <a:r>
              <a:rPr lang="en-US" sz="2400" dirty="0" smtClean="0">
                <a:cs typeface="B Mitra" pitchFamily="2" charset="-78"/>
              </a:rPr>
              <a:t>spirit </a:t>
            </a:r>
            <a:r>
              <a:rPr lang="fa-IR" sz="2400" dirty="0" smtClean="0">
                <a:cs typeface="B Mitra" pitchFamily="2" charset="-78"/>
              </a:rPr>
              <a:t> مصرف می گردند. در بین این 34 مورد، شراب قرمز و نوشیدنی الکلی نوع </a:t>
            </a:r>
            <a:r>
              <a:rPr lang="en-US" sz="2400" dirty="0" smtClean="0">
                <a:cs typeface="B Mitra" pitchFamily="2" charset="-78"/>
              </a:rPr>
              <a:t>spirit</a:t>
            </a:r>
            <a:r>
              <a:rPr lang="fa-IR" sz="2400" dirty="0" smtClean="0">
                <a:cs typeface="B Mitra" pitchFamily="2" charset="-78"/>
              </a:rPr>
              <a:t> سهم بیشتری در ایجاد آریتمی نسبت به شراب سفید داشت (به ترتیب</a:t>
            </a:r>
            <a:r>
              <a:rPr lang="en-US" sz="2400" dirty="0" smtClean="0">
                <a:cs typeface="B Mitra" pitchFamily="2" charset="-78"/>
              </a:rPr>
              <a:t> p=0/01 </a:t>
            </a:r>
            <a:r>
              <a:rPr lang="fa-IR" sz="2400" dirty="0" smtClean="0">
                <a:cs typeface="B Mitra" pitchFamily="2" charset="-78"/>
              </a:rPr>
              <a:t>و</a:t>
            </a:r>
            <a:r>
              <a:rPr lang="en-US" sz="2400" dirty="0" smtClean="0">
                <a:cs typeface="B Mitra" pitchFamily="2" charset="-78"/>
              </a:rPr>
              <a:t>p =0/005 </a:t>
            </a:r>
            <a:r>
              <a:rPr lang="fa-IR" sz="2400" dirty="0" smtClean="0">
                <a:cs typeface="B Mitra" pitchFamily="2" charset="-78"/>
              </a:rPr>
              <a:t>). علائم درهنگام آریتمی، تپش قلب در هنگام ورزش (88٪)، کاهش توان بدنی (87٪)، تپش قلب درحالت استراحت (86٪)، كمبود نفس در هنگام ورزش (70٪) و اضطراب (59٪) بود. تفاوت معنی داری در پاهای متورم بین دوجنس (زنان 21٪ ، مردان 6٪ ، </a:t>
            </a:r>
            <a:r>
              <a:rPr lang="en-US" sz="2400" dirty="0" smtClean="0">
                <a:cs typeface="B Mitra" pitchFamily="2" charset="-78"/>
              </a:rPr>
              <a:t>0/02</a:t>
            </a:r>
            <a:r>
              <a:rPr lang="fa-IR" sz="2400" dirty="0" smtClean="0">
                <a:cs typeface="B Mitra" pitchFamily="2" charset="-78"/>
              </a:rPr>
              <a:t> = </a:t>
            </a:r>
            <a:r>
              <a:rPr lang="en-US" sz="2400" dirty="0" smtClean="0">
                <a:cs typeface="B Mitra" pitchFamily="2" charset="-78"/>
              </a:rPr>
              <a:t>P</a:t>
            </a:r>
            <a:r>
              <a:rPr lang="fa-IR" sz="2400" dirty="0" smtClean="0">
                <a:cs typeface="B Mitra" pitchFamily="2" charset="-78"/>
              </a:rPr>
              <a:t>)، حالت تهوع (زنان 36٪ ، مردان 13٪ ، </a:t>
            </a:r>
            <a:r>
              <a:rPr lang="en-CA" sz="2400" dirty="0" smtClean="0">
                <a:cs typeface="B Mitra" pitchFamily="2" charset="-78"/>
              </a:rPr>
              <a:t>0/012</a:t>
            </a:r>
            <a:r>
              <a:rPr lang="fa-IR" sz="2400" dirty="0" smtClean="0">
                <a:cs typeface="B Mitra" pitchFamily="2" charset="-78"/>
              </a:rPr>
              <a:t> = </a:t>
            </a:r>
            <a:r>
              <a:rPr lang="en-CA" sz="2400" dirty="0" smtClean="0">
                <a:cs typeface="B Mitra" pitchFamily="2" charset="-78"/>
              </a:rPr>
              <a:t>P</a:t>
            </a:r>
            <a:r>
              <a:rPr lang="fa-IR" sz="2400" dirty="0" smtClean="0">
                <a:cs typeface="B Mitra" pitchFamily="2" charset="-78"/>
              </a:rPr>
              <a:t>) و اضطراب (زنان 79٪ ، مردان 51٪ ، </a:t>
            </a:r>
            <a:r>
              <a:rPr lang="en-CA" sz="2400" dirty="0" smtClean="0">
                <a:cs typeface="B Mitra" pitchFamily="2" charset="-78"/>
              </a:rPr>
              <a:t>0/014</a:t>
            </a:r>
            <a:r>
              <a:rPr lang="fa-IR" sz="2400" dirty="0" smtClean="0">
                <a:cs typeface="B Mitra" pitchFamily="2" charset="-78"/>
              </a:rPr>
              <a:t> = </a:t>
            </a:r>
            <a:r>
              <a:rPr lang="en-CA" sz="2400" dirty="0" smtClean="0">
                <a:cs typeface="B Mitra" pitchFamily="2" charset="-78"/>
              </a:rPr>
              <a:t>p</a:t>
            </a:r>
            <a:r>
              <a:rPr lang="fa-IR" sz="2400" dirty="0" smtClean="0">
                <a:cs typeface="B Mitra" pitchFamily="2" charset="-78"/>
              </a:rPr>
              <a:t>) مشاهده شد. </a:t>
            </a:r>
          </a:p>
          <a:p>
            <a:pPr algn="just" rtl="1">
              <a:lnSpc>
                <a:spcPct val="170000"/>
              </a:lnSpc>
            </a:pPr>
            <a:r>
              <a:rPr lang="fa-IR" sz="2400" dirty="0" smtClean="0">
                <a:cs typeface="B Mitra" pitchFamily="2" charset="-78"/>
              </a:rPr>
              <a:t>محققین درکل نتیجه گرفتندکه استرس روانی شایعترین عامل تحریک کننده در بیماران بستری</a:t>
            </a:r>
            <a:r>
              <a:rPr lang="en-US" sz="2400" dirty="0" smtClean="0">
                <a:cs typeface="B Mitra" pitchFamily="2" charset="-78"/>
              </a:rPr>
              <a:t>Paroxysmal Atrial Fibrillation</a:t>
            </a:r>
            <a:r>
              <a:rPr lang="fa-IR" sz="2400" dirty="0" smtClean="0">
                <a:cs typeface="B Mitra" pitchFamily="2" charset="-78"/>
              </a:rPr>
              <a:t> بوده است. شراب قرمز و نوشیدنی الکلی نوع </a:t>
            </a:r>
            <a:r>
              <a:rPr lang="en-US" sz="2400" dirty="0" smtClean="0">
                <a:cs typeface="B Mitra" pitchFamily="2" charset="-78"/>
              </a:rPr>
              <a:t>spirit</a:t>
            </a:r>
            <a:r>
              <a:rPr lang="fa-IR" sz="2400" dirty="0" smtClean="0">
                <a:cs typeface="B Mitra" pitchFamily="2" charset="-78"/>
              </a:rPr>
              <a:t> نسبت به شراب سفید بیشتر پیش درآمد آریتمی بودند. در زنان علائم مرتبط با حملات آریتمی تاحدودی متفاوت ازمردان بود.</a:t>
            </a:r>
            <a:endParaRPr lang="en-US" sz="2400" dirty="0" smtClean="0">
              <a:cs typeface="B Mitra" pitchFamily="2" charset="-78"/>
            </a:endParaRPr>
          </a:p>
          <a:p>
            <a:pPr algn="just" rtl="1">
              <a:lnSpc>
                <a:spcPct val="170000"/>
              </a:lnSpc>
            </a:pPr>
            <a:endParaRPr lang="en-US" sz="2400" dirty="0">
              <a:cs typeface="B Mitra"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8190082" cy="5688632"/>
          </a:xfrm>
        </p:spPr>
        <p:txBody>
          <a:bodyPr>
            <a:noAutofit/>
          </a:bodyPr>
          <a:lstStyle/>
          <a:p>
            <a:pPr algn="r" rtl="1">
              <a:lnSpc>
                <a:spcPct val="160000"/>
              </a:lnSpc>
              <a:buNone/>
            </a:pPr>
            <a:r>
              <a:rPr lang="fa-IR" sz="1600" dirty="0" smtClean="0">
                <a:solidFill>
                  <a:srgbClr val="FF0000"/>
                </a:solidFill>
                <a:cs typeface="B Mitra" pitchFamily="2" charset="-78"/>
              </a:rPr>
              <a:t>هدف اصلی</a:t>
            </a:r>
            <a:endParaRPr lang="en-US" sz="1600" dirty="0" smtClean="0">
              <a:solidFill>
                <a:srgbClr val="FF0000"/>
              </a:solidFill>
              <a:cs typeface="B Mitra" pitchFamily="2" charset="-78"/>
            </a:endParaRPr>
          </a:p>
          <a:p>
            <a:pPr algn="r" rtl="1">
              <a:lnSpc>
                <a:spcPct val="160000"/>
              </a:lnSpc>
            </a:pPr>
            <a:r>
              <a:rPr lang="fa-IR" sz="1600" dirty="0" smtClean="0">
                <a:cs typeface="B Mitra" pitchFamily="2" charset="-78"/>
              </a:rPr>
              <a:t>تعیین ارتباط بین استرس درک شده با آریتمی قلبی</a:t>
            </a:r>
          </a:p>
          <a:p>
            <a:pPr algn="r" rtl="1">
              <a:lnSpc>
                <a:spcPct val="160000"/>
              </a:lnSpc>
              <a:buNone/>
            </a:pPr>
            <a:r>
              <a:rPr lang="fa-IR" sz="1600" dirty="0" smtClean="0">
                <a:solidFill>
                  <a:srgbClr val="FF0000"/>
                </a:solidFill>
                <a:cs typeface="B Mitra" pitchFamily="2" charset="-78"/>
              </a:rPr>
              <a:t>اهداف جزئی</a:t>
            </a:r>
            <a:endParaRPr lang="en-US" sz="1600" dirty="0" smtClean="0">
              <a:solidFill>
                <a:srgbClr val="FF0000"/>
              </a:solidFill>
              <a:cs typeface="B Mitra" pitchFamily="2" charset="-78"/>
            </a:endParaRPr>
          </a:p>
          <a:p>
            <a:pPr algn="r" rtl="1">
              <a:lnSpc>
                <a:spcPct val="160000"/>
              </a:lnSpc>
            </a:pPr>
            <a:r>
              <a:rPr lang="fa-IR" sz="1600" dirty="0" smtClean="0">
                <a:cs typeface="B Mitra" pitchFamily="2" charset="-78"/>
              </a:rPr>
              <a:t>تعیین و مقایسه استرس درک شده در افراد با و بدون آریتمی قلبی</a:t>
            </a:r>
            <a:endParaRPr lang="en-US" sz="1600" dirty="0" smtClean="0">
              <a:cs typeface="B Mitra" pitchFamily="2" charset="-78"/>
            </a:endParaRPr>
          </a:p>
          <a:p>
            <a:pPr algn="r" rtl="1">
              <a:lnSpc>
                <a:spcPct val="160000"/>
              </a:lnSpc>
            </a:pPr>
            <a:r>
              <a:rPr lang="fa-IR" sz="1600" dirty="0" smtClean="0">
                <a:cs typeface="B Mitra" pitchFamily="2" charset="-78"/>
              </a:rPr>
              <a:t>تعیین ارتباط استرس با انواع آریتمی های قلبی</a:t>
            </a:r>
            <a:r>
              <a:rPr lang="en-US" sz="1600" dirty="0" smtClean="0">
                <a:cs typeface="B Mitra" pitchFamily="2" charset="-78"/>
              </a:rPr>
              <a:t> ) </a:t>
            </a:r>
            <a:r>
              <a:rPr lang="fa-IR" sz="1600" dirty="0" smtClean="0">
                <a:cs typeface="B Mitra" pitchFamily="2" charset="-78"/>
              </a:rPr>
              <a:t>تاکیکاری،  برادیکاری،</a:t>
            </a:r>
            <a:r>
              <a:rPr lang="en-US" sz="1600" dirty="0" smtClean="0">
                <a:cs typeface="B Mitra" pitchFamily="2" charset="-78"/>
              </a:rPr>
              <a:t>  AF </a:t>
            </a:r>
            <a:r>
              <a:rPr lang="fa-IR" sz="1600" dirty="0" smtClean="0">
                <a:cs typeface="B Mitra" pitchFamily="2" charset="-78"/>
              </a:rPr>
              <a:t>و ...)</a:t>
            </a:r>
            <a:endParaRPr lang="en-US" sz="1600" dirty="0" smtClean="0">
              <a:cs typeface="B Mitra" pitchFamily="2" charset="-78"/>
            </a:endParaRPr>
          </a:p>
          <a:p>
            <a:pPr algn="r" rtl="1">
              <a:lnSpc>
                <a:spcPct val="160000"/>
              </a:lnSpc>
            </a:pPr>
            <a:r>
              <a:rPr lang="fa-IR" sz="1600" dirty="0" smtClean="0">
                <a:cs typeface="B Mitra" pitchFamily="2" charset="-78"/>
              </a:rPr>
              <a:t>تعیین ارتباط شاخص های دموگرافیک (سن، جنس، وضعیت تاهل، سطح تحصیلات، سابقه بیماری زمینه ای، مصرف الکل، مصرف سیگار، مصرف قهوه) با آریتمی های قلبی </a:t>
            </a:r>
            <a:endParaRPr lang="en-US" sz="1600" dirty="0" smtClean="0">
              <a:cs typeface="B Mitra" pitchFamily="2" charset="-78"/>
            </a:endParaRPr>
          </a:p>
          <a:p>
            <a:pPr algn="r" rtl="1">
              <a:lnSpc>
                <a:spcPct val="160000"/>
              </a:lnSpc>
            </a:pPr>
            <a:r>
              <a:rPr lang="fa-IR" sz="1600" dirty="0" smtClean="0">
                <a:cs typeface="B Mitra" pitchFamily="2" charset="-78"/>
              </a:rPr>
              <a:t>تعیین ارتباط شاخص های دموگرافیک (سن، جنس، وضعیت تاهل، سطح تحصیلات، سابقه بیماری زمینه ای، مصرف الکل، مصرف سیگار، مصرف قهوه) با استرس درک شده</a:t>
            </a:r>
          </a:p>
          <a:p>
            <a:pPr algn="r" rtl="1">
              <a:lnSpc>
                <a:spcPct val="150000"/>
              </a:lnSpc>
              <a:buNone/>
            </a:pPr>
            <a:r>
              <a:rPr lang="fa-IR" sz="1600" dirty="0" smtClean="0">
                <a:solidFill>
                  <a:srgbClr val="FF0000"/>
                </a:solidFill>
                <a:cs typeface="B Mitra" pitchFamily="2" charset="-78"/>
              </a:rPr>
              <a:t>اهداف کاربردی</a:t>
            </a:r>
            <a:endParaRPr lang="en-US" sz="1600" dirty="0" smtClean="0">
              <a:solidFill>
                <a:srgbClr val="FF0000"/>
              </a:solidFill>
              <a:cs typeface="B Mitra" pitchFamily="2" charset="-78"/>
            </a:endParaRPr>
          </a:p>
          <a:p>
            <a:pPr algn="r" rtl="1">
              <a:lnSpc>
                <a:spcPct val="150000"/>
              </a:lnSpc>
            </a:pPr>
            <a:r>
              <a:rPr lang="fa-IR" sz="1600" dirty="0" smtClean="0">
                <a:cs typeface="B Mitra" pitchFamily="2" charset="-78"/>
              </a:rPr>
              <a:t>کمک به برنامه ریزی جهت کاهش استرس در بیماران مبتلا به آریتمی قلبی</a:t>
            </a:r>
            <a:endParaRPr lang="en-US" sz="1600" dirty="0" smtClean="0">
              <a:cs typeface="B Mitra" pitchFamily="2" charset="-78"/>
            </a:endParaRPr>
          </a:p>
          <a:p>
            <a:pPr algn="r" rtl="1">
              <a:lnSpc>
                <a:spcPct val="150000"/>
              </a:lnSpc>
            </a:pPr>
            <a:r>
              <a:rPr lang="fa-IR" sz="1600" dirty="0" smtClean="0">
                <a:cs typeface="B Mitra" pitchFamily="2" charset="-78"/>
              </a:rPr>
              <a:t>کمک به پیشگیری از ایجاد آریتمی های قلبی با شناخت عوامل موثر بر ایجاد آن</a:t>
            </a:r>
            <a:endParaRPr lang="en-US" sz="1600" dirty="0" smtClean="0">
              <a:cs typeface="B Mitra" pitchFamily="2" charset="-78"/>
            </a:endParaRPr>
          </a:p>
          <a:p>
            <a:pPr algn="r" rtl="1">
              <a:lnSpc>
                <a:spcPct val="150000"/>
              </a:lnSpc>
            </a:pPr>
            <a:r>
              <a:rPr lang="fa-IR" sz="1600" dirty="0" smtClean="0">
                <a:cs typeface="B Mitra" pitchFamily="2" charset="-78"/>
              </a:rPr>
              <a:t>توجه بیشتر به میزان استرسی که افراد در زندگی روزمره در معرض آن قرار می گیرند و اهمیت به راهکارهای کاهش استرس</a:t>
            </a:r>
            <a:endParaRPr lang="en-US" sz="1600" dirty="0" smtClean="0">
              <a:cs typeface="B Mitra" pitchFamily="2" charset="-78"/>
            </a:endParaRPr>
          </a:p>
          <a:p>
            <a:pPr algn="r"/>
            <a:endParaRPr lang="en-US" sz="1600" dirty="0" smtClean="0">
              <a:cs typeface="B Mitra" pitchFamily="2" charset="-78"/>
            </a:endParaRPr>
          </a:p>
          <a:p>
            <a:pPr algn="r" rtl="1">
              <a:lnSpc>
                <a:spcPct val="160000"/>
              </a:lnSpc>
            </a:pPr>
            <a:endParaRPr lang="fa-IR" sz="1600" dirty="0" smtClean="0">
              <a:cs typeface="B Mitra" pitchFamily="2" charset="-78"/>
            </a:endParaRPr>
          </a:p>
          <a:p>
            <a:pPr algn="r" rtl="1">
              <a:lnSpc>
                <a:spcPct val="160000"/>
              </a:lnSpc>
            </a:pPr>
            <a:endParaRPr lang="en-US" sz="1600" dirty="0">
              <a:cs typeface="B Mitra" pitchFamily="2" charset="-78"/>
            </a:endParaRPr>
          </a:p>
        </p:txBody>
      </p:sp>
      <p:sp>
        <p:nvSpPr>
          <p:cNvPr id="2" name="Rectangle 1"/>
          <p:cNvSpPr/>
          <p:nvPr/>
        </p:nvSpPr>
        <p:spPr>
          <a:xfrm>
            <a:off x="5724128" y="-275232"/>
            <a:ext cx="1440160" cy="806375"/>
          </a:xfrm>
          <a:prstGeom prst="rect">
            <a:avLst/>
          </a:prstGeom>
        </p:spPr>
        <p:txBody>
          <a:bodyPr wrap="square">
            <a:spAutoFit/>
          </a:bodyPr>
          <a:lstStyle/>
          <a:p>
            <a:pPr algn="ctr" rtl="1">
              <a:lnSpc>
                <a:spcPct val="160000"/>
              </a:lnSpc>
              <a:buNone/>
            </a:pPr>
            <a:r>
              <a:rPr lang="fa-IR" sz="3200" dirty="0">
                <a:solidFill>
                  <a:schemeClr val="bg1"/>
                </a:solidFill>
                <a:cs typeface="B Mitra" pitchFamily="2" charset="-78"/>
              </a:rPr>
              <a:t>اهداف</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857232"/>
            <a:ext cx="8229600" cy="5643602"/>
          </a:xfrm>
        </p:spPr>
        <p:txBody>
          <a:bodyPr>
            <a:normAutofit fontScale="77500" lnSpcReduction="20000"/>
          </a:bodyPr>
          <a:lstStyle/>
          <a:p>
            <a:pPr algn="just" rtl="1">
              <a:lnSpc>
                <a:spcPct val="150000"/>
              </a:lnSpc>
            </a:pPr>
            <a:r>
              <a:rPr lang="fa-IR" sz="1900" dirty="0" smtClean="0">
                <a:cs typeface="B Mitra" pitchFamily="2" charset="-78"/>
              </a:rPr>
              <a:t>نوع مطالعه مورد- شاهدی است که محقق از پیامد به مواجهه حرکت می کند </a:t>
            </a:r>
            <a:r>
              <a:rPr lang="fa-IR" sz="1900" dirty="0">
                <a:cs typeface="B Mitra" pitchFamily="2" charset="-78"/>
              </a:rPr>
              <a:t>و </a:t>
            </a:r>
            <a:r>
              <a:rPr lang="fa-IR" sz="1900" dirty="0" smtClean="0">
                <a:cs typeface="B Mitra" pitchFamily="2" charset="-78"/>
              </a:rPr>
              <a:t>ارتباط آریتمی با استرس درک شده را در دو گروه مطالعه، بررسی و بر اساس یافته ها نتیجه گیری می کند.</a:t>
            </a:r>
          </a:p>
          <a:p>
            <a:pPr algn="just" rtl="1">
              <a:lnSpc>
                <a:spcPct val="150000"/>
              </a:lnSpc>
            </a:pPr>
            <a:r>
              <a:rPr lang="fa-IR" sz="1900" dirty="0" smtClean="0">
                <a:cs typeface="B Mitra" pitchFamily="2" charset="-78"/>
              </a:rPr>
              <a:t>بعد از دریافت کد مصوبه اخلاق، نمونه ها بر اساس معیار ورود و خروج از جامعه پژوهش انتخاب می شود. ابتدا بیماران با تشخیص قطعی آریتمی توسط پزشک در گروه مورد و سپس بازای هر مورد، یک نفر شاهد از میان همراهان مراجعه کننده با بیمار به درمانگاه انتخاب خواهد شد. بعد از توضیح اهداف و روش اجرای پژوهش به افراد، رضایت شفاهی و ضمنی آنها مبنی بر شرکت در مطالعه از آنها اخذ می شود. پرسشنامه استرس به هر دو گروه افراد جهت تکمیل ارائه خواهد شد. پژوهشگر اطلاعات مربوط به متغیرهای دموگرافیک و بالینی را از پرونده بیمار و یا سوال از همراه بیمار استخراج و در فرم جمع آوری اطلاعات ثبت می کند. دیتا های به دست آمده با استفاده از آنالیز آماری نرم افزار </a:t>
            </a:r>
            <a:r>
              <a:rPr lang="en-US" sz="1900" dirty="0" smtClean="0">
                <a:cs typeface="B Mitra" pitchFamily="2" charset="-78"/>
              </a:rPr>
              <a:t>SPSS</a:t>
            </a:r>
            <a:r>
              <a:rPr lang="en-US" sz="1400" dirty="0" smtClean="0">
                <a:cs typeface="B Mitra" pitchFamily="2" charset="-78"/>
              </a:rPr>
              <a:t>20</a:t>
            </a:r>
            <a:r>
              <a:rPr lang="fa-IR" sz="1900" dirty="0" smtClean="0">
                <a:cs typeface="B Mitra" pitchFamily="2" charset="-78"/>
              </a:rPr>
              <a:t>  مورد تجزیه و تحلیل  قرار می گیرند.</a:t>
            </a:r>
          </a:p>
          <a:p>
            <a:pPr algn="just" rtl="1">
              <a:lnSpc>
                <a:spcPct val="170000"/>
              </a:lnSpc>
              <a:buNone/>
            </a:pPr>
            <a:r>
              <a:rPr lang="fa-IR" sz="1900" dirty="0">
                <a:solidFill>
                  <a:srgbClr val="FF0000"/>
                </a:solidFill>
                <a:cs typeface="B Mitra" pitchFamily="2" charset="-78"/>
              </a:rPr>
              <a:t>معیار ورود</a:t>
            </a:r>
            <a:endParaRPr lang="en-US" sz="1900" dirty="0">
              <a:solidFill>
                <a:srgbClr val="FF0000"/>
              </a:solidFill>
              <a:cs typeface="B Mitra" pitchFamily="2" charset="-78"/>
            </a:endParaRPr>
          </a:p>
          <a:p>
            <a:pPr algn="just" rtl="1">
              <a:lnSpc>
                <a:spcPct val="170000"/>
              </a:lnSpc>
            </a:pPr>
            <a:r>
              <a:rPr lang="fa-IR" sz="1900" dirty="0">
                <a:cs typeface="B Mitra" pitchFamily="2" charset="-78"/>
              </a:rPr>
              <a:t>سن بالای 18 سال</a:t>
            </a:r>
            <a:endParaRPr lang="en-US" sz="1900" dirty="0">
              <a:cs typeface="B Mitra" pitchFamily="2" charset="-78"/>
            </a:endParaRPr>
          </a:p>
          <a:p>
            <a:pPr algn="just" rtl="1">
              <a:lnSpc>
                <a:spcPct val="170000"/>
              </a:lnSpc>
            </a:pPr>
            <a:r>
              <a:rPr lang="fa-IR" sz="1900" dirty="0">
                <a:cs typeface="B Mitra" pitchFamily="2" charset="-78"/>
              </a:rPr>
              <a:t>رضایت افراد جهت شرکت در مطالعه</a:t>
            </a:r>
            <a:endParaRPr lang="en-US" sz="1900" dirty="0">
              <a:cs typeface="B Mitra" pitchFamily="2" charset="-78"/>
            </a:endParaRPr>
          </a:p>
          <a:p>
            <a:pPr algn="just" rtl="1">
              <a:lnSpc>
                <a:spcPct val="170000"/>
              </a:lnSpc>
            </a:pPr>
            <a:r>
              <a:rPr lang="fa-IR" sz="1900" dirty="0">
                <a:cs typeface="B Mitra" pitchFamily="2" charset="-78"/>
              </a:rPr>
              <a:t>تشخیص قطعی افراد گروه مورد به بیماری آریتمی </a:t>
            </a:r>
            <a:r>
              <a:rPr lang="fa-IR" sz="1900" dirty="0" smtClean="0">
                <a:cs typeface="B Mitra" pitchFamily="2" charset="-78"/>
              </a:rPr>
              <a:t>قلبی توسط پزشک</a:t>
            </a:r>
            <a:endParaRPr lang="en-US" sz="1900" dirty="0">
              <a:cs typeface="B Mitra" pitchFamily="2" charset="-78"/>
            </a:endParaRPr>
          </a:p>
          <a:p>
            <a:pPr algn="just" rtl="1">
              <a:lnSpc>
                <a:spcPct val="170000"/>
              </a:lnSpc>
              <a:buNone/>
            </a:pPr>
            <a:r>
              <a:rPr lang="fa-IR" sz="1900" dirty="0">
                <a:solidFill>
                  <a:srgbClr val="FF0000"/>
                </a:solidFill>
                <a:cs typeface="B Mitra" pitchFamily="2" charset="-78"/>
              </a:rPr>
              <a:t>معیار خروج</a:t>
            </a:r>
            <a:endParaRPr lang="en-US" sz="1900" dirty="0">
              <a:solidFill>
                <a:srgbClr val="FF0000"/>
              </a:solidFill>
              <a:cs typeface="B Mitra" pitchFamily="2" charset="-78"/>
            </a:endParaRPr>
          </a:p>
          <a:p>
            <a:pPr algn="just" rtl="1">
              <a:lnSpc>
                <a:spcPct val="170000"/>
              </a:lnSpc>
            </a:pPr>
            <a:r>
              <a:rPr lang="fa-IR" sz="1900" dirty="0">
                <a:cs typeface="B Mitra" pitchFamily="2" charset="-78"/>
              </a:rPr>
              <a:t>عدم رضایت افراد جهت ادامه شرکت در مطالعه</a:t>
            </a:r>
            <a:endParaRPr lang="en-US" sz="1900" dirty="0">
              <a:cs typeface="B Mitra" pitchFamily="2" charset="-78"/>
            </a:endParaRPr>
          </a:p>
          <a:p>
            <a:pPr algn="just" rtl="1">
              <a:lnSpc>
                <a:spcPct val="170000"/>
              </a:lnSpc>
            </a:pPr>
            <a:r>
              <a:rPr lang="fa-IR" sz="1900" dirty="0">
                <a:cs typeface="B Mitra" pitchFamily="2" charset="-78"/>
              </a:rPr>
              <a:t>بیماری های زمینه ای مستعد کننده </a:t>
            </a:r>
            <a:r>
              <a:rPr lang="fa-IR" sz="1900" dirty="0" smtClean="0">
                <a:cs typeface="B Mitra" pitchFamily="2" charset="-78"/>
              </a:rPr>
              <a:t>آریتمی (کم خونی، </a:t>
            </a:r>
            <a:r>
              <a:rPr lang="fa-IR" sz="1900" dirty="0">
                <a:cs typeface="B Mitra" pitchFamily="2" charset="-78"/>
              </a:rPr>
              <a:t>کم کاری وپرکاری تیرویید، فشارخون سیستمیک، نارسایی قلبی، سابقه </a:t>
            </a:r>
            <a:r>
              <a:rPr lang="en-US" sz="1900" dirty="0">
                <a:cs typeface="B Mitra" pitchFamily="2" charset="-78"/>
              </a:rPr>
              <a:t>MI</a:t>
            </a:r>
            <a:r>
              <a:rPr lang="fa-IR" sz="1900" dirty="0">
                <a:cs typeface="B Mitra" pitchFamily="2" charset="-78"/>
              </a:rPr>
              <a:t>، سابقه روماتیسم قلبی، آمبولی ریه</a:t>
            </a:r>
            <a:r>
              <a:rPr lang="fa-IR" sz="1900" dirty="0" smtClean="0">
                <a:cs typeface="B Mitra" pitchFamily="2" charset="-78"/>
              </a:rPr>
              <a:t>)</a:t>
            </a:r>
            <a:endParaRPr lang="en-US" sz="1900" dirty="0" smtClean="0">
              <a:cs typeface="B Mitra" pitchFamily="2" charset="-78"/>
            </a:endParaRPr>
          </a:p>
          <a:p>
            <a:pPr algn="r" rtl="1">
              <a:lnSpc>
                <a:spcPct val="150000"/>
              </a:lnSpc>
            </a:pPr>
            <a:endParaRPr lang="en-US" sz="1800" dirty="0" smtClean="0"/>
          </a:p>
          <a:p>
            <a:endParaRPr lang="en-US" dirty="0"/>
          </a:p>
        </p:txBody>
      </p:sp>
      <p:sp>
        <p:nvSpPr>
          <p:cNvPr id="4" name="Rectangle 3"/>
          <p:cNvSpPr/>
          <p:nvPr/>
        </p:nvSpPr>
        <p:spPr>
          <a:xfrm>
            <a:off x="5724128" y="-99392"/>
            <a:ext cx="1284326" cy="584775"/>
          </a:xfrm>
          <a:prstGeom prst="rect">
            <a:avLst/>
          </a:prstGeom>
        </p:spPr>
        <p:txBody>
          <a:bodyPr wrap="none">
            <a:spAutoFit/>
          </a:bodyPr>
          <a:lstStyle/>
          <a:p>
            <a:r>
              <a:rPr lang="fa-IR" sz="3200" dirty="0">
                <a:solidFill>
                  <a:schemeClr val="bg1"/>
                </a:solidFill>
                <a:cs typeface="B Mitra" pitchFamily="2" charset="-78"/>
              </a:rPr>
              <a:t>روش اجرا</a:t>
            </a:r>
            <a:endParaRPr lang="fa-IR" sz="320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a:bodyPr>
          <a:lstStyle/>
          <a:p>
            <a:pPr algn="just" rtl="1">
              <a:lnSpc>
                <a:spcPct val="170000"/>
              </a:lnSpc>
            </a:pPr>
            <a:endParaRPr lang="fa-IR" sz="1800" dirty="0" smtClean="0">
              <a:cs typeface="B Mitra" pitchFamily="2" charset="-78"/>
            </a:endParaRPr>
          </a:p>
          <a:p>
            <a:pPr algn="just" rtl="1">
              <a:lnSpc>
                <a:spcPct val="170000"/>
              </a:lnSpc>
            </a:pPr>
            <a:r>
              <a:rPr lang="ar-SA" sz="1800" dirty="0" smtClean="0">
                <a:cs typeface="B Mitra" pitchFamily="2" charset="-78"/>
              </a:rPr>
              <a:t>برای تعیین میزان استرس از</a:t>
            </a:r>
            <a:r>
              <a:rPr lang="fa-IR" sz="1800" dirty="0" smtClean="0">
                <a:cs typeface="B Mitra" pitchFamily="2" charset="-78"/>
              </a:rPr>
              <a:t> </a:t>
            </a:r>
            <a:r>
              <a:rPr lang="ar-SA" sz="1800" dirty="0" smtClean="0">
                <a:cs typeface="B Mitra" pitchFamily="2" charset="-78"/>
              </a:rPr>
              <a:t>ویرایش سوم پرسشنامه استرس درک شـده کوهن و کامارک</a:t>
            </a:r>
            <a:r>
              <a:rPr lang="fa-IR" sz="1800" dirty="0" smtClean="0">
                <a:cs typeface="B Mitra" pitchFamily="2" charset="-78"/>
              </a:rPr>
              <a:t> </a:t>
            </a:r>
            <a:r>
              <a:rPr lang="ar-SA" sz="1800" dirty="0" smtClean="0">
                <a:cs typeface="B Mitra" pitchFamily="2" charset="-78"/>
              </a:rPr>
              <a:t>(</a:t>
            </a:r>
            <a:r>
              <a:rPr lang="en-US" sz="1800" dirty="0" smtClean="0">
                <a:cs typeface="B Mitra" pitchFamily="2" charset="-78"/>
              </a:rPr>
              <a:t>PERCEIVED STRESS SCALE</a:t>
            </a:r>
            <a:r>
              <a:rPr lang="ar-SA" sz="1800" dirty="0" smtClean="0">
                <a:cs typeface="B Mitra" pitchFamily="2" charset="-78"/>
              </a:rPr>
              <a:t>) که شامل 14 سوال می باشد، استفاده می شود. از این پرسشنامه برای تعیین استرس زایی موقعیت های زندگی شخص که در طول یک ماه گذشته در زندگی خود تجربه کرده، استفاده می شود. </a:t>
            </a:r>
            <a:endParaRPr lang="fa-IR" sz="1800" dirty="0" smtClean="0">
              <a:cs typeface="B Mitra" pitchFamily="2" charset="-78"/>
            </a:endParaRPr>
          </a:p>
          <a:p>
            <a:pPr algn="just" rtl="1">
              <a:lnSpc>
                <a:spcPct val="170000"/>
              </a:lnSpc>
            </a:pPr>
            <a:r>
              <a:rPr lang="ar-SA" sz="1800" dirty="0" smtClean="0">
                <a:cs typeface="B Mitra" pitchFamily="2" charset="-78"/>
              </a:rPr>
              <a:t>این ابـزار بـه صورت پنج گزینه ی هرگز، تقریبا هرگز، گاهی اوقات، اغلب اوقات، بسیاری از</a:t>
            </a:r>
            <a:r>
              <a:rPr lang="fa-IR" sz="1800" dirty="0" smtClean="0">
                <a:cs typeface="B Mitra" pitchFamily="2" charset="-78"/>
              </a:rPr>
              <a:t> </a:t>
            </a:r>
            <a:r>
              <a:rPr lang="ar-SA" sz="1800" dirty="0" smtClean="0">
                <a:cs typeface="B Mitra" pitchFamily="2" charset="-78"/>
              </a:rPr>
              <a:t>اوقات</a:t>
            </a:r>
            <a:r>
              <a:rPr lang="fa-IR" sz="1800" dirty="0" smtClean="0">
                <a:cs typeface="B Mitra" pitchFamily="2" charset="-78"/>
              </a:rPr>
              <a:t>، </a:t>
            </a:r>
            <a:r>
              <a:rPr lang="ar-SA" sz="1800" dirty="0" smtClean="0">
                <a:cs typeface="B Mitra" pitchFamily="2" charset="-78"/>
              </a:rPr>
              <a:t>نمره گذاری </a:t>
            </a:r>
            <a:r>
              <a:rPr lang="fa-IR" sz="1800" dirty="0" smtClean="0">
                <a:cs typeface="B Mitra" pitchFamily="2" charset="-78"/>
              </a:rPr>
              <a:t>(</a:t>
            </a:r>
            <a:r>
              <a:rPr lang="ar-SA" sz="1800" dirty="0" smtClean="0">
                <a:cs typeface="B Mitra" pitchFamily="2" charset="-78"/>
              </a:rPr>
              <a:t>از 0 تا 4) می شود. سوالات شماره ی</a:t>
            </a:r>
            <a:r>
              <a:rPr lang="fa-IR" sz="1800" dirty="0" smtClean="0">
                <a:cs typeface="B Mitra" pitchFamily="2" charset="-78"/>
              </a:rPr>
              <a:t>۴</a:t>
            </a:r>
            <a:r>
              <a:rPr lang="ar-SA" sz="1800" dirty="0" smtClean="0">
                <a:cs typeface="B Mitra" pitchFamily="2" charset="-78"/>
              </a:rPr>
              <a:t> تا </a:t>
            </a:r>
            <a:r>
              <a:rPr lang="fa-IR" sz="1800" dirty="0" smtClean="0">
                <a:cs typeface="B Mitra" pitchFamily="2" charset="-78"/>
              </a:rPr>
              <a:t>۷،</a:t>
            </a:r>
            <a:r>
              <a:rPr lang="ar-SA" sz="1800" dirty="0" smtClean="0">
                <a:cs typeface="B Mitra" pitchFamily="2" charset="-78"/>
              </a:rPr>
              <a:t> </a:t>
            </a:r>
            <a:r>
              <a:rPr lang="fa-IR" sz="1800" dirty="0" smtClean="0">
                <a:cs typeface="B Mitra" pitchFamily="2" charset="-78"/>
              </a:rPr>
              <a:t> ۹</a:t>
            </a:r>
            <a:r>
              <a:rPr lang="ar-SA" sz="1800" dirty="0" smtClean="0">
                <a:cs typeface="B Mitra" pitchFamily="2" charset="-78"/>
              </a:rPr>
              <a:t>،</a:t>
            </a:r>
            <a:r>
              <a:rPr lang="fa-IR" sz="1800" dirty="0" smtClean="0">
                <a:cs typeface="B Mitra" pitchFamily="2" charset="-78"/>
              </a:rPr>
              <a:t> ۱۰</a:t>
            </a:r>
            <a:r>
              <a:rPr lang="ar-SA" sz="1800" dirty="0" smtClean="0">
                <a:cs typeface="B Mitra" pitchFamily="2" charset="-78"/>
              </a:rPr>
              <a:t>و </a:t>
            </a:r>
            <a:r>
              <a:rPr lang="fa-IR" sz="1800" dirty="0" smtClean="0">
                <a:cs typeface="B Mitra" pitchFamily="2" charset="-78"/>
              </a:rPr>
              <a:t>۱۳</a:t>
            </a:r>
            <a:r>
              <a:rPr lang="ar-SA" sz="1800" dirty="0" smtClean="0">
                <a:cs typeface="B Mitra" pitchFamily="2" charset="-78"/>
              </a:rPr>
              <a:t> بـه صورت معکوس نمره گذاری می شوند (هرگز، برابر بـا 4، تا خیلی زیاد، برابر با 0). </a:t>
            </a:r>
            <a:endParaRPr lang="fa-IR" sz="1800" dirty="0" smtClean="0">
              <a:cs typeface="B Mitra" pitchFamily="2" charset="-78"/>
            </a:endParaRPr>
          </a:p>
          <a:p>
            <a:pPr algn="just" rtl="1">
              <a:lnSpc>
                <a:spcPct val="170000"/>
              </a:lnSpc>
            </a:pPr>
            <a:r>
              <a:rPr lang="ar-SA" sz="1800" dirty="0" smtClean="0">
                <a:cs typeface="B Mitra" pitchFamily="2" charset="-78"/>
              </a:rPr>
              <a:t>حـداقل نمره محاسبه شده از مقیاس اسـترس ادراک شـده </a:t>
            </a:r>
            <a:r>
              <a:rPr lang="fa-IR" sz="1800" dirty="0" smtClean="0">
                <a:cs typeface="B Mitra" pitchFamily="2" charset="-78"/>
              </a:rPr>
              <a:t>صفر</a:t>
            </a:r>
            <a:r>
              <a:rPr lang="ar-SA" sz="1800" dirty="0" smtClean="0">
                <a:cs typeface="B Mitra" pitchFamily="2" charset="-78"/>
              </a:rPr>
              <a:t> و حداکثر آن 56 می باشد</a:t>
            </a:r>
            <a:r>
              <a:rPr lang="en-US" sz="1800" dirty="0" smtClean="0">
                <a:cs typeface="B Mitra" pitchFamily="2" charset="-78"/>
              </a:rPr>
              <a:t>.</a:t>
            </a:r>
            <a:r>
              <a:rPr lang="ar-SA" sz="1800" dirty="0" smtClean="0">
                <a:cs typeface="B Mitra" pitchFamily="2" charset="-78"/>
              </a:rPr>
              <a:t> نمره بالا در این مقیاس نشان دهنده استرس ادراک شده بالاتر می باشد</a:t>
            </a:r>
            <a:r>
              <a:rPr lang="en-US" sz="1800" dirty="0" smtClean="0">
                <a:cs typeface="B Mitra" pitchFamily="2" charset="-78"/>
              </a:rPr>
              <a:t>.</a:t>
            </a:r>
            <a:r>
              <a:rPr lang="ar-SA" sz="1800" dirty="0" smtClean="0">
                <a:cs typeface="B Mitra" pitchFamily="2" charset="-78"/>
              </a:rPr>
              <a:t> روایی آن در مطالعه واحدیان عظیمی و همکاران (1391) تایید شده است و پایایی آن با آلفای کرونباخ 0.89 مورد تایید قرار گرفته است.</a:t>
            </a:r>
            <a:endParaRPr lang="en-US" sz="1800" dirty="0" smtClean="0">
              <a:cs typeface="B Mitra" pitchFamily="2" charset="-78"/>
            </a:endParaRPr>
          </a:p>
          <a:p>
            <a:pPr algn="just" rtl="1">
              <a:lnSpc>
                <a:spcPct val="170000"/>
              </a:lnSpc>
            </a:pPr>
            <a:endParaRPr lang="ar-IQ" sz="1800" dirty="0" smtClean="0">
              <a:cs typeface="B Mitra" pitchFamily="2" charset="-78"/>
              <a:hlinkClick r:id="rId2"/>
            </a:endParaRPr>
          </a:p>
          <a:p>
            <a:pPr algn="just" rtl="1">
              <a:lnSpc>
                <a:spcPct val="160000"/>
              </a:lnSpc>
              <a:buNone/>
            </a:pPr>
            <a:endParaRPr lang="en-US" sz="1800" dirty="0" smtClean="0">
              <a:cs typeface="B Mitra" pitchFamily="2" charset="-78"/>
            </a:endParaRPr>
          </a:p>
        </p:txBody>
      </p:sp>
      <p:sp>
        <p:nvSpPr>
          <p:cNvPr id="2" name="Rectangle 1"/>
          <p:cNvSpPr/>
          <p:nvPr/>
        </p:nvSpPr>
        <p:spPr>
          <a:xfrm>
            <a:off x="4995143" y="-243408"/>
            <a:ext cx="2536272" cy="880241"/>
          </a:xfrm>
          <a:prstGeom prst="rect">
            <a:avLst/>
          </a:prstGeom>
        </p:spPr>
        <p:txBody>
          <a:bodyPr wrap="none">
            <a:spAutoFit/>
          </a:bodyPr>
          <a:lstStyle/>
          <a:p>
            <a:pPr algn="just" rtl="1">
              <a:lnSpc>
                <a:spcPct val="160000"/>
              </a:lnSpc>
              <a:buNone/>
            </a:pPr>
            <a:r>
              <a:rPr lang="fa-IR" sz="3200" dirty="0">
                <a:solidFill>
                  <a:schemeClr val="bg1"/>
                </a:solidFill>
                <a:cs typeface="B Mitra" pitchFamily="2" charset="-78"/>
              </a:rPr>
              <a:t>ابزار جمع آوری دادها</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836712"/>
            <a:ext cx="8229600" cy="5857916"/>
          </a:xfrm>
        </p:spPr>
        <p:txBody>
          <a:bodyPr>
            <a:normAutofit/>
          </a:bodyPr>
          <a:lstStyle/>
          <a:p>
            <a:pPr algn="just" rtl="1">
              <a:lnSpc>
                <a:spcPct val="150000"/>
              </a:lnSpc>
              <a:buNone/>
            </a:pPr>
            <a:r>
              <a:rPr lang="fa-IR" sz="1800" dirty="0" smtClean="0">
                <a:cs typeface="B Mitra" pitchFamily="2" charset="-78"/>
              </a:rPr>
              <a:t>با استفاده از فرمول و مقادیر زیر، حجم نمونه </a:t>
            </a:r>
            <a:r>
              <a:rPr lang="fa-IR" sz="1800" dirty="0" smtClean="0">
                <a:solidFill>
                  <a:srgbClr val="FF0000"/>
                </a:solidFill>
                <a:cs typeface="B Mitra" pitchFamily="2" charset="-78"/>
              </a:rPr>
              <a:t> 138 نفر در هر گروه </a:t>
            </a:r>
            <a:r>
              <a:rPr lang="fa-IR" sz="1800" dirty="0" smtClean="0">
                <a:cs typeface="B Mitra" pitchFamily="2" charset="-78"/>
              </a:rPr>
              <a:t>محاسبه شد:</a:t>
            </a:r>
            <a:endParaRPr lang="en-US" sz="1800" dirty="0" smtClean="0">
              <a:cs typeface="B Mitra" pitchFamily="2" charset="-78"/>
            </a:endParaRPr>
          </a:p>
          <a:p>
            <a:pPr algn="just" rtl="1">
              <a:lnSpc>
                <a:spcPct val="150000"/>
              </a:lnSpc>
              <a:buNone/>
            </a:pPr>
            <a:r>
              <a:rPr lang="en-US" sz="1800" dirty="0" smtClean="0">
                <a:cs typeface="B Mitra" pitchFamily="2" charset="-78"/>
              </a:rPr>
              <a:t>α=0.05</a:t>
            </a:r>
          </a:p>
          <a:p>
            <a:pPr algn="just" rtl="1">
              <a:lnSpc>
                <a:spcPct val="150000"/>
              </a:lnSpc>
              <a:buNone/>
            </a:pPr>
            <a:r>
              <a:rPr lang="en-US" sz="1800" dirty="0" smtClean="0">
                <a:cs typeface="B Mitra" pitchFamily="2" charset="-78"/>
              </a:rPr>
              <a:t>β=0.20</a:t>
            </a:r>
            <a:endParaRPr lang="fa-IR" sz="1800" dirty="0" smtClean="0">
              <a:cs typeface="B Mitra" pitchFamily="2" charset="-78"/>
            </a:endParaRPr>
          </a:p>
          <a:p>
            <a:pPr algn="just" rtl="1">
              <a:lnSpc>
                <a:spcPct val="150000"/>
              </a:lnSpc>
              <a:buNone/>
            </a:pPr>
            <a:r>
              <a:rPr lang="en-US" sz="1800" dirty="0" smtClean="0">
                <a:cs typeface="B Mitra" pitchFamily="2" charset="-78"/>
              </a:rPr>
              <a:t>P</a:t>
            </a:r>
            <a:r>
              <a:rPr lang="en-US" sz="1800" baseline="-25000" dirty="0" smtClean="0">
                <a:cs typeface="B Mitra" pitchFamily="2" charset="-78"/>
              </a:rPr>
              <a:t>1</a:t>
            </a:r>
            <a:r>
              <a:rPr lang="en-US" sz="1800" dirty="0" smtClean="0">
                <a:cs typeface="B Mitra" pitchFamily="2" charset="-78"/>
              </a:rPr>
              <a:t>=0.35</a:t>
            </a:r>
            <a:r>
              <a:rPr lang="fa-IR" sz="1800" dirty="0" smtClean="0">
                <a:cs typeface="B Mitra" pitchFamily="2" charset="-78"/>
              </a:rPr>
              <a:t>= نسبت "استرس بالا" در گروه مورد</a:t>
            </a:r>
            <a:endParaRPr lang="en-US" sz="1800" dirty="0" smtClean="0">
              <a:cs typeface="B Mitra" pitchFamily="2" charset="-78"/>
            </a:endParaRPr>
          </a:p>
          <a:p>
            <a:pPr algn="just" rtl="1">
              <a:lnSpc>
                <a:spcPct val="150000"/>
              </a:lnSpc>
              <a:buNone/>
            </a:pPr>
            <a:r>
              <a:rPr lang="en-US" sz="1800" dirty="0" smtClean="0">
                <a:cs typeface="B Mitra" pitchFamily="2" charset="-78"/>
              </a:rPr>
              <a:t>P</a:t>
            </a:r>
            <a:r>
              <a:rPr lang="en-US" sz="1800" baseline="-25000" dirty="0" smtClean="0">
                <a:cs typeface="B Mitra" pitchFamily="2" charset="-78"/>
              </a:rPr>
              <a:t>2</a:t>
            </a:r>
            <a:r>
              <a:rPr lang="en-US" sz="1800" dirty="0" smtClean="0">
                <a:cs typeface="B Mitra" pitchFamily="2" charset="-78"/>
              </a:rPr>
              <a:t>=0.20</a:t>
            </a:r>
            <a:r>
              <a:rPr lang="fa-IR" sz="1800" dirty="0" smtClean="0">
                <a:cs typeface="B Mitra" pitchFamily="2" charset="-78"/>
              </a:rPr>
              <a:t>= نسبت " استرس بالا" در گروه شاهد</a:t>
            </a:r>
            <a:endParaRPr lang="en-US" sz="1800" dirty="0" smtClean="0">
              <a:cs typeface="B Mitra" pitchFamily="2" charset="-78"/>
            </a:endParaRPr>
          </a:p>
          <a:p>
            <a:pPr algn="just" rtl="1">
              <a:lnSpc>
                <a:spcPct val="150000"/>
              </a:lnSpc>
              <a:buNone/>
            </a:pPr>
            <a:r>
              <a:rPr lang="en-US" sz="1800" dirty="0" smtClean="0">
                <a:cs typeface="B Mitra" pitchFamily="2" charset="-78"/>
              </a:rPr>
              <a:t>n=138 </a:t>
            </a:r>
          </a:p>
          <a:p>
            <a:pPr algn="just" rtl="1">
              <a:buNone/>
            </a:pPr>
            <a:r>
              <a:rPr lang="fa-IR" sz="1800" dirty="0" smtClean="0">
                <a:cs typeface="B Mitra" pitchFamily="2" charset="-78"/>
              </a:rPr>
              <a:t>رفرنس مقاله واحدیان عظیمی و همکاران</a:t>
            </a:r>
            <a:endParaRPr lang="en-US" sz="1800" dirty="0" smtClean="0">
              <a:cs typeface="B Mitra" pitchFamily="2" charset="-78"/>
            </a:endParaRPr>
          </a:p>
          <a:p>
            <a:pPr algn="just">
              <a:buNone/>
            </a:pPr>
            <a:r>
              <a:rPr lang="fa-IR" sz="1800" dirty="0" smtClean="0">
                <a:cs typeface="B Mitra" pitchFamily="2" charset="-78"/>
              </a:rPr>
              <a:t>  </a:t>
            </a:r>
            <a:endParaRPr lang="en-US" sz="1800" dirty="0" smtClean="0">
              <a:cs typeface="B Mitra" pitchFamily="2" charset="-78"/>
            </a:endParaRPr>
          </a:p>
          <a:p>
            <a:pPr algn="just" rtl="1">
              <a:buNone/>
            </a:pPr>
            <a:r>
              <a:rPr lang="fa-IR" sz="1800" dirty="0" smtClean="0">
                <a:cs typeface="B Mitra" pitchFamily="2" charset="-78"/>
              </a:rPr>
              <a:t>     اطلاعات با استفاده از جداول توزیع فراوانی و شاخص های مرکزی و پراکندگی و انجام آزمون های آماری تی تست مستقل (مقایسه میانگین متغیرهای کمی با توزیع نرمال) و غیر پارامتریک (مقایسه متغیرهای کمی بدون توزیع نرمال) و کای دو (مقایسه فراوانی متغیرهای کیفی) و محاسبه </a:t>
            </a:r>
            <a:r>
              <a:rPr lang="en-US" sz="1800" dirty="0" smtClean="0">
                <a:cs typeface="B Mitra" pitchFamily="2" charset="-78"/>
              </a:rPr>
              <a:t>Odds Ratio </a:t>
            </a:r>
            <a:r>
              <a:rPr lang="fa-IR" sz="1800" dirty="0" smtClean="0">
                <a:cs typeface="B Mitra" pitchFamily="2" charset="-78"/>
              </a:rPr>
              <a:t> با استفاده از مدل رگرسیون لجستیک در نرم افزار</a:t>
            </a:r>
            <a:r>
              <a:rPr lang="en-US" sz="1800" dirty="0" smtClean="0">
                <a:cs typeface="B Mitra" pitchFamily="2" charset="-78"/>
              </a:rPr>
              <a:t>  SPSS </a:t>
            </a:r>
            <a:r>
              <a:rPr lang="fa-IR" sz="1800" dirty="0" smtClean="0">
                <a:cs typeface="B Mitra" pitchFamily="2" charset="-78"/>
              </a:rPr>
              <a:t>مورد تجزیه و تحلیل قرار خواهد گرفت.  </a:t>
            </a:r>
            <a:endParaRPr lang="en-US" sz="1800" dirty="0" smtClean="0">
              <a:cs typeface="B Mitra" pitchFamily="2" charset="-78"/>
            </a:endParaRPr>
          </a:p>
          <a:p>
            <a:pPr algn="just" rtl="1">
              <a:buNone/>
            </a:pPr>
            <a:r>
              <a:rPr lang="fa-IR" sz="1800" dirty="0" smtClean="0">
                <a:cs typeface="B Mitra" pitchFamily="2" charset="-78"/>
              </a:rPr>
              <a:t> </a:t>
            </a:r>
            <a:endParaRPr lang="en-US" sz="1800" dirty="0" smtClean="0">
              <a:cs typeface="B Mitra" pitchFamily="2" charset="-78"/>
            </a:endParaRPr>
          </a:p>
          <a:p>
            <a:pPr algn="just" rtl="1">
              <a:buNone/>
            </a:pPr>
            <a:endParaRPr lang="en-US" sz="1800" dirty="0" smtClean="0">
              <a:cs typeface="B Mitra" pitchFamily="2" charset="-78"/>
            </a:endParaRPr>
          </a:p>
          <a:p>
            <a:pPr algn="just" rtl="1">
              <a:lnSpc>
                <a:spcPct val="150000"/>
              </a:lnSpc>
            </a:pPr>
            <a:endParaRPr lang="en-US" sz="1800" dirty="0">
              <a:cs typeface="B Mitra" pitchFamily="2" charset="-78"/>
            </a:endParaRPr>
          </a:p>
        </p:txBody>
      </p:sp>
      <p:graphicFrame>
        <p:nvGraphicFramePr>
          <p:cNvPr id="1026" name="Object 7"/>
          <p:cNvGraphicFramePr>
            <a:graphicFrameLocks noChangeAspect="1"/>
          </p:cNvGraphicFramePr>
          <p:nvPr>
            <p:extLst>
              <p:ext uri="{D42A27DB-BD31-4B8C-83A1-F6EECF244321}">
                <p14:modId xmlns:p14="http://schemas.microsoft.com/office/powerpoint/2010/main" val="4267986980"/>
              </p:ext>
            </p:extLst>
          </p:nvPr>
        </p:nvGraphicFramePr>
        <p:xfrm>
          <a:off x="755576" y="2204864"/>
          <a:ext cx="3600183" cy="1062054"/>
        </p:xfrm>
        <a:graphic>
          <a:graphicData uri="http://schemas.openxmlformats.org/presentationml/2006/ole">
            <mc:AlternateContent xmlns:mc="http://schemas.openxmlformats.org/markup-compatibility/2006">
              <mc:Choice xmlns:v="urn:schemas-microsoft-com:vml" Requires="v">
                <p:oleObj spid="_x0000_s1051" name="Equation" r:id="rId3" imgW="2539800" imgH="749160" progId="Equation.3">
                  <p:embed/>
                </p:oleObj>
              </mc:Choice>
              <mc:Fallback>
                <p:oleObj name="Equation" r:id="rId3" imgW="2539800" imgH="74916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2204864"/>
                        <a:ext cx="3600183" cy="106205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tangle 1"/>
          <p:cNvSpPr/>
          <p:nvPr/>
        </p:nvSpPr>
        <p:spPr>
          <a:xfrm>
            <a:off x="5593229" y="-243408"/>
            <a:ext cx="1441420" cy="769441"/>
          </a:xfrm>
          <a:prstGeom prst="rect">
            <a:avLst/>
          </a:prstGeom>
        </p:spPr>
        <p:txBody>
          <a:bodyPr wrap="none">
            <a:spAutoFit/>
          </a:bodyPr>
          <a:lstStyle/>
          <a:p>
            <a:pPr algn="just" rtl="1">
              <a:lnSpc>
                <a:spcPct val="150000"/>
              </a:lnSpc>
              <a:buNone/>
            </a:pPr>
            <a:r>
              <a:rPr lang="fa-IR" sz="3200" dirty="0">
                <a:solidFill>
                  <a:schemeClr val="bg1"/>
                </a:solidFill>
                <a:cs typeface="B Mitra" pitchFamily="2" charset="-78"/>
              </a:rPr>
              <a:t>حجم نمونه</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NatureGif08.gif"/>
          <p:cNvPicPr>
            <a:picLocks noChangeAspect="1"/>
          </p:cNvPicPr>
          <p:nvPr/>
        </p:nvPicPr>
        <p:blipFill>
          <a:blip r:embed="rId3">
            <a:duotone>
              <a:prstClr val="black"/>
              <a:schemeClr val="accent1">
                <a:tint val="45000"/>
                <a:satMod val="400000"/>
              </a:schemeClr>
            </a:duotone>
            <a:extLst>
              <a:ext uri="{BEBA8EAE-BF5A-486C-A8C5-ECC9F3942E4B}">
                <a14:imgProps xmlns:a14="http://schemas.microsoft.com/office/drawing/2010/main">
                  <a14:imgLayer r:embed="rId4">
                    <a14:imgEffect>
                      <a14:colorTemperature colorTemp="11200"/>
                    </a14:imgEffect>
                    <a14:imgEffect>
                      <a14:saturation sat="400000"/>
                    </a14:imgEffect>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TextBox 3"/>
          <p:cNvSpPr txBox="1">
            <a:spLocks noChangeArrowheads="1"/>
          </p:cNvSpPr>
          <p:nvPr/>
        </p:nvSpPr>
        <p:spPr bwMode="auto">
          <a:xfrm>
            <a:off x="0" y="-1736"/>
            <a:ext cx="25717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lgn="ctr" rtl="1" eaLnBrk="1" hangingPunct="1"/>
            <a:endParaRPr lang="fa-IR" altLang="en-US" sz="2400" dirty="0" smtClean="0">
              <a:solidFill>
                <a:schemeClr val="bg1"/>
              </a:solidFill>
              <a:cs typeface="B Titr" pitchFamily="2" charset="-78"/>
            </a:endParaRPr>
          </a:p>
          <a:p>
            <a:pPr algn="ctr" rtl="1" eaLnBrk="1" hangingPunct="1"/>
            <a:r>
              <a:rPr lang="fa-IR" altLang="en-US" sz="2400" dirty="0" smtClean="0">
                <a:solidFill>
                  <a:schemeClr val="bg1"/>
                </a:solidFill>
                <a:cs typeface="B Titr" pitchFamily="2" charset="-78"/>
              </a:rPr>
              <a:t>با </a:t>
            </a:r>
            <a:r>
              <a:rPr lang="fa-IR" altLang="en-US" sz="2400" dirty="0">
                <a:solidFill>
                  <a:schemeClr val="bg1"/>
                </a:solidFill>
                <a:cs typeface="B Titr" pitchFamily="2" charset="-78"/>
              </a:rPr>
              <a:t>سپاس</a:t>
            </a:r>
          </a:p>
        </p:txBody>
      </p:sp>
      <p:sp>
        <p:nvSpPr>
          <p:cNvPr id="16388" name="Slide Number Placeholder 5"/>
          <p:cNvSpPr>
            <a:spLocks noGrp="1"/>
          </p:cNvSpPr>
          <p:nvPr>
            <p:ph type="sldNum" sz="quarter" idx="12"/>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fld id="{E42246D1-2D85-43BC-A07D-2484E010794D}" type="slidenum">
              <a:rPr lang="fa-IR" altLang="en-US" smtClean="0"/>
              <a:pPr/>
              <a:t>8</a:t>
            </a:fld>
            <a:endParaRPr lang="fa-IR" altLang="en-US" smtClean="0"/>
          </a:p>
        </p:txBody>
      </p:sp>
    </p:spTree>
    <p:extLst>
      <p:ext uri="{BB962C8B-B14F-4D97-AF65-F5344CB8AC3E}">
        <p14:creationId xmlns:p14="http://schemas.microsoft.com/office/powerpoint/2010/main" val="2338168656"/>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119</TotalTime>
  <Words>1117</Words>
  <Application>Microsoft Office PowerPoint</Application>
  <PresentationFormat>On-screen Show (4:3)</PresentationFormat>
  <Paragraphs>57</Paragraphs>
  <Slides>8</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Austin</vt:lpstr>
      <vt:lpstr>Equation</vt:lpstr>
      <vt:lpstr>            بررسی ارتباط بین استرس درک شده با آریتمی قلبی   مجریان و همکاران:   دکتر خالق پرست- دکتر مظلوم زاده-  دکتر رفیعی دکتر شبنم مددی و سایر همکاران </vt:lpstr>
      <vt:lpstr>                         بیان مسئله</vt:lpstr>
      <vt:lpstr>                    مرور متون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بررسی ارتباط بین استرس درک شده با آریتمی قلبی</dc:title>
  <dc:creator>App7</dc:creator>
  <cp:lastModifiedBy>Shiva Khaleghparast</cp:lastModifiedBy>
  <cp:revision>76</cp:revision>
  <dcterms:created xsi:type="dcterms:W3CDTF">2020-06-02T04:08:41Z</dcterms:created>
  <dcterms:modified xsi:type="dcterms:W3CDTF">2020-07-19T07:22:03Z</dcterms:modified>
</cp:coreProperties>
</file>