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3" d="100"/>
          <a:sy n="123" d="100"/>
        </p:scale>
        <p:origin x="114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pPr/>
              <a:t>2020-07-19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321972"/>
            <a:ext cx="10058400" cy="2678805"/>
          </a:xfrm>
        </p:spPr>
        <p:txBody>
          <a:bodyPr>
            <a:normAutofit fontScale="90000"/>
          </a:bodyPr>
          <a:lstStyle/>
          <a:p>
            <a:pPr algn="r" rtl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fa-IR" sz="4900" dirty="0" smtClean="0"/>
              <a:t>به نام خدا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fa-IR" sz="4000" dirty="0" smtClean="0"/>
              <a:t>بررسی </a:t>
            </a:r>
            <a:r>
              <a:rPr lang="fa-IR" sz="4000" dirty="0"/>
              <a:t>میزان ابتلا به </a:t>
            </a:r>
            <a:r>
              <a:rPr lang="en-US" sz="4000" dirty="0"/>
              <a:t>COVID-19 </a:t>
            </a:r>
            <a:r>
              <a:rPr lang="fa-IR" sz="4000" dirty="0"/>
              <a:t>دربیماران قلبی عروقی شناخته شده (بستری های سال 1398 بیمارستان قلب و عروق شهید رجایی 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0343" y="3254492"/>
            <a:ext cx="10058400" cy="1622738"/>
          </a:xfrm>
        </p:spPr>
        <p:txBody>
          <a:bodyPr/>
          <a:lstStyle/>
          <a:p>
            <a:pPr rtl="1"/>
            <a:r>
              <a:rPr lang="en-US" dirty="0"/>
              <a:t>	</a:t>
            </a:r>
            <a:r>
              <a:rPr lang="en-US" dirty="0" smtClean="0"/>
              <a:t>Evaluation </a:t>
            </a:r>
            <a:r>
              <a:rPr lang="en-US" dirty="0"/>
              <a:t>of COVID-19 infection rate in </a:t>
            </a:r>
            <a:r>
              <a:rPr lang="en-US" dirty="0"/>
              <a:t>patients</a:t>
            </a:r>
          </a:p>
          <a:p>
            <a:pPr rtl="1"/>
            <a:r>
              <a:rPr lang="en-US" dirty="0" smtClean="0"/>
              <a:t>With known cardiovascular disease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23557" y="4511432"/>
            <a:ext cx="25795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dirty="0" smtClean="0"/>
              <a:t>مجری اصلی: دکتر آذین علیزاده</a:t>
            </a:r>
          </a:p>
        </p:txBody>
      </p:sp>
      <p:sp>
        <p:nvSpPr>
          <p:cNvPr id="6" name="Rectangle 5"/>
          <p:cNvSpPr/>
          <p:nvPr/>
        </p:nvSpPr>
        <p:spPr>
          <a:xfrm>
            <a:off x="6312457" y="4942505"/>
            <a:ext cx="4237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dirty="0" smtClean="0"/>
              <a:t>مجریان:    </a:t>
            </a:r>
            <a:r>
              <a:rPr lang="fa-IR" dirty="0"/>
              <a:t> دکتر پرهام صادقی </a:t>
            </a:r>
            <a:r>
              <a:rPr lang="fa-IR" dirty="0" smtClean="0"/>
              <a:t>پور</a:t>
            </a:r>
            <a:r>
              <a:rPr lang="en-US" dirty="0" smtClean="0"/>
              <a:t>,</a:t>
            </a:r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fa-IR" dirty="0" smtClean="0"/>
              <a:t>دکتر </a:t>
            </a:r>
            <a:r>
              <a:rPr lang="fa-IR" dirty="0" smtClean="0"/>
              <a:t>مجید ملکی</a:t>
            </a:r>
          </a:p>
        </p:txBody>
      </p:sp>
      <p:pic>
        <p:nvPicPr>
          <p:cNvPr id="8" name="Picture 7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495425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 </a:t>
            </a:r>
            <a:r>
              <a:rPr lang="fa-IR" dirty="0" smtClean="0"/>
              <a:t>ضرورت اجرای طرح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093929"/>
            <a:ext cx="10058400" cy="4023360"/>
          </a:xfrm>
        </p:spPr>
        <p:txBody>
          <a:bodyPr/>
          <a:lstStyle/>
          <a:p>
            <a:pPr marL="0" indent="0" algn="r" rtl="1">
              <a:buFont typeface="Wingdings" pitchFamily="2" charset="2"/>
              <a:buChar char="v"/>
            </a:pPr>
            <a:r>
              <a:rPr lang="fa-IR" dirty="0" smtClean="0"/>
              <a:t>اهمیت </a:t>
            </a:r>
            <a:r>
              <a:rPr lang="fa-IR" dirty="0"/>
              <a:t>پاندمی کنونی </a:t>
            </a:r>
            <a:r>
              <a:rPr lang="en-US" dirty="0"/>
              <a:t>COVID-19 </a:t>
            </a:r>
            <a:r>
              <a:rPr lang="fa-IR" dirty="0"/>
              <a:t>در جهان </a:t>
            </a:r>
            <a:endParaRPr lang="fa-IR" dirty="0" smtClean="0"/>
          </a:p>
          <a:p>
            <a:pPr marL="0" indent="0" algn="r" rtl="1">
              <a:buFont typeface="Wingdings" pitchFamily="2" charset="2"/>
              <a:buChar char="v"/>
            </a:pPr>
            <a:endParaRPr lang="fa-IR" sz="300" dirty="0" smtClean="0"/>
          </a:p>
          <a:p>
            <a:pPr marL="0" indent="0" algn="r" rtl="1">
              <a:buFont typeface="Wingdings" pitchFamily="2" charset="2"/>
              <a:buChar char="v"/>
            </a:pPr>
            <a:r>
              <a:rPr lang="fa-IR" dirty="0" smtClean="0"/>
              <a:t>اهمیت درگیری </a:t>
            </a:r>
            <a:r>
              <a:rPr lang="en-US" dirty="0" smtClean="0"/>
              <a:t> COVID-19</a:t>
            </a:r>
            <a:r>
              <a:rPr lang="fa-IR" dirty="0"/>
              <a:t>در بیماران با سابقه بیماری قلبی شناخته شده </a:t>
            </a:r>
            <a:endParaRPr lang="fa-IR" dirty="0" smtClean="0"/>
          </a:p>
          <a:p>
            <a:pPr marL="0" indent="0" algn="r" rtl="1">
              <a:buFont typeface="Wingdings" pitchFamily="2" charset="2"/>
              <a:buChar char="v"/>
            </a:pPr>
            <a:endParaRPr lang="fa-IR" sz="400" dirty="0" smtClean="0"/>
          </a:p>
          <a:p>
            <a:pPr marL="0" indent="0" algn="r" rtl="1">
              <a:buFont typeface="Wingdings" pitchFamily="2" charset="2"/>
              <a:buChar char="v"/>
            </a:pPr>
            <a:r>
              <a:rPr lang="fa-IR" dirty="0" smtClean="0"/>
              <a:t>بررسی عوارض و مورتالیتی دراین </a:t>
            </a:r>
            <a:r>
              <a:rPr lang="fa-IR" dirty="0"/>
              <a:t>بیماران با </a:t>
            </a:r>
            <a:r>
              <a:rPr lang="fa-IR" dirty="0" smtClean="0"/>
              <a:t>سابقه </a:t>
            </a:r>
            <a:r>
              <a:rPr lang="fa-IR" dirty="0" smtClean="0"/>
              <a:t>انواع بیماری های </a:t>
            </a:r>
            <a:r>
              <a:rPr lang="fa-IR" dirty="0"/>
              <a:t>قلبی شناخته </a:t>
            </a:r>
            <a:r>
              <a:rPr lang="fa-IR" dirty="0" smtClean="0"/>
              <a:t>شده و احیانا جراحی </a:t>
            </a:r>
            <a:r>
              <a:rPr lang="fa-IR" dirty="0"/>
              <a:t>های </a:t>
            </a:r>
            <a:r>
              <a:rPr lang="fa-IR" dirty="0" smtClean="0"/>
              <a:t>قلبی انجام شده</a:t>
            </a: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356480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fa-IR" dirty="0" smtClean="0"/>
              <a:t>روش اجرا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84217" y="1767357"/>
            <a:ext cx="10058400" cy="4023360"/>
          </a:xfrm>
        </p:spPr>
        <p:txBody>
          <a:bodyPr>
            <a:normAutofit/>
          </a:bodyPr>
          <a:lstStyle/>
          <a:p>
            <a:pPr marL="0" indent="0" algn="r" rtl="1">
              <a:buFont typeface="Wingdings" pitchFamily="2" charset="2"/>
              <a:buChar char="v"/>
            </a:pPr>
            <a:r>
              <a:rPr lang="fa-IR" sz="2200" dirty="0" smtClean="0">
                <a:cs typeface="+mj-cs"/>
              </a:rPr>
              <a:t>نوع مطالعه</a:t>
            </a:r>
            <a:endParaRPr lang="fa-IR" sz="2200" dirty="0">
              <a:cs typeface="+mj-cs"/>
            </a:endParaRPr>
          </a:p>
          <a:p>
            <a:pPr marL="0" indent="0" algn="r" rtl="1">
              <a:buNone/>
            </a:pPr>
            <a:r>
              <a:rPr lang="fa-IR" sz="1700" dirty="0" smtClean="0">
                <a:cs typeface="+mj-cs"/>
              </a:rPr>
              <a:t> </a:t>
            </a:r>
            <a:r>
              <a:rPr lang="fa-IR" sz="1700" dirty="0">
                <a:cs typeface="+mj-cs"/>
              </a:rPr>
              <a:t>مقطعی </a:t>
            </a:r>
            <a:r>
              <a:rPr lang="en-US" sz="1700" dirty="0">
                <a:cs typeface="+mj-cs"/>
              </a:rPr>
              <a:t>observational </a:t>
            </a:r>
            <a:r>
              <a:rPr lang="fa-IR" sz="1700" dirty="0">
                <a:cs typeface="+mj-cs"/>
              </a:rPr>
              <a:t>آینده نگر</a:t>
            </a:r>
          </a:p>
          <a:p>
            <a:pPr marL="0" indent="0" algn="r" rtl="1">
              <a:buFont typeface="Wingdings" pitchFamily="2" charset="2"/>
              <a:buChar char="v"/>
            </a:pPr>
            <a:r>
              <a:rPr lang="fa-IR" sz="1900" dirty="0">
                <a:cs typeface="+mj-cs"/>
              </a:rPr>
              <a:t> </a:t>
            </a:r>
            <a:r>
              <a:rPr lang="fa-IR" sz="2200" dirty="0" smtClean="0">
                <a:cs typeface="+mj-cs"/>
              </a:rPr>
              <a:t>جامعه نمونه</a:t>
            </a:r>
          </a:p>
          <a:p>
            <a:pPr marL="0" indent="0" algn="r" rtl="1">
              <a:buNone/>
            </a:pPr>
            <a:r>
              <a:rPr lang="fa-IR" sz="1700" dirty="0" smtClean="0">
                <a:cs typeface="+mj-cs"/>
              </a:rPr>
              <a:t> بیماران با سابقه بستری ازابتدای فروردین ماه ۹۸ تا پایان دی ماه ۹۸ با علت بیماری قلبی </a:t>
            </a:r>
            <a:r>
              <a:rPr lang="fa-IR" sz="1600" dirty="0" smtClean="0"/>
              <a:t>و ابتلا به کووید-19 با مدرک تشخیصی شامل  </a:t>
            </a:r>
            <a:r>
              <a:rPr lang="en-US" sz="1600" dirty="0" smtClean="0"/>
              <a:t>PCR </a:t>
            </a:r>
            <a:r>
              <a:rPr lang="fa-IR" sz="1600" dirty="0" smtClean="0"/>
              <a:t>و/یا </a:t>
            </a:r>
            <a:r>
              <a:rPr lang="en-US" sz="1600" dirty="0" smtClean="0"/>
              <a:t>Chest CT</a:t>
            </a:r>
            <a:endParaRPr lang="fa-IR" sz="1700" dirty="0" smtClean="0">
              <a:cs typeface="+mj-cs"/>
            </a:endParaRPr>
          </a:p>
          <a:p>
            <a:pPr marL="0" indent="0" algn="r" rtl="1">
              <a:buFont typeface="Wingdings" pitchFamily="2" charset="2"/>
              <a:buChar char="v"/>
            </a:pPr>
            <a:r>
              <a:rPr lang="fa-IR" sz="2400" dirty="0" smtClean="0">
                <a:cs typeface="+mj-cs"/>
              </a:rPr>
              <a:t>روش جمع آوری اطلاعات</a:t>
            </a:r>
          </a:p>
          <a:p>
            <a:pPr marL="0" indent="0" algn="r" rtl="1">
              <a:buNone/>
            </a:pPr>
            <a:r>
              <a:rPr lang="fa-IR" sz="1600" dirty="0" smtClean="0">
                <a:cs typeface="+mj-cs"/>
              </a:rPr>
              <a:t>اطلاع رسانی از طریق </a:t>
            </a:r>
            <a:r>
              <a:rPr lang="fa-IR" sz="1600" dirty="0">
                <a:cs typeface="+mj-cs"/>
              </a:rPr>
              <a:t>پیامک </a:t>
            </a:r>
            <a:r>
              <a:rPr lang="fa-IR" sz="1600" dirty="0" smtClean="0">
                <a:cs typeface="+mj-cs"/>
              </a:rPr>
              <a:t>های متعدد و </a:t>
            </a:r>
            <a:r>
              <a:rPr lang="fa-IR" sz="1600" dirty="0">
                <a:cs typeface="+mj-cs"/>
              </a:rPr>
              <a:t>تلفن به </a:t>
            </a:r>
            <a:r>
              <a:rPr lang="fa-IR" sz="1600" dirty="0" smtClean="0">
                <a:cs typeface="+mj-cs"/>
              </a:rPr>
              <a:t>بیماران </a:t>
            </a:r>
            <a:r>
              <a:rPr lang="fa-IR" sz="1600" dirty="0" smtClean="0">
                <a:cs typeface="+mj-cs"/>
              </a:rPr>
              <a:t>(البته بیماران اندک بستری با کوید و سابقه بیماری قلبی وارد شدند)</a:t>
            </a:r>
            <a:endParaRPr lang="fa-IR" sz="1600" dirty="0" smtClean="0">
              <a:cs typeface="+mj-cs"/>
            </a:endParaRPr>
          </a:p>
          <a:p>
            <a:pPr marL="0" indent="0" algn="r" rtl="1">
              <a:buNone/>
            </a:pPr>
            <a:r>
              <a:rPr lang="fa-IR" sz="1600" dirty="0" smtClean="0">
                <a:cs typeface="+mj-cs"/>
              </a:rPr>
              <a:t>تعیین واجد شرایط بودن افراد (ابتلا به کووید-19 با مدرک تشخیصی شامل  </a:t>
            </a:r>
            <a:r>
              <a:rPr lang="en-US" sz="1600" dirty="0" smtClean="0">
                <a:cs typeface="+mj-cs"/>
              </a:rPr>
              <a:t>PCR </a:t>
            </a:r>
            <a:r>
              <a:rPr lang="fa-IR" sz="1600" dirty="0" smtClean="0">
                <a:cs typeface="+mj-cs"/>
              </a:rPr>
              <a:t>و/یا </a:t>
            </a:r>
            <a:r>
              <a:rPr lang="en-US" sz="1600" dirty="0" smtClean="0">
                <a:cs typeface="+mj-cs"/>
              </a:rPr>
              <a:t>Chest CT</a:t>
            </a:r>
            <a:r>
              <a:rPr lang="fa-IR" sz="1600" dirty="0" smtClean="0">
                <a:cs typeface="+mj-cs"/>
              </a:rPr>
              <a:t>)</a:t>
            </a:r>
          </a:p>
          <a:p>
            <a:pPr marL="0" indent="0" algn="r" rtl="1">
              <a:buNone/>
            </a:pPr>
            <a:r>
              <a:rPr lang="fa-IR" sz="1600" dirty="0" smtClean="0">
                <a:cs typeface="+mj-cs"/>
              </a:rPr>
              <a:t>درخواست از بیماران جهت مراجعه برای انجام اکو و آزمایش خون و معاینه و تکمیل پرسشنامه حضوری (حداقل </a:t>
            </a:r>
            <a:r>
              <a:rPr lang="fa-IR" sz="1600" dirty="0">
                <a:cs typeface="+mj-cs"/>
              </a:rPr>
              <a:t>3 ماه پس از بهبودی از بیماری </a:t>
            </a:r>
            <a:r>
              <a:rPr lang="fa-IR" sz="1600" dirty="0" smtClean="0">
                <a:cs typeface="+mj-cs"/>
              </a:rPr>
              <a:t>کووید-19)</a:t>
            </a:r>
            <a:endParaRPr lang="fa-IR" sz="1600" dirty="0">
              <a:cs typeface="+mj-cs"/>
            </a:endParaRP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27497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/>
              <a:t>ملاحظات اخلاقی: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600" dirty="0"/>
              <a:t>تمام اطلاعات بیماران بدون نام و محرمانه حفظ خواهد شد</a:t>
            </a:r>
            <a:r>
              <a:rPr lang="fa-IR" sz="1600" dirty="0" smtClean="0"/>
              <a:t>.</a:t>
            </a:r>
            <a:endParaRPr lang="fa-IR" sz="1600" dirty="0"/>
          </a:p>
          <a:p>
            <a:pPr algn="r" rtl="1">
              <a:buFont typeface="Wingdings" pitchFamily="2" charset="2"/>
              <a:buChar char="v"/>
            </a:pPr>
            <a:r>
              <a:rPr lang="fa-IR" sz="1600" dirty="0"/>
              <a:t>هزینه ی بابت پژوهش به بیماران تحمیل نخواهد شد</a:t>
            </a:r>
            <a:r>
              <a:rPr lang="fa-IR" sz="1600" dirty="0" smtClean="0"/>
              <a:t>.</a:t>
            </a:r>
            <a:endParaRPr lang="fa-IR" sz="1600" dirty="0"/>
          </a:p>
          <a:p>
            <a:pPr algn="r" rtl="1">
              <a:buFont typeface="Wingdings" pitchFamily="2" charset="2"/>
              <a:buChar char="v"/>
            </a:pPr>
            <a:r>
              <a:rPr lang="fa-IR" sz="1600" dirty="0"/>
              <a:t>رضایت شفاهی و ضمنی بیمار مبنی بر استفاده از اطلاعات پرونده بیمار بدون نام از بیمار اخذ خواهد شد</a:t>
            </a:r>
            <a:r>
              <a:rPr lang="fa-IR" sz="1600" dirty="0" smtClean="0"/>
              <a:t>.</a:t>
            </a:r>
            <a:endParaRPr lang="fa-IR" sz="1600" dirty="0"/>
          </a:p>
          <a:p>
            <a:pPr algn="r" rtl="1">
              <a:buFont typeface="Wingdings" pitchFamily="2" charset="2"/>
              <a:buChar char="v"/>
            </a:pPr>
            <a:r>
              <a:rPr lang="fa-IR" sz="1600" dirty="0"/>
              <a:t>تجهیزات حفاظت شخصی </a:t>
            </a:r>
            <a:r>
              <a:rPr lang="en-US" sz="1600" dirty="0"/>
              <a:t>Personal protective equipment (PPE) </a:t>
            </a:r>
            <a:r>
              <a:rPr lang="fa-IR" sz="1600" dirty="0"/>
              <a:t>برای تمامی پرسنلی که در تماس با بیماران هستند ، تامین می شود</a:t>
            </a:r>
            <a:r>
              <a:rPr lang="fa-IR" sz="1600" dirty="0" smtClean="0"/>
              <a:t>.</a:t>
            </a:r>
          </a:p>
          <a:p>
            <a:pPr marL="0" indent="0" algn="r" rtl="1">
              <a:buNone/>
            </a:pPr>
            <a:endParaRPr lang="fa-IR" sz="1800" dirty="0" smtClean="0"/>
          </a:p>
          <a:p>
            <a:pPr marL="0" indent="0" algn="r" rtl="1">
              <a:buNone/>
            </a:pPr>
            <a:r>
              <a:rPr lang="fa-IR" sz="1800" dirty="0" smtClean="0"/>
              <a:t>محدودیتهای </a:t>
            </a:r>
            <a:r>
              <a:rPr lang="fa-IR" sz="1800" dirty="0"/>
              <a:t>اجرایی طرح وروش کاهش </a:t>
            </a:r>
            <a:r>
              <a:rPr lang="fa-IR" sz="1800" dirty="0" smtClean="0"/>
              <a:t>آنها</a:t>
            </a:r>
          </a:p>
          <a:p>
            <a:pPr algn="r" rtl="1">
              <a:buFont typeface="Wingdings" pitchFamily="2" charset="2"/>
              <a:buChar char="v"/>
            </a:pPr>
            <a:r>
              <a:rPr lang="fa-IR" sz="1600" dirty="0"/>
              <a:t> عدم پاسخگویی تلفنی </a:t>
            </a:r>
            <a:r>
              <a:rPr lang="fa-IR" sz="1600" dirty="0" smtClean="0"/>
              <a:t>بیماران</a:t>
            </a:r>
            <a:endParaRPr lang="fa-IR" sz="1600" dirty="0"/>
          </a:p>
          <a:p>
            <a:pPr algn="r" rtl="1">
              <a:buFont typeface="Wingdings" pitchFamily="2" charset="2"/>
              <a:buChar char="v"/>
            </a:pPr>
            <a:r>
              <a:rPr lang="fa-IR" sz="1600" dirty="0"/>
              <a:t>عدم رضایت برای شرکت در تکمیل پرسشنامه</a:t>
            </a:r>
            <a:endParaRPr lang="fa-IR" sz="1600" dirty="0" smtClean="0"/>
          </a:p>
          <a:p>
            <a:pPr marL="0" indent="0" algn="r" rtl="1">
              <a:buNone/>
            </a:pPr>
            <a:endParaRPr lang="en-US" sz="1600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9979044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094703"/>
          </a:xfrm>
        </p:spPr>
        <p:txBody>
          <a:bodyPr/>
          <a:lstStyle/>
          <a:p>
            <a:pPr algn="r"/>
            <a:r>
              <a:rPr lang="fa-IR" dirty="0" smtClean="0"/>
              <a:t>اهداف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673333" y="1858800"/>
            <a:ext cx="941703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هدف اصلی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میزان ابتلا به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 COVID-19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قلبی عروقی شناخته شده (بستری های سال 1398 بیمارستان قلب و عروق شهید رجایی )</a:t>
            </a:r>
            <a:endParaRPr lang="en-US" sz="16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16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اهداف</a:t>
            </a:r>
            <a:r>
              <a:rPr lang="fa-IR" sz="1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جزئی</a:t>
            </a:r>
            <a:endParaRPr lang="en-US" sz="18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شاخص های دموگرافیک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مبتلا به انواع زیرگروه های قلبی عروقی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 میزان ابتلا به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مبتلا به انواع زیرگروه های بیماری های قلبی عروقی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 میزان مرگ و میر ناشی از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مبتلا به انواع زیرگروه های بیماری های قلبی عروقی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 میزان بستری به علت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مبتلا به انواع زیرگروه های بیماری های قلبی عروقی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 میزان بستری در بخش مراقبت های ویژه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(ICU)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به علت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مبتلا به انواع زیرگروه های بیماری های قلبی عروقی</a:t>
            </a:r>
            <a:endParaRPr lang="en-US" sz="16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 میزان ابتلا به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قلبی عروقی مصرف کننده داروهای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ACEI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و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ARB</a:t>
            </a:r>
          </a:p>
          <a:p>
            <a:pPr marL="0" lvl="0" indent="0" algn="r" rt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بررسی میزان شیوع مصرف هیدروکسی کلروکین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دربیماران قلبی عروقی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مبتلا شده </a:t>
            </a:r>
            <a:r>
              <a:rPr lang="ar-SA" sz="16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به</a:t>
            </a:r>
            <a:r>
              <a:rPr lang="fa-IR" sz="16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  COVID-19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6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هدف کاربردی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شناسایی ریسک انواع بیماری های قلبی عروقی پس از ابتلا به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 COVID-19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آیا می توان با دیتا های به دست آمده جهت پیش بینی بهتر پروگنوز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 COVID-19 </a:t>
            </a:r>
            <a:r>
              <a:rPr kumimoji="0" lang="ar-SA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در بیماران قلبی عروقی اقدام کرد ؟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702840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47967"/>
            <a:ext cx="10058400" cy="1220225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/>
              <a:t> هزینه ها / هزینه پرسنلی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جهت جمع آوری دیتا و فالوآپ بیماران</a:t>
            </a:r>
          </a:p>
          <a:p>
            <a:pPr marL="0" indent="0" algn="r" rtl="1">
              <a:buNone/>
            </a:pPr>
            <a:r>
              <a:rPr lang="fa-IR" dirty="0" smtClean="0"/>
              <a:t>   جمع </a:t>
            </a:r>
            <a:r>
              <a:rPr lang="fa-IR" dirty="0"/>
              <a:t>کل هزینه </a:t>
            </a:r>
            <a:r>
              <a:rPr lang="fa-IR" dirty="0" smtClean="0"/>
              <a:t>:</a:t>
            </a:r>
            <a:r>
              <a:rPr lang="en-US" dirty="0" smtClean="0"/>
              <a:t>100,000,000</a:t>
            </a:r>
            <a:r>
              <a:rPr lang="fa-IR" dirty="0" smtClean="0"/>
              <a:t> </a:t>
            </a:r>
            <a:r>
              <a:rPr lang="fa-IR" dirty="0" smtClean="0"/>
              <a:t>ریال </a:t>
            </a:r>
            <a:r>
              <a:rPr lang="fa-IR" dirty="0"/>
              <a:t>(</a:t>
            </a:r>
            <a:r>
              <a:rPr lang="fa-IR" dirty="0" smtClean="0"/>
              <a:t>‍پرسنلی)</a:t>
            </a:r>
            <a:endParaRPr lang="en-US" dirty="0"/>
          </a:p>
        </p:txBody>
      </p:sp>
      <p:pic>
        <p:nvPicPr>
          <p:cNvPr id="4" name="Picture 3" descr="downloa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86454"/>
            <a:ext cx="1328737" cy="862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37232624"/>
      </p:ext>
    </p:extLst>
  </p:cSld>
  <p:clrMapOvr>
    <a:masterClrMapping/>
  </p:clrMapOvr>
  <p:transition spd="med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tethoscope-beautiful-rose-heart-blue-background-thank-you-doctor-nurse-day-concept-stethoscope-beautiful-rose-182675893.jpg"/>
          <p:cNvPicPr>
            <a:picLocks noChangeAspect="1"/>
          </p:cNvPicPr>
          <p:nvPr/>
        </p:nvPicPr>
        <p:blipFill>
          <a:blip r:embed="rId2">
            <a:lum bright="10000" contrast="-10000"/>
          </a:blip>
          <a:stretch>
            <a:fillRect/>
          </a:stretch>
        </p:blipFill>
        <p:spPr>
          <a:xfrm>
            <a:off x="6171965" y="2651760"/>
            <a:ext cx="4787773" cy="26517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3252651" y="3566159"/>
            <a:ext cx="6688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chemeClr val="accent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Thank you for your attention</a:t>
            </a:r>
            <a:endParaRPr lang="en-US" sz="4000" dirty="0">
              <a:ln w="18415" cmpd="sng">
                <a:solidFill>
                  <a:schemeClr val="accent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121</TotalTime>
  <Words>518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Retrospect</vt:lpstr>
      <vt:lpstr> به نام خدا   بررسی میزان ابتلا به COVID-19 دربیماران قلبی عروقی شناخته شده (بستری های سال 1398 بیمارستان قلب و عروق شهید رجایی )</vt:lpstr>
      <vt:lpstr> ضرورت اجرای طرح</vt:lpstr>
      <vt:lpstr>روش اجرا</vt:lpstr>
      <vt:lpstr>PowerPoint Presentation</vt:lpstr>
      <vt:lpstr>اهداف</vt:lpstr>
      <vt:lpstr> هزینه ها / هزینه پرسنلی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   بررسی میزان ابتلا به COVID-19 دربیماران قلبی عروقی شناخته شده (بستری های سال 1398 بیمارستان قلب و عروق شهید رجایی )</dc:title>
  <dc:creator>user</dc:creator>
  <cp:lastModifiedBy>Alizadeh</cp:lastModifiedBy>
  <cp:revision>44</cp:revision>
  <dcterms:created xsi:type="dcterms:W3CDTF">2020-07-18T14:13:24Z</dcterms:created>
  <dcterms:modified xsi:type="dcterms:W3CDTF">2020-07-19T04:23:59Z</dcterms:modified>
</cp:coreProperties>
</file>