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0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982" autoAdjust="0"/>
  </p:normalViewPr>
  <p:slideViewPr>
    <p:cSldViewPr>
      <p:cViewPr>
        <p:scale>
          <a:sx n="70" d="100"/>
          <a:sy n="70" d="100"/>
        </p:scale>
        <p:origin x="-432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B1F00-1B09-46BB-B653-FC8D5D614DFD}" type="datetimeFigureOut">
              <a:rPr lang="en-US" smtClean="0"/>
              <a:pPr/>
              <a:t>7/19/2020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E7DC77BF-F2A2-4857-B882-6A703FFFB9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B1F00-1B09-46BB-B653-FC8D5D614DFD}" type="datetimeFigureOut">
              <a:rPr lang="en-US" smtClean="0"/>
              <a:pPr/>
              <a:t>7/19/2020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C77BF-F2A2-4857-B882-6A703FFFB9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B1F00-1B09-46BB-B653-FC8D5D614DFD}" type="datetimeFigureOut">
              <a:rPr lang="en-US" smtClean="0"/>
              <a:pPr/>
              <a:t>7/19/2020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C77BF-F2A2-4857-B882-6A703FFFB9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B1F00-1B09-46BB-B653-FC8D5D614DFD}" type="datetimeFigureOut">
              <a:rPr lang="en-US" smtClean="0"/>
              <a:pPr/>
              <a:t>7/19/2020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C77BF-F2A2-4857-B882-6A703FFFB9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B1F00-1B09-46BB-B653-FC8D5D614DFD}" type="datetimeFigureOut">
              <a:rPr lang="en-US" smtClean="0"/>
              <a:pPr/>
              <a:t>7/19/2020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7DC77BF-F2A2-4857-B882-6A703FFFB9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B1F00-1B09-46BB-B653-FC8D5D614DFD}" type="datetimeFigureOut">
              <a:rPr lang="en-US" smtClean="0"/>
              <a:pPr/>
              <a:t>7/19/2020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C77BF-F2A2-4857-B882-6A703FFFB9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B1F00-1B09-46BB-B653-FC8D5D614DFD}" type="datetimeFigureOut">
              <a:rPr lang="en-US" smtClean="0"/>
              <a:pPr/>
              <a:t>7/19/2020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C77BF-F2A2-4857-B882-6A703FFFB9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B1F00-1B09-46BB-B653-FC8D5D614DFD}" type="datetimeFigureOut">
              <a:rPr lang="en-US" smtClean="0"/>
              <a:pPr/>
              <a:t>7/19/2020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C77BF-F2A2-4857-B882-6A703FFFB9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B1F00-1B09-46BB-B653-FC8D5D614DFD}" type="datetimeFigureOut">
              <a:rPr lang="en-US" smtClean="0"/>
              <a:pPr/>
              <a:t>7/19/2020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C77BF-F2A2-4857-B882-6A703FFFB9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B1F00-1B09-46BB-B653-FC8D5D614DFD}" type="datetimeFigureOut">
              <a:rPr lang="en-US" smtClean="0"/>
              <a:pPr/>
              <a:t>7/19/2020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C77BF-F2A2-4857-B882-6A703FFFB9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B1F00-1B09-46BB-B653-FC8D5D614DFD}" type="datetimeFigureOut">
              <a:rPr lang="en-US" smtClean="0"/>
              <a:pPr/>
              <a:t>7/19/2020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7DC77BF-F2A2-4857-B882-6A703FFFB9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87B1F00-1B09-46BB-B653-FC8D5D614DFD}" type="datetimeFigureOut">
              <a:rPr lang="en-US" smtClean="0"/>
              <a:pPr/>
              <a:t>7/19/2020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E7DC77BF-F2A2-4857-B882-6A703FFFB90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5852" y="500042"/>
            <a:ext cx="6400800" cy="1600200"/>
          </a:xfrm>
        </p:spPr>
        <p:txBody>
          <a:bodyPr>
            <a:normAutofit/>
          </a:bodyPr>
          <a:lstStyle/>
          <a:p>
            <a:r>
              <a:rPr lang="fa-IR" sz="4400" dirty="0" smtClean="0">
                <a:ln>
                  <a:solidFill>
                    <a:schemeClr val="tx2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به نام خدا</a:t>
            </a:r>
            <a:endParaRPr lang="en-US" sz="4400" dirty="0">
              <a:ln>
                <a:solidFill>
                  <a:schemeClr val="tx2"/>
                </a:solidFill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3429000"/>
            <a:ext cx="7929618" cy="135732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3100" dirty="0" smtClean="0">
                <a:solidFill>
                  <a:schemeClr val="tx1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Evaluation of the Relationship between Cardiovascular Risk Factors and COVID-19 infection rate in HAMRAH Cohort Study</a:t>
            </a:r>
            <a:endParaRPr lang="en-US" sz="3100" dirty="0">
              <a:solidFill>
                <a:schemeClr val="tx1"/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2910" y="1785926"/>
            <a:ext cx="7715304" cy="95410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 rtl="1"/>
            <a:r>
              <a:rPr lang="fa-IR" sz="2800" dirty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بررسی ارتباط بین ریسک فاکتور های قلبی عروقی و میزان ابتلا به </a:t>
            </a:r>
            <a:r>
              <a:rPr lang="en-US" sz="2800" dirty="0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 COVID-19 </a:t>
            </a:r>
            <a:r>
              <a:rPr lang="fa-IR" sz="2800" dirty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در مطالعه کوهورت همراه</a:t>
            </a:r>
            <a:endParaRPr lang="en-US" sz="2800" dirty="0"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6" name="Picture 5" descr="downloa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5786454"/>
            <a:ext cx="1328737" cy="8620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415342" cy="714380"/>
          </a:xfrm>
          <a:solidFill>
            <a:schemeClr val="accent1">
              <a:lumMod val="90000"/>
            </a:schemeClr>
          </a:solidFill>
        </p:spPr>
        <p:txBody>
          <a:bodyPr>
            <a:normAutofit fontScale="90000"/>
          </a:bodyPr>
          <a:lstStyle/>
          <a:p>
            <a:pPr algn="r" rtl="1"/>
            <a:r>
              <a:rPr lang="fa-IR" dirty="0" smtClean="0">
                <a:solidFill>
                  <a:schemeClr val="tx1"/>
                </a:solidFill>
              </a:rPr>
              <a:t/>
            </a:r>
            <a:br>
              <a:rPr lang="fa-IR" dirty="0" smtClean="0">
                <a:solidFill>
                  <a:schemeClr val="tx1"/>
                </a:solidFill>
              </a:rPr>
            </a:br>
            <a:r>
              <a:rPr lang="fa-IR" dirty="0" smtClean="0">
                <a:solidFill>
                  <a:schemeClr val="tx1"/>
                </a:solidFill>
              </a:rPr>
              <a:t/>
            </a:r>
            <a:br>
              <a:rPr lang="fa-IR" dirty="0" smtClean="0">
                <a:solidFill>
                  <a:schemeClr val="tx1"/>
                </a:solidFill>
              </a:rPr>
            </a:br>
            <a:r>
              <a:rPr lang="fa-IR" sz="3600" dirty="0" smtClean="0">
                <a:solidFill>
                  <a:schemeClr val="tx1"/>
                </a:solidFill>
                <a:cs typeface="+mn-cs"/>
              </a:rPr>
              <a:t> مجری / همکاران</a:t>
            </a:r>
            <a:endParaRPr lang="en-US" sz="31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57224" y="1285836"/>
            <a:ext cx="7772400" cy="5572164"/>
          </a:xfrm>
        </p:spPr>
        <p:txBody>
          <a:bodyPr>
            <a:normAutofit/>
          </a:bodyPr>
          <a:lstStyle/>
          <a:p>
            <a:pPr algn="r" rtl="1">
              <a:lnSpc>
                <a:spcPct val="120000"/>
              </a:lnSpc>
              <a:buNone/>
            </a:pPr>
            <a:r>
              <a:rPr lang="fa-IR" dirty="0" smtClean="0"/>
              <a:t/>
            </a:r>
            <a:br>
              <a:rPr lang="fa-IR" dirty="0" smtClean="0"/>
            </a:br>
            <a:endParaRPr lang="en-US" dirty="0"/>
          </a:p>
        </p:txBody>
      </p:sp>
      <p:pic>
        <p:nvPicPr>
          <p:cNvPr id="4" name="Picture 3" descr="downloa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5786454"/>
            <a:ext cx="1328737" cy="8620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429388" y="1357298"/>
          <a:ext cx="2000264" cy="520368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00264"/>
              </a:tblGrid>
              <a:tr h="419622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600" b="1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نام و نام‌خانوادگی</a:t>
                      </a:r>
                      <a:endParaRPr lang="en-US" sz="1600" b="1" dirty="0" smtClean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+mn-lt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9622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dirty="0" smtClean="0">
                          <a:latin typeface="+mn-lt"/>
                          <a:cs typeface="+mn-cs"/>
                        </a:rPr>
                        <a:t>هومن بخشنده </a:t>
                      </a:r>
                      <a:endParaRPr lang="en-US" sz="1600" dirty="0" smtClean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+mn-lt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9622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dirty="0" smtClean="0">
                          <a:latin typeface="+mn-lt"/>
                          <a:cs typeface="+mn-cs"/>
                        </a:rPr>
                        <a:t>پرهام صادقی پور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9622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dirty="0" smtClean="0">
                          <a:latin typeface="+mn-lt"/>
                          <a:cs typeface="+mn-cs"/>
                        </a:rPr>
                        <a:t>مجید ملکی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9622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dirty="0" smtClean="0">
                          <a:latin typeface="+mn-lt"/>
                          <a:cs typeface="+mn-cs"/>
                        </a:rPr>
                        <a:t>الهه باقی زاده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776">
                <a:tc>
                  <a:txBody>
                    <a:bodyPr/>
                    <a:lstStyle/>
                    <a:p>
                      <a:pPr algn="ctr" rtl="1"/>
                      <a:r>
                        <a:rPr lang="fa-IR" sz="1600" dirty="0" smtClean="0">
                          <a:latin typeface="+mn-lt"/>
                          <a:cs typeface="+mn-cs"/>
                        </a:rPr>
                        <a:t>فرناز رفیعی </a:t>
                      </a:r>
                      <a:endParaRPr lang="en-US" sz="16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+mn-lt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9622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dirty="0" smtClean="0">
                          <a:latin typeface="+mn-lt"/>
                          <a:cs typeface="+mn-cs"/>
                        </a:rPr>
                        <a:t>آذین علیزاده اصل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9622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dirty="0" smtClean="0">
                          <a:latin typeface="+mn-lt"/>
                          <a:cs typeface="+mn-cs"/>
                        </a:rPr>
                        <a:t>محمدرضا بای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9622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dirty="0" smtClean="0">
                          <a:latin typeface="+mn-lt"/>
                          <a:cs typeface="+mn-cs"/>
                        </a:rPr>
                        <a:t>بهرام محبی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9622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dirty="0" smtClean="0">
                          <a:latin typeface="+mn-lt"/>
                          <a:cs typeface="+mn-cs"/>
                        </a:rPr>
                        <a:t>زهرا حسینی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710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dirty="0" smtClean="0">
                          <a:latin typeface="+mn-lt"/>
                          <a:cs typeface="+mn-cs"/>
                        </a:rPr>
                        <a:t>محمد جواد عالم زاده انصاری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939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dirty="0" smtClean="0">
                          <a:latin typeface="+mn-lt"/>
                          <a:cs typeface="+mn-cs"/>
                        </a:rPr>
                        <a:t>ملودی فراشی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819">
                <a:tc>
                  <a:txBody>
                    <a:bodyPr/>
                    <a:lstStyle/>
                    <a:p>
                      <a:pPr algn="ctr" rtl="1"/>
                      <a:r>
                        <a:rPr lang="fa-IR" sz="1600" dirty="0" smtClean="0">
                          <a:latin typeface="+mn-lt"/>
                          <a:cs typeface="+mn-cs"/>
                        </a:rPr>
                        <a:t>حمیدرضا پاشا</a:t>
                      </a:r>
                      <a:endParaRPr lang="en-US" sz="16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+mn-lt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4071934" y="1357298"/>
          <a:ext cx="2000264" cy="520368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00264"/>
              </a:tblGrid>
              <a:tr h="419622">
                <a:tc>
                  <a:txBody>
                    <a:bodyPr/>
                    <a:lstStyle/>
                    <a:p>
                      <a:pPr algn="ctr" rtl="1" fontAlgn="t"/>
                      <a:r>
                        <a:rPr kumimoji="0" lang="fa-IR" sz="1600" b="1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سمت در طرح</a:t>
                      </a:r>
                      <a:endParaRPr lang="fa-IR" sz="1600" dirty="0">
                        <a:latin typeface="+mn-lt"/>
                      </a:endParaRP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9622">
                <a:tc>
                  <a:txBody>
                    <a:bodyPr/>
                    <a:lstStyle/>
                    <a:p>
                      <a:pPr algn="ctr" rtl="1" fontAlgn="t"/>
                      <a:r>
                        <a:rPr lang="fa-IR" sz="1600" dirty="0" smtClean="0">
                          <a:latin typeface="+mn-lt"/>
                        </a:rPr>
                        <a:t>مجری </a:t>
                      </a:r>
                      <a:r>
                        <a:rPr lang="fa-IR" sz="1600" dirty="0">
                          <a:latin typeface="+mn-lt"/>
                        </a:rPr>
                        <a:t>اصلی</a:t>
                      </a: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9622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6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مجری</a:t>
                      </a:r>
                      <a:endParaRPr lang="fa-IR" sz="1600" dirty="0" smtClean="0">
                        <a:latin typeface="+mn-lt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9622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6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همکار</a:t>
                      </a:r>
                      <a:endParaRPr lang="fa-IR" sz="1600" dirty="0" smtClean="0">
                        <a:latin typeface="+mn-lt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9622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6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همکار</a:t>
                      </a:r>
                      <a:endParaRPr lang="fa-IR" sz="1600" dirty="0" smtClean="0">
                        <a:latin typeface="+mn-lt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776">
                <a:tc>
                  <a:txBody>
                    <a:bodyPr/>
                    <a:lstStyle/>
                    <a:p>
                      <a:pPr algn="ctr" rtl="1"/>
                      <a:r>
                        <a:rPr kumimoji="0" lang="fa-IR" sz="16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مجری</a:t>
                      </a:r>
                      <a:endParaRPr lang="en-US" sz="16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+mn-lt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9622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6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همکار</a:t>
                      </a:r>
                      <a:endParaRPr lang="fa-IR" sz="1600" dirty="0" smtClean="0">
                        <a:latin typeface="+mn-lt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9622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6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همکار</a:t>
                      </a:r>
                      <a:endParaRPr lang="fa-IR" sz="1600" dirty="0" smtClean="0">
                        <a:latin typeface="+mn-lt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9622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6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همکار</a:t>
                      </a:r>
                      <a:endParaRPr lang="fa-IR" sz="1600" dirty="0" smtClean="0">
                        <a:latin typeface="+mn-lt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9622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6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همکار</a:t>
                      </a:r>
                      <a:endParaRPr lang="fa-IR" sz="1600" dirty="0" smtClean="0">
                        <a:latin typeface="+mn-lt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710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6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همکار</a:t>
                      </a:r>
                      <a:endParaRPr lang="fa-IR" sz="1600" dirty="0" smtClean="0">
                        <a:latin typeface="+mn-lt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939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6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همکار</a:t>
                      </a:r>
                      <a:endParaRPr lang="fa-IR" sz="1600" dirty="0" smtClean="0">
                        <a:latin typeface="+mn-lt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819">
                <a:tc>
                  <a:txBody>
                    <a:bodyPr/>
                    <a:lstStyle/>
                    <a:p>
                      <a:pPr algn="ctr" rtl="1"/>
                      <a:r>
                        <a:rPr kumimoji="0" lang="fa-IR" sz="16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همکار</a:t>
                      </a:r>
                      <a:endParaRPr lang="en-US" sz="16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+mn-lt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1785918" y="1357298"/>
          <a:ext cx="2002155" cy="522310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02155"/>
              </a:tblGrid>
              <a:tr h="419622">
                <a:tc>
                  <a:txBody>
                    <a:bodyPr/>
                    <a:lstStyle/>
                    <a:p>
                      <a:pPr algn="ctr" rtl="1" fontAlgn="t"/>
                      <a:r>
                        <a:rPr lang="fa-IR" sz="1600" b="1" dirty="0" smtClean="0"/>
                        <a:t>نوع </a:t>
                      </a:r>
                      <a:r>
                        <a:rPr lang="fa-IR" sz="1600" b="1" dirty="0"/>
                        <a:t>همکاری</a:t>
                      </a: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9622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6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طراحی و تدوین طرح</a:t>
                      </a:r>
                      <a:endParaRPr lang="en-US" sz="1600" dirty="0" smtClean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+mn-lt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9622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6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طراحی و تدوین طرح</a:t>
                      </a:r>
                      <a:endParaRPr lang="en-US" sz="1600" dirty="0" smtClean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+mn-lt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9622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6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نظارت بر اجرای طرح</a:t>
                      </a:r>
                      <a:endParaRPr lang="fa-IR" sz="1600" dirty="0" smtClean="0">
                        <a:latin typeface="+mn-lt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9622">
                <a:tc>
                  <a:txBody>
                    <a:bodyPr/>
                    <a:lstStyle/>
                    <a:p>
                      <a:pPr algn="ctr" rtl="1" fontAlgn="t"/>
                      <a:r>
                        <a:rPr lang="fa-IR" sz="1600" dirty="0" smtClean="0">
                          <a:latin typeface="+mn-lt"/>
                        </a:rPr>
                        <a:t>نوشتن </a:t>
                      </a:r>
                      <a:r>
                        <a:rPr lang="fa-IR" sz="1600" dirty="0">
                          <a:latin typeface="+mn-lt"/>
                        </a:rPr>
                        <a:t>پروپوزال</a:t>
                      </a: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776">
                <a:tc>
                  <a:txBody>
                    <a:bodyPr/>
                    <a:lstStyle/>
                    <a:p>
                      <a:pPr algn="ctr" rtl="1" fontAlgn="t"/>
                      <a:r>
                        <a:rPr lang="fa-IR" sz="1600" dirty="0" smtClean="0">
                          <a:latin typeface="+mn-lt"/>
                        </a:rPr>
                        <a:t>نوشتن پروپوزال</a:t>
                      </a:r>
                      <a:endParaRPr lang="fa-IR" sz="16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9622">
                <a:tc>
                  <a:txBody>
                    <a:bodyPr/>
                    <a:lstStyle/>
                    <a:p>
                      <a:pPr algn="ctr" rtl="1" fontAlgn="t"/>
                      <a:r>
                        <a:rPr lang="fa-IR" sz="1600" dirty="0" smtClean="0">
                          <a:latin typeface="+mn-lt"/>
                        </a:rPr>
                        <a:t>ارزیابی </a:t>
                      </a:r>
                      <a:r>
                        <a:rPr lang="fa-IR" sz="1600" dirty="0">
                          <a:latin typeface="+mn-lt"/>
                        </a:rPr>
                        <a:t>بالینی بیماران</a:t>
                      </a: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9622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6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مشاور</a:t>
                      </a:r>
                      <a:endParaRPr lang="fa-IR" sz="1600" dirty="0" smtClean="0">
                        <a:latin typeface="+mn-lt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9622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6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مشاور</a:t>
                      </a:r>
                      <a:endParaRPr lang="fa-IR" sz="1600" dirty="0" smtClean="0">
                        <a:latin typeface="+mn-lt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9622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6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مشاور</a:t>
                      </a:r>
                      <a:endParaRPr lang="fa-IR" sz="1600" dirty="0" smtClean="0">
                        <a:latin typeface="+mn-lt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710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6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مشاور</a:t>
                      </a:r>
                      <a:endParaRPr lang="fa-IR" sz="1600" dirty="0" smtClean="0">
                        <a:latin typeface="+mn-lt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939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6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مشاور</a:t>
                      </a:r>
                      <a:endParaRPr lang="fa-IR" sz="1600" dirty="0" smtClean="0">
                        <a:latin typeface="+mn-lt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819">
                <a:tc>
                  <a:txBody>
                    <a:bodyPr/>
                    <a:lstStyle/>
                    <a:p>
                      <a:pPr algn="ctr" rtl="1" fontAlgn="t"/>
                      <a:r>
                        <a:rPr lang="fa-IR" sz="1600" dirty="0" smtClean="0">
                          <a:latin typeface="+mn-lt"/>
                        </a:rPr>
                        <a:t>جمع </a:t>
                      </a:r>
                      <a:r>
                        <a:rPr lang="fa-IR" sz="1600" dirty="0">
                          <a:latin typeface="+mn-lt"/>
                        </a:rPr>
                        <a:t>آوری نمونه ها</a:t>
                      </a: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85786" y="1785926"/>
            <a:ext cx="7772400" cy="4572000"/>
          </a:xfrm>
        </p:spPr>
        <p:txBody>
          <a:bodyPr>
            <a:normAutofit/>
          </a:bodyPr>
          <a:lstStyle/>
          <a:p>
            <a:pPr algn="r" rtl="1">
              <a:buFont typeface="Wingdings" pitchFamily="2" charset="2"/>
              <a:buChar char="Ø"/>
            </a:pPr>
            <a:r>
              <a:rPr lang="fa-IR" sz="2400" dirty="0" smtClean="0"/>
              <a:t>اهمیت واضطرار کنونی بیماری </a:t>
            </a:r>
            <a:r>
              <a:rPr lang="en-US" sz="2400" dirty="0" smtClean="0"/>
              <a:t>COVID-19 </a:t>
            </a:r>
            <a:r>
              <a:rPr lang="fa-IR" sz="2400" dirty="0" smtClean="0"/>
              <a:t>در جامعه جهانی </a:t>
            </a:r>
          </a:p>
          <a:p>
            <a:pPr algn="r" rtl="1">
              <a:buFont typeface="Wingdings" pitchFamily="2" charset="2"/>
              <a:buChar char="Ø"/>
            </a:pPr>
            <a:endParaRPr lang="fa-IR" sz="2400" dirty="0" smtClean="0"/>
          </a:p>
          <a:p>
            <a:pPr algn="r" rtl="1">
              <a:buFont typeface="Wingdings" pitchFamily="2" charset="2"/>
              <a:buChar char="Ø"/>
            </a:pPr>
            <a:r>
              <a:rPr lang="fa-IR" sz="2400" dirty="0" smtClean="0"/>
              <a:t>لزوم افزایش دانش نسبت به فاکتورهای موثر بر ریسک ابتلا وتاثیرآن بر پیامد های این بیماری </a:t>
            </a:r>
          </a:p>
          <a:p>
            <a:pPr algn="r" rtl="1">
              <a:buFont typeface="Wingdings" pitchFamily="2" charset="2"/>
              <a:buChar char="Ø"/>
            </a:pPr>
            <a:endParaRPr lang="fa-IR" sz="2400" dirty="0" smtClean="0"/>
          </a:p>
          <a:p>
            <a:pPr algn="r" rtl="1">
              <a:buFont typeface="Wingdings" pitchFamily="2" charset="2"/>
              <a:buChar char="Ø"/>
            </a:pPr>
            <a:r>
              <a:rPr lang="fa-IR" sz="2400" dirty="0" smtClean="0"/>
              <a:t>نبود هیچ مطالعه مبتنی بر جمعیت ریسک مدل ها در پیش بینی ابتلا به این بیماری</a:t>
            </a:r>
            <a:r>
              <a:rPr lang="en-US" sz="2400" dirty="0" smtClean="0"/>
              <a:t> </a:t>
            </a:r>
            <a:r>
              <a:rPr lang="fa-IR" sz="2400" dirty="0" smtClean="0"/>
              <a:t>تا کنون</a:t>
            </a:r>
            <a:endParaRPr lang="en-US" sz="2400" dirty="0"/>
          </a:p>
        </p:txBody>
      </p:sp>
      <p:pic>
        <p:nvPicPr>
          <p:cNvPr id="4" name="Picture 3" descr="downloa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5786454"/>
            <a:ext cx="1328737" cy="8620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186766" cy="714380"/>
          </a:xfrm>
          <a:solidFill>
            <a:schemeClr val="accent1">
              <a:lumMod val="90000"/>
            </a:schemeClr>
          </a:solidFill>
        </p:spPr>
        <p:txBody>
          <a:bodyPr>
            <a:normAutofit fontScale="90000"/>
          </a:bodyPr>
          <a:lstStyle/>
          <a:p>
            <a:pPr algn="r" rtl="1"/>
            <a:r>
              <a:rPr lang="fa-IR" dirty="0" smtClean="0">
                <a:solidFill>
                  <a:schemeClr val="tx1"/>
                </a:solidFill>
              </a:rPr>
              <a:t/>
            </a:r>
            <a:br>
              <a:rPr lang="fa-IR" dirty="0" smtClean="0">
                <a:solidFill>
                  <a:schemeClr val="tx1"/>
                </a:solidFill>
              </a:rPr>
            </a:br>
            <a:r>
              <a:rPr lang="fa-IR" dirty="0" smtClean="0">
                <a:solidFill>
                  <a:schemeClr val="tx1"/>
                </a:solidFill>
              </a:rPr>
              <a:t/>
            </a:r>
            <a:br>
              <a:rPr lang="fa-IR" dirty="0" smtClean="0">
                <a:solidFill>
                  <a:schemeClr val="tx1"/>
                </a:solidFill>
              </a:rPr>
            </a:br>
            <a:r>
              <a:rPr lang="fa-IR" sz="3600" dirty="0" smtClean="0">
                <a:solidFill>
                  <a:schemeClr val="tx1"/>
                </a:solidFill>
                <a:cs typeface="+mn-cs"/>
              </a:rPr>
              <a:t> </a:t>
            </a:r>
            <a:br>
              <a:rPr lang="fa-IR" sz="3600" dirty="0" smtClean="0">
                <a:solidFill>
                  <a:schemeClr val="tx1"/>
                </a:solidFill>
                <a:cs typeface="+mn-cs"/>
              </a:rPr>
            </a:br>
            <a:r>
              <a:rPr lang="fa-IR" sz="3600" dirty="0" smtClean="0">
                <a:solidFill>
                  <a:schemeClr val="tx1"/>
                </a:solidFill>
                <a:cs typeface="+mn-cs"/>
              </a:rPr>
              <a:t>ضرورت اجرای طرح</a:t>
            </a:r>
            <a:endParaRPr lang="en-US" sz="3100" dirty="0">
              <a:solidFill>
                <a:schemeClr val="tx1"/>
              </a:solidFill>
              <a:cs typeface="+mn-cs"/>
            </a:endParaRPr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71538" y="1285860"/>
            <a:ext cx="7715304" cy="6072230"/>
          </a:xfrm>
        </p:spPr>
        <p:txBody>
          <a:bodyPr>
            <a:normAutofit fontScale="85000" lnSpcReduction="20000"/>
          </a:bodyPr>
          <a:lstStyle/>
          <a:p>
            <a:pPr algn="r" rtl="1">
              <a:lnSpc>
                <a:spcPct val="120000"/>
              </a:lnSpc>
              <a:buFont typeface="Wingdings" pitchFamily="2" charset="2"/>
              <a:buChar char="Ø"/>
            </a:pPr>
            <a:r>
              <a:rPr lang="fa-IR" sz="2400" dirty="0" smtClean="0"/>
              <a:t>تعیین میزان بروز </a:t>
            </a:r>
            <a:r>
              <a:rPr lang="en-US" sz="2400" dirty="0" smtClean="0"/>
              <a:t>covid-19 </a:t>
            </a:r>
            <a:r>
              <a:rPr lang="fa-IR" sz="2400" dirty="0" smtClean="0"/>
              <a:t> در افراد شرکت کننده در کوهورت همراه</a:t>
            </a:r>
          </a:p>
          <a:p>
            <a:pPr algn="r" rtl="1">
              <a:lnSpc>
                <a:spcPct val="120000"/>
              </a:lnSpc>
              <a:buFont typeface="Wingdings" pitchFamily="2" charset="2"/>
              <a:buChar char="Ø"/>
            </a:pPr>
            <a:r>
              <a:rPr lang="fa-IR" sz="2400" dirty="0" smtClean="0"/>
              <a:t>تعیین  ارتباط شاخص های دموگرافیک با بروز بیماری </a:t>
            </a:r>
            <a:r>
              <a:rPr lang="en-US" sz="2400" dirty="0" smtClean="0"/>
              <a:t>covid-19 </a:t>
            </a:r>
            <a:r>
              <a:rPr lang="fa-IR" sz="2400" dirty="0" smtClean="0"/>
              <a:t>در افراد شرکت کننده در کوهورت همراه</a:t>
            </a:r>
          </a:p>
          <a:p>
            <a:pPr algn="r" rtl="1">
              <a:lnSpc>
                <a:spcPct val="120000"/>
              </a:lnSpc>
              <a:buFont typeface="Wingdings" pitchFamily="2" charset="2"/>
              <a:buChar char="Ø"/>
            </a:pPr>
            <a:r>
              <a:rPr lang="fa-IR" sz="2400" dirty="0" smtClean="0"/>
              <a:t>تعیین  ارتباط بیماری دیابت ملیتوس با بروز بیماری </a:t>
            </a:r>
            <a:r>
              <a:rPr lang="en-US" sz="2400" dirty="0" smtClean="0"/>
              <a:t>covid-19 </a:t>
            </a:r>
            <a:r>
              <a:rPr lang="fa-IR" sz="2400" dirty="0" smtClean="0"/>
              <a:t>در افراد شرکت کننده در کوهورت همراه</a:t>
            </a:r>
          </a:p>
          <a:p>
            <a:pPr algn="r" rtl="1">
              <a:lnSpc>
                <a:spcPct val="120000"/>
              </a:lnSpc>
              <a:buFont typeface="Wingdings" pitchFamily="2" charset="2"/>
              <a:buChar char="Ø"/>
            </a:pPr>
            <a:r>
              <a:rPr lang="fa-IR" sz="2400" dirty="0" smtClean="0"/>
              <a:t>تعیین  ارتباط بیماری فشارخون با بروز بیماری </a:t>
            </a:r>
            <a:r>
              <a:rPr lang="en-US" sz="2400" dirty="0" smtClean="0"/>
              <a:t>covid-19 </a:t>
            </a:r>
            <a:r>
              <a:rPr lang="fa-IR" sz="2400" dirty="0" smtClean="0"/>
              <a:t>در افراد شرکت کننده در کوهورت همراه</a:t>
            </a:r>
          </a:p>
          <a:p>
            <a:pPr algn="r" rtl="1">
              <a:lnSpc>
                <a:spcPct val="120000"/>
              </a:lnSpc>
              <a:buFont typeface="Wingdings" pitchFamily="2" charset="2"/>
              <a:buChar char="Ø"/>
            </a:pPr>
            <a:r>
              <a:rPr lang="fa-IR" sz="2400" dirty="0" smtClean="0"/>
              <a:t>تعیین  ارتباط سابقه مصرف سیگار با بروز بیماری </a:t>
            </a:r>
            <a:r>
              <a:rPr lang="en-US" sz="2400" dirty="0" smtClean="0"/>
              <a:t>covid-19 </a:t>
            </a:r>
            <a:r>
              <a:rPr lang="fa-IR" sz="2400" dirty="0" smtClean="0"/>
              <a:t>در افراد شرکت کننده در کوهورت همراه</a:t>
            </a:r>
          </a:p>
          <a:p>
            <a:pPr algn="r" rtl="1">
              <a:lnSpc>
                <a:spcPct val="120000"/>
              </a:lnSpc>
              <a:buFont typeface="Wingdings" pitchFamily="2" charset="2"/>
              <a:buChar char="Ø"/>
            </a:pPr>
            <a:r>
              <a:rPr lang="fa-IR" sz="2400" dirty="0" smtClean="0"/>
              <a:t>تعیین  ارتباط سابقه هایپرلیپدمی با بروز بیماری </a:t>
            </a:r>
            <a:r>
              <a:rPr lang="en-US" sz="2400" dirty="0" smtClean="0"/>
              <a:t>covid-19 </a:t>
            </a:r>
            <a:r>
              <a:rPr lang="fa-IR" sz="2400" dirty="0" smtClean="0"/>
              <a:t>در افراد شرکت کننده در کوهورت همراه</a:t>
            </a:r>
          </a:p>
          <a:p>
            <a:pPr algn="r" rtl="1">
              <a:lnSpc>
                <a:spcPct val="120000"/>
              </a:lnSpc>
              <a:buFont typeface="Wingdings" pitchFamily="2" charset="2"/>
              <a:buChar char="Ø"/>
            </a:pPr>
            <a:r>
              <a:rPr lang="fa-IR" sz="2400" dirty="0" smtClean="0"/>
              <a:t>تعیین  ارتباط ریسک 10 ساله  </a:t>
            </a:r>
            <a:r>
              <a:rPr lang="en-US" sz="2400" dirty="0" smtClean="0"/>
              <a:t>ASCVD </a:t>
            </a:r>
            <a:r>
              <a:rPr lang="fa-IR" sz="2400" dirty="0" smtClean="0"/>
              <a:t>با بروز بیماری </a:t>
            </a:r>
            <a:r>
              <a:rPr lang="en-US" sz="2400" dirty="0" smtClean="0"/>
              <a:t>covid-19 </a:t>
            </a:r>
            <a:r>
              <a:rPr lang="fa-IR" sz="2400" dirty="0" smtClean="0"/>
              <a:t>در افراد شرکت کننده در کوهورت همراه</a:t>
            </a:r>
          </a:p>
          <a:p>
            <a:pPr algn="r" rtl="1">
              <a:lnSpc>
                <a:spcPct val="120000"/>
              </a:lnSpc>
              <a:buFont typeface="Wingdings" pitchFamily="2" charset="2"/>
              <a:buChar char="Ø"/>
            </a:pPr>
            <a:r>
              <a:rPr lang="fa-IR" sz="2400" dirty="0" smtClean="0"/>
              <a:t>تعیین ریسک مدل بر اساس ریسک فاکتور های قلبی عروقی جهت پیشگویی احتمال </a:t>
            </a:r>
          </a:p>
          <a:p>
            <a:pPr algn="r" rtl="1">
              <a:lnSpc>
                <a:spcPct val="120000"/>
              </a:lnSpc>
              <a:buNone/>
            </a:pPr>
            <a:r>
              <a:rPr lang="fa-IR" sz="2400" dirty="0" smtClean="0"/>
              <a:t>    ابتلا</a:t>
            </a:r>
          </a:p>
          <a:p>
            <a:pPr algn="r" rtl="1">
              <a:buNone/>
            </a:pPr>
            <a:r>
              <a:rPr lang="fa-IR" sz="2900" dirty="0" smtClean="0"/>
              <a:t/>
            </a:r>
            <a:br>
              <a:rPr lang="fa-IR" sz="2900" dirty="0" smtClean="0"/>
            </a:br>
            <a:endParaRPr lang="en-US" sz="2900" dirty="0"/>
          </a:p>
        </p:txBody>
      </p:sp>
      <p:pic>
        <p:nvPicPr>
          <p:cNvPr id="4" name="Picture 3" descr="downloa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5786454"/>
            <a:ext cx="1328737" cy="8620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186766" cy="714380"/>
          </a:xfrm>
          <a:solidFill>
            <a:schemeClr val="accent1">
              <a:lumMod val="90000"/>
            </a:schemeClr>
          </a:solidFill>
        </p:spPr>
        <p:txBody>
          <a:bodyPr>
            <a:normAutofit fontScale="90000"/>
          </a:bodyPr>
          <a:lstStyle/>
          <a:p>
            <a:pPr algn="r" rtl="1"/>
            <a:r>
              <a:rPr lang="fa-IR" dirty="0" smtClean="0">
                <a:solidFill>
                  <a:schemeClr val="tx1"/>
                </a:solidFill>
              </a:rPr>
              <a:t/>
            </a:r>
            <a:br>
              <a:rPr lang="fa-IR" dirty="0" smtClean="0">
                <a:solidFill>
                  <a:schemeClr val="tx1"/>
                </a:solidFill>
              </a:rPr>
            </a:br>
            <a:r>
              <a:rPr lang="fa-IR" dirty="0" smtClean="0">
                <a:solidFill>
                  <a:schemeClr val="tx1"/>
                </a:solidFill>
              </a:rPr>
              <a:t/>
            </a:r>
            <a:br>
              <a:rPr lang="fa-IR" dirty="0" smtClean="0">
                <a:solidFill>
                  <a:schemeClr val="tx1"/>
                </a:solidFill>
              </a:rPr>
            </a:br>
            <a:r>
              <a:rPr lang="fa-IR" sz="3600" dirty="0" smtClean="0">
                <a:solidFill>
                  <a:schemeClr val="tx1"/>
                </a:solidFill>
                <a:cs typeface="+mn-cs"/>
              </a:rPr>
              <a:t> </a:t>
            </a:r>
            <a:br>
              <a:rPr lang="fa-IR" sz="3600" dirty="0" smtClean="0">
                <a:solidFill>
                  <a:schemeClr val="tx1"/>
                </a:solidFill>
                <a:cs typeface="+mn-cs"/>
              </a:rPr>
            </a:br>
            <a:r>
              <a:rPr lang="fa-IR" sz="3600" dirty="0" smtClean="0">
                <a:solidFill>
                  <a:schemeClr val="tx1"/>
                </a:solidFill>
                <a:cs typeface="+mn-cs"/>
              </a:rPr>
              <a:t> </a:t>
            </a:r>
            <a:r>
              <a:rPr lang="fa-IR" sz="2800" dirty="0" smtClean="0"/>
              <a:t/>
            </a:r>
            <a:br>
              <a:rPr lang="fa-IR" sz="2800" dirty="0" smtClean="0"/>
            </a:br>
            <a:r>
              <a:rPr lang="fa-IR" sz="3600" dirty="0" smtClean="0">
                <a:solidFill>
                  <a:schemeClr val="tx1"/>
                </a:solidFill>
                <a:cs typeface="+mn-cs"/>
              </a:rPr>
              <a:t>اهداف طرح / اهداف اختصاصی</a:t>
            </a:r>
            <a:endParaRPr lang="en-US" sz="3600" dirty="0">
              <a:solidFill>
                <a:schemeClr val="tx1"/>
              </a:solidFill>
              <a:cs typeface="+mn-cs"/>
            </a:endParaRPr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28662" y="1285860"/>
            <a:ext cx="7872442" cy="5572140"/>
          </a:xfrm>
        </p:spPr>
        <p:txBody>
          <a:bodyPr>
            <a:normAutofit fontScale="92500" lnSpcReduction="10000"/>
          </a:bodyPr>
          <a:lstStyle/>
          <a:p>
            <a:pPr algn="r" rtl="1">
              <a:buFont typeface="Wingdings" pitchFamily="2" charset="2"/>
              <a:buChar char="Ø"/>
            </a:pPr>
            <a:r>
              <a:rPr lang="fa-IR" dirty="0" smtClean="0"/>
              <a:t>نوع مطالعه</a:t>
            </a:r>
          </a:p>
          <a:p>
            <a:pPr algn="r" rtl="1">
              <a:buNone/>
            </a:pPr>
            <a:r>
              <a:rPr lang="en-US" dirty="0" smtClean="0"/>
              <a:t>  </a:t>
            </a:r>
            <a:r>
              <a:rPr lang="en-US" sz="2200" dirty="0" smtClean="0"/>
              <a:t>Nested case-control   </a:t>
            </a:r>
            <a:r>
              <a:rPr lang="fa-IR" dirty="0" smtClean="0"/>
              <a:t>  </a:t>
            </a:r>
          </a:p>
          <a:p>
            <a:pPr algn="r" rtl="1">
              <a:buNone/>
            </a:pPr>
            <a:endParaRPr lang="fa-IR" sz="800" dirty="0" smtClean="0"/>
          </a:p>
          <a:p>
            <a:pPr algn="r" rtl="1">
              <a:buFont typeface="Wingdings" pitchFamily="2" charset="2"/>
              <a:buChar char="Ø"/>
            </a:pPr>
            <a:r>
              <a:rPr lang="fa-IR" dirty="0" smtClean="0"/>
              <a:t>جامعه نمونه</a:t>
            </a:r>
          </a:p>
          <a:p>
            <a:pPr algn="r" rtl="1">
              <a:buNone/>
            </a:pPr>
            <a:r>
              <a:rPr lang="fa-IR" sz="2200" dirty="0" smtClean="0"/>
              <a:t> </a:t>
            </a:r>
            <a:r>
              <a:rPr lang="en-US" sz="2200" dirty="0" smtClean="0"/>
              <a:t>  </a:t>
            </a:r>
            <a:r>
              <a:rPr lang="fa-IR" sz="2200" dirty="0" smtClean="0"/>
              <a:t>افراد شرکت کننده درطرح کوهورت همراه (</a:t>
            </a:r>
            <a:r>
              <a:rPr lang="en-US" sz="2200" dirty="0" smtClean="0"/>
              <a:t>HAMRAH</a:t>
            </a:r>
            <a:r>
              <a:rPr lang="fa-IR" sz="2200" dirty="0" smtClean="0"/>
              <a:t>) </a:t>
            </a:r>
            <a:endParaRPr lang="fa-IR" sz="2200" dirty="0" smtClean="0"/>
          </a:p>
          <a:p>
            <a:pPr algn="r" rtl="1">
              <a:buNone/>
            </a:pPr>
            <a:r>
              <a:rPr lang="fa-IR" sz="2400" dirty="0" smtClean="0"/>
              <a:t>   بیماران </a:t>
            </a:r>
            <a:r>
              <a:rPr lang="fa-IR" sz="2400" dirty="0"/>
              <a:t>فوت شده </a:t>
            </a:r>
            <a:r>
              <a:rPr lang="fa-IR" sz="2400" dirty="0"/>
              <a:t>قبل</a:t>
            </a:r>
            <a:r>
              <a:rPr lang="fa-IR" sz="2400" dirty="0"/>
              <a:t> از بازه زمانی بهمن </a:t>
            </a:r>
            <a:r>
              <a:rPr lang="fa-IR" sz="2400" dirty="0" smtClean="0"/>
              <a:t>98 از مطالعه حذف می شوند</a:t>
            </a:r>
            <a:endParaRPr lang="fa-IR" sz="2400" dirty="0"/>
          </a:p>
          <a:p>
            <a:pPr algn="r" rtl="1">
              <a:buNone/>
            </a:pPr>
            <a:r>
              <a:rPr lang="fa-IR" sz="2200" dirty="0" smtClean="0"/>
              <a:t>  </a:t>
            </a:r>
            <a:r>
              <a:rPr lang="en-US" sz="2200" dirty="0" smtClean="0"/>
              <a:t> </a:t>
            </a:r>
            <a:r>
              <a:rPr lang="fa-IR" sz="2200" dirty="0" smtClean="0"/>
              <a:t>تعداد </a:t>
            </a:r>
            <a:r>
              <a:rPr lang="fa-IR" sz="2400" dirty="0"/>
              <a:t>2200</a:t>
            </a:r>
            <a:r>
              <a:rPr lang="fa-IR" sz="2200" dirty="0" smtClean="0"/>
              <a:t> نفر </a:t>
            </a:r>
          </a:p>
          <a:p>
            <a:pPr algn="r" rtl="1">
              <a:buFont typeface="Wingdings" pitchFamily="2" charset="2"/>
              <a:buChar char="Ø"/>
            </a:pPr>
            <a:r>
              <a:rPr lang="fa-IR" sz="2400" dirty="0"/>
              <a:t>گروه بیماران عبارتند از موارد محتمل، مشکوک و قطعی مبتلا به </a:t>
            </a:r>
            <a:r>
              <a:rPr lang="en-US" sz="2400" dirty="0"/>
              <a:t>COVID 19</a:t>
            </a:r>
            <a:r>
              <a:rPr lang="fa-IR" sz="2400" dirty="0"/>
              <a:t>. طبقه بندی و تعریف انواع موارد بیماری (مشکوک ، محتمل ، قطعی ) طبق نسخه پنجم دستورالعمل کشوری تشخیص و درمان بیماری </a:t>
            </a:r>
            <a:r>
              <a:rPr lang="en-US" sz="2400" dirty="0"/>
              <a:t>COVID 19 </a:t>
            </a:r>
            <a:r>
              <a:rPr lang="fa-IR" sz="2400" dirty="0"/>
              <a:t> منتشر شده در ششم فرودین ماه 99 تعریف می شود.</a:t>
            </a:r>
          </a:p>
          <a:p>
            <a:pPr algn="r" rtl="1">
              <a:buNone/>
            </a:pPr>
            <a:r>
              <a:rPr lang="fa-IR" sz="2400" dirty="0"/>
              <a:t> </a:t>
            </a:r>
            <a:r>
              <a:rPr lang="fa-IR" sz="2400" dirty="0"/>
              <a:t>گروه </a:t>
            </a:r>
            <a:r>
              <a:rPr lang="fa-IR" sz="2400" dirty="0"/>
              <a:t>کنترل </a:t>
            </a:r>
          </a:p>
          <a:p>
            <a:pPr algn="r" rtl="1">
              <a:buNone/>
            </a:pPr>
            <a:r>
              <a:rPr lang="fa-IR" sz="2400" dirty="0"/>
              <a:t>    افراد سالم بدون سابقه ی ابتلا به بیماری</a:t>
            </a:r>
          </a:p>
          <a:p>
            <a:pPr algn="r" rtl="1">
              <a:buNone/>
            </a:pPr>
            <a:r>
              <a:rPr lang="fa-IR" sz="2400" dirty="0"/>
              <a:t>    با توجه به آمار موجود گروه کنترل 4برابر جمعیت گروه بیماران انتخاب می شوند</a:t>
            </a:r>
          </a:p>
          <a:p>
            <a:pPr algn="r" rtl="1">
              <a:buNone/>
            </a:pPr>
            <a:r>
              <a:rPr lang="fa-IR" sz="2200" dirty="0" smtClean="0"/>
              <a:t/>
            </a:r>
            <a:br>
              <a:rPr lang="fa-IR" sz="2200" dirty="0" smtClean="0"/>
            </a:br>
            <a:endParaRPr lang="fa-IR" sz="2200" dirty="0" smtClean="0"/>
          </a:p>
          <a:p>
            <a:endParaRPr lang="en-US" dirty="0"/>
          </a:p>
        </p:txBody>
      </p:sp>
      <p:pic>
        <p:nvPicPr>
          <p:cNvPr id="4" name="Picture 3" descr="downloa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5786454"/>
            <a:ext cx="1328737" cy="8620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500034" y="428604"/>
            <a:ext cx="8186766" cy="714380"/>
          </a:xfrm>
          <a:prstGeom prst="rect">
            <a:avLst/>
          </a:prstGeom>
          <a:solidFill>
            <a:schemeClr val="accent1">
              <a:lumMod val="90000"/>
            </a:schemeClr>
          </a:solidFill>
        </p:spPr>
        <p:txBody>
          <a:bodyPr bIns="91440" anchor="b" anchorCtr="0">
            <a:normAutofit fontScale="97500"/>
          </a:bodyPr>
          <a:lstStyle/>
          <a:p>
            <a:pPr lvl="0" algn="r" rtl="1">
              <a:spcBef>
                <a:spcPct val="0"/>
              </a:spcBef>
            </a:pPr>
            <a:r>
              <a:rPr lang="fa-IR" sz="3200" dirty="0"/>
              <a:t>روش اجرا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n-cs"/>
            </a:endParaRPr>
          </a:p>
        </p:txBody>
      </p:sp>
    </p:spTree>
  </p:cSld>
  <p:clrMapOvr>
    <a:masterClrMapping/>
  </p:clrMapOvr>
  <p:transition spd="med">
    <p:cover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28662" y="1428736"/>
            <a:ext cx="7772400" cy="4572000"/>
          </a:xfrm>
        </p:spPr>
        <p:txBody>
          <a:bodyPr>
            <a:normAutofit/>
          </a:bodyPr>
          <a:lstStyle/>
          <a:p>
            <a:pPr algn="r" rtl="1">
              <a:buNone/>
            </a:pPr>
            <a:endParaRPr lang="fa-IR" sz="1500" dirty="0"/>
          </a:p>
          <a:p>
            <a:pPr algn="r" rtl="1">
              <a:buFont typeface="Wingdings" pitchFamily="2" charset="2"/>
              <a:buChar char="Ø"/>
            </a:pPr>
            <a:r>
              <a:rPr lang="fa-IR" dirty="0"/>
              <a:t>جمع آوری اطلاعات</a:t>
            </a:r>
          </a:p>
          <a:p>
            <a:pPr algn="r" rtl="1">
              <a:buNone/>
            </a:pPr>
            <a:r>
              <a:rPr lang="fa-IR" sz="2200" dirty="0"/>
              <a:t> </a:t>
            </a:r>
            <a:r>
              <a:rPr lang="en-US" sz="2200" dirty="0"/>
              <a:t> </a:t>
            </a:r>
            <a:r>
              <a:rPr lang="fa-IR" sz="2200" dirty="0"/>
              <a:t>تماس تلفنی با افراد شرکت کننده درطرح همراه ، جهت بررسی میزان ابتلابه</a:t>
            </a:r>
            <a:r>
              <a:rPr lang="en-US" sz="2200" dirty="0"/>
              <a:t>COVID19  </a:t>
            </a:r>
            <a:r>
              <a:rPr lang="fa-IR" sz="2200" dirty="0"/>
              <a:t>در بازه زمانی بهمن 98 تا اردیبهشت 99</a:t>
            </a:r>
          </a:p>
          <a:p>
            <a:pPr marL="274320" lvl="1" indent="-274320" algn="r" rtl="1">
              <a:spcBef>
                <a:spcPts val="580"/>
              </a:spcBef>
              <a:buClr>
                <a:schemeClr val="accent1"/>
              </a:buClr>
              <a:buFont typeface="Wingdings" pitchFamily="2" charset="2"/>
              <a:buChar char="Ø"/>
            </a:pPr>
            <a:r>
              <a:rPr lang="fa-IR" sz="2000" dirty="0"/>
              <a:t>مراجعه به بیمارستان همراه مدارک </a:t>
            </a:r>
            <a:r>
              <a:rPr lang="en-US" sz="2000" dirty="0"/>
              <a:t>CT </a:t>
            </a:r>
            <a:r>
              <a:rPr lang="fa-IR" sz="2000" dirty="0"/>
              <a:t>ریه و/ یا آزمایش </a:t>
            </a:r>
            <a:r>
              <a:rPr lang="en-US" sz="2000" dirty="0"/>
              <a:t>PCR </a:t>
            </a:r>
            <a:r>
              <a:rPr lang="fa-IR" sz="2000" dirty="0"/>
              <a:t>خود جهت انجام اکو وتکمیل پرسشنامه حضوری</a:t>
            </a:r>
          </a:p>
          <a:p>
            <a:pPr algn="r" rtl="1">
              <a:buFont typeface="Wingdings" pitchFamily="2" charset="2"/>
              <a:buChar char="Ø"/>
            </a:pPr>
            <a:r>
              <a:rPr lang="fa-IR" sz="2000" dirty="0"/>
              <a:t>ریسک فاکتورهای بیماری های قلبی عروقی مورد بررسی :</a:t>
            </a:r>
          </a:p>
          <a:p>
            <a:pPr algn="r" rtl="1">
              <a:buNone/>
            </a:pPr>
            <a:r>
              <a:rPr lang="fa-IR" sz="2000" dirty="0"/>
              <a:t>  ویژگی های دموگرافیک ، سابقه بیماری دیابت، سابقه بیماری فشار خون، سابقه مصرف سیگارو ریسک</a:t>
            </a:r>
            <a:r>
              <a:rPr lang="en-US" sz="2000" dirty="0"/>
              <a:t>ASCVD  </a:t>
            </a:r>
            <a:r>
              <a:rPr lang="fa-IR" sz="2000" dirty="0"/>
              <a:t>می باشد.</a:t>
            </a:r>
          </a:p>
          <a:p>
            <a:pPr marL="0" indent="0" algn="r" rtl="1">
              <a:buNone/>
            </a:pPr>
            <a:r>
              <a:rPr lang="fa-IR" dirty="0"/>
              <a:t> </a:t>
            </a:r>
            <a:r>
              <a:rPr lang="fa-IR" sz="2200" dirty="0" smtClean="0"/>
              <a:t> </a:t>
            </a:r>
            <a:endParaRPr lang="en-US" dirty="0"/>
          </a:p>
        </p:txBody>
      </p:sp>
      <p:pic>
        <p:nvPicPr>
          <p:cNvPr id="4" name="Picture 3" descr="downloa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5786454"/>
            <a:ext cx="1328737" cy="8620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500034" y="428604"/>
            <a:ext cx="8186766" cy="714380"/>
          </a:xfrm>
          <a:prstGeom prst="rect">
            <a:avLst/>
          </a:prstGeom>
          <a:solidFill>
            <a:schemeClr val="accent1">
              <a:lumMod val="90000"/>
            </a:schemeClr>
          </a:solidFill>
        </p:spPr>
        <p:txBody>
          <a:bodyPr bIns="91440" anchor="b" anchorCtr="0">
            <a:normAutofit fontScale="97500"/>
          </a:bodyPr>
          <a:lstStyle/>
          <a:p>
            <a:pPr lvl="0" algn="r" rtl="1">
              <a:spcBef>
                <a:spcPct val="0"/>
              </a:spcBef>
            </a:pPr>
            <a:r>
              <a:rPr lang="fa-IR" sz="3200" dirty="0"/>
              <a:t>روش اجرا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n-cs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500034" y="428604"/>
            <a:ext cx="8186766" cy="714380"/>
          </a:xfrm>
          <a:prstGeom prst="rect">
            <a:avLst/>
          </a:prstGeom>
          <a:solidFill>
            <a:schemeClr val="accent1">
              <a:lumMod val="90000"/>
            </a:schemeClr>
          </a:solidFill>
        </p:spPr>
        <p:txBody>
          <a:bodyPr bIns="91440" anchor="b" anchorCtr="0">
            <a:normAutofit fontScale="97500"/>
          </a:bodyPr>
          <a:lstStyle/>
          <a:p>
            <a:pPr lvl="0" algn="r" rtl="1">
              <a:spcBef>
                <a:spcPct val="0"/>
              </a:spcBef>
            </a:pPr>
            <a:r>
              <a:rPr lang="fa-IR" sz="3200" noProof="0" dirty="0" smtClean="0"/>
              <a:t>هزینه ها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n-cs"/>
            </a:endParaRPr>
          </a:p>
        </p:txBody>
      </p:sp>
      <p:pic>
        <p:nvPicPr>
          <p:cNvPr id="5" name="Picture 4" descr="downloa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5786454"/>
            <a:ext cx="1328737" cy="8620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TextBox 8"/>
          <p:cNvSpPr txBox="1"/>
          <p:nvPr/>
        </p:nvSpPr>
        <p:spPr>
          <a:xfrm>
            <a:off x="4500562" y="4143380"/>
            <a:ext cx="3500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dirty="0"/>
              <a:t>جمع کل - ریال : 15,000,000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1285852" y="3857628"/>
            <a:ext cx="728667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9461569"/>
              </p:ext>
            </p:extLst>
          </p:nvPr>
        </p:nvGraphicFramePr>
        <p:xfrm>
          <a:off x="1524000" y="1397000"/>
          <a:ext cx="6096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</a:tblGrid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fa-IR" dirty="0" smtClean="0"/>
                        <a:t>فهرست هزینه ها: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dirty="0" smtClean="0"/>
                        <a:t>تماس تلفنی برای جمع آوری اطلاعات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fa-IR" dirty="0" smtClean="0"/>
                        <a:t>کنترل</a:t>
                      </a:r>
                      <a:r>
                        <a:rPr lang="fa-IR" baseline="0" dirty="0" smtClean="0"/>
                        <a:t> و ورود اطلاعات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fa-IR" dirty="0" smtClean="0"/>
                        <a:t>منشی گری و تایپ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AutoShape 4" descr="thank-you-doc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" name="AutoShape 6" descr="Medical Makeovers: Resuscitate This PowerPoint Template #6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1" name="Picture 7" descr="C:\Users\HP\Desktop\pjkdmbxt_medical-template-makeover.jpg"/>
          <p:cNvPicPr>
            <a:picLocks noChangeAspect="1" noChangeArrowheads="1"/>
          </p:cNvPicPr>
          <p:nvPr/>
        </p:nvPicPr>
        <p:blipFill>
          <a:blip r:embed="rId2" cstate="print">
            <a:lum/>
          </a:blip>
          <a:srcRect/>
          <a:stretch>
            <a:fillRect/>
          </a:stretch>
        </p:blipFill>
        <p:spPr bwMode="auto">
          <a:xfrm>
            <a:off x="357158" y="1000108"/>
            <a:ext cx="8373496" cy="45720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TextBox 8"/>
          <p:cNvSpPr txBox="1"/>
          <p:nvPr/>
        </p:nvSpPr>
        <p:spPr>
          <a:xfrm>
            <a:off x="1071538" y="2571744"/>
            <a:ext cx="7000924" cy="14465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Thank you for your kind attention</a:t>
            </a:r>
            <a:endParaRPr lang="en-US" sz="4400" b="1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Custom 1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BED3E4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312</TotalTime>
  <Words>205</Words>
  <Application>Microsoft Office PowerPoint</Application>
  <PresentationFormat>On-screen Show (4:3)</PresentationFormat>
  <Paragraphs>89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Equity</vt:lpstr>
      <vt:lpstr> Evaluation of the Relationship between Cardiovascular Risk Factors and COVID-19 infection rate in HAMRAH Cohort Study</vt:lpstr>
      <vt:lpstr>   مجری / همکاران</vt:lpstr>
      <vt:lpstr>    ضرورت اجرای طرح</vt:lpstr>
      <vt:lpstr>      اهداف طرح / اهداف اختصاصی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User</dc:creator>
  <cp:lastModifiedBy>Hooman Bakhshandeh</cp:lastModifiedBy>
  <cp:revision>167</cp:revision>
  <dcterms:created xsi:type="dcterms:W3CDTF">2020-07-17T09:08:46Z</dcterms:created>
  <dcterms:modified xsi:type="dcterms:W3CDTF">2020-07-19T08:12:44Z</dcterms:modified>
</cp:coreProperties>
</file>