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72" r:id="rId4"/>
    <p:sldId id="258" r:id="rId5"/>
    <p:sldId id="259" r:id="rId6"/>
    <p:sldId id="260" r:id="rId7"/>
    <p:sldId id="261" r:id="rId8"/>
    <p:sldId id="262" r:id="rId9"/>
    <p:sldId id="263" r:id="rId10"/>
    <p:sldId id="264" r:id="rId11"/>
    <p:sldId id="265" r:id="rId12"/>
    <p:sldId id="266" r:id="rId13"/>
    <p:sldId id="267" r:id="rId14"/>
    <p:sldId id="268" r:id="rId15"/>
    <p:sldId id="270" r:id="rId16"/>
    <p:sldId id="273" r:id="rId17"/>
    <p:sldId id="271" r:id="rId1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0" d="100"/>
          <a:sy n="60" d="100"/>
        </p:scale>
        <p:origin x="-1830" y="-6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FBF9DFD-2F85-42FA-AAA7-D52B3B02C54A}" type="datetimeFigureOut">
              <a:rPr lang="fa-IR" smtClean="0"/>
              <a:pPr/>
              <a:t>1442/01/20</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3321E50-972A-4F6F-8409-DE9A79F60272}"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BF9DFD-2F85-42FA-AAA7-D52B3B02C54A}" type="datetimeFigureOut">
              <a:rPr lang="fa-IR" smtClean="0"/>
              <a:pPr/>
              <a:t>1442/01/20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3321E50-972A-4F6F-8409-DE9A79F6027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BF9DFD-2F85-42FA-AAA7-D52B3B02C54A}" type="datetimeFigureOut">
              <a:rPr lang="fa-IR" smtClean="0"/>
              <a:pPr/>
              <a:t>1442/01/20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3321E50-972A-4F6F-8409-DE9A79F6027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BF9DFD-2F85-42FA-AAA7-D52B3B02C54A}" type="datetimeFigureOut">
              <a:rPr lang="fa-IR" smtClean="0"/>
              <a:pPr/>
              <a:t>1442/01/20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3321E50-972A-4F6F-8409-DE9A79F60272}"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FBF9DFD-2F85-42FA-AAA7-D52B3B02C54A}" type="datetimeFigureOut">
              <a:rPr lang="fa-IR" smtClean="0"/>
              <a:pPr/>
              <a:t>1442/01/20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3321E50-972A-4F6F-8409-DE9A79F60272}"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BF9DFD-2F85-42FA-AAA7-D52B3B02C54A}" type="datetimeFigureOut">
              <a:rPr lang="fa-IR" smtClean="0"/>
              <a:pPr/>
              <a:t>1442/01/20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3321E50-972A-4F6F-8409-DE9A79F60272}"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FBF9DFD-2F85-42FA-AAA7-D52B3B02C54A}" type="datetimeFigureOut">
              <a:rPr lang="fa-IR" smtClean="0"/>
              <a:pPr/>
              <a:t>1442/01/20</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43321E50-972A-4F6F-8409-DE9A79F60272}"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FBF9DFD-2F85-42FA-AAA7-D52B3B02C54A}" type="datetimeFigureOut">
              <a:rPr lang="fa-IR" smtClean="0"/>
              <a:pPr/>
              <a:t>1442/01/20</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43321E50-972A-4F6F-8409-DE9A79F60272}"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FBF9DFD-2F85-42FA-AAA7-D52B3B02C54A}" type="datetimeFigureOut">
              <a:rPr lang="fa-IR" smtClean="0"/>
              <a:pPr/>
              <a:t>1442/01/20</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43321E50-972A-4F6F-8409-DE9A79F6027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FBF9DFD-2F85-42FA-AAA7-D52B3B02C54A}" type="datetimeFigureOut">
              <a:rPr lang="fa-IR" smtClean="0"/>
              <a:pPr/>
              <a:t>1442/01/20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3321E50-972A-4F6F-8409-DE9A79F60272}"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FBF9DFD-2F85-42FA-AAA7-D52B3B02C54A}" type="datetimeFigureOut">
              <a:rPr lang="fa-IR" smtClean="0"/>
              <a:pPr/>
              <a:t>1442/01/20</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3321E50-972A-4F6F-8409-DE9A79F60272}"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FBF9DFD-2F85-42FA-AAA7-D52B3B02C54A}" type="datetimeFigureOut">
              <a:rPr lang="fa-IR" smtClean="0"/>
              <a:pPr/>
              <a:t>1442/01/20</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3321E50-972A-4F6F-8409-DE9A79F60272}"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908721"/>
            <a:ext cx="7772400" cy="3600400"/>
          </a:xfrm>
        </p:spPr>
        <p:txBody>
          <a:bodyPr>
            <a:normAutofit/>
          </a:bodyPr>
          <a:lstStyle/>
          <a:p>
            <a:pPr algn="ctr"/>
            <a:r>
              <a:rPr lang="fa-IR" sz="2400" b="1" i="1" dirty="0" smtClean="0">
                <a:solidFill>
                  <a:srgbClr val="0070C0"/>
                </a:solidFill>
              </a:rPr>
              <a:t>بررسی ارتباط اختلالات شناختی و  کیفیت زندگی قبل و بعد از جراحی در جراحی قلب بزرگسالان در مرکز قلب و عروق شهید رجایی</a:t>
            </a:r>
            <a:endParaRPr lang="en-US" sz="2400" b="1" i="1" dirty="0" smtClean="0">
              <a:solidFill>
                <a:srgbClr val="0070C0"/>
              </a:solidFill>
            </a:endParaRPr>
          </a:p>
          <a:p>
            <a:pPr marL="109728" algn="ctr"/>
            <a:endParaRPr lang="fa-IR" dirty="0" smtClean="0"/>
          </a:p>
          <a:p>
            <a:pPr marL="109728" algn="ctr"/>
            <a:r>
              <a:rPr lang="fa-IR" sz="2200" dirty="0" smtClean="0"/>
              <a:t>مجریان:</a:t>
            </a:r>
            <a:endParaRPr lang="fa-IR" sz="2200" dirty="0"/>
          </a:p>
          <a:p>
            <a:pPr marL="109728" algn="ctr"/>
            <a:r>
              <a:rPr lang="fa-IR" sz="2200" dirty="0"/>
              <a:t>دکتر علی صادقی</a:t>
            </a:r>
          </a:p>
          <a:p>
            <a:pPr marL="109728" algn="ctr"/>
            <a:r>
              <a:rPr lang="fa-IR" sz="2200" dirty="0"/>
              <a:t>دکتر فاطمه هادی پورزاده</a:t>
            </a:r>
            <a:endParaRPr lang="en-US" sz="2200" dirty="0"/>
          </a:p>
          <a:p>
            <a:endParaRPr lang="fa-I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221497"/>
          </a:xfrm>
        </p:spPr>
        <p:txBody>
          <a:bodyPr>
            <a:normAutofit fontScale="92500"/>
          </a:bodyPr>
          <a:lstStyle/>
          <a:p>
            <a:pPr>
              <a:buFont typeface="Wingdings" pitchFamily="2" charset="2"/>
              <a:buChar char="ü"/>
            </a:pPr>
            <a:r>
              <a:rPr lang="ar-SA" sz="1800" dirty="0" smtClean="0"/>
              <a:t>همچنین زمانی که </a:t>
            </a:r>
            <a:r>
              <a:rPr lang="en-US" sz="1800" dirty="0" smtClean="0"/>
              <a:t>CPB</a:t>
            </a:r>
            <a:r>
              <a:rPr lang="ar-SA" sz="1800" dirty="0" smtClean="0"/>
              <a:t> استفاد شد ، هیچ تفاوتی ما بین </a:t>
            </a:r>
            <a:r>
              <a:rPr lang="en-US" sz="1800" dirty="0" smtClean="0"/>
              <a:t>pulsatile and non-pulsatile flow</a:t>
            </a:r>
            <a:r>
              <a:rPr lang="ar-SA" sz="1800" dirty="0" smtClean="0"/>
              <a:t> در ارتباط با کاهش شناختی بعد از عمل دیده نشد</a:t>
            </a:r>
            <a:endParaRPr lang="fa-IR" sz="1800" dirty="0" smtClean="0"/>
          </a:p>
          <a:p>
            <a:pPr>
              <a:buFont typeface="Wingdings" pitchFamily="2" charset="2"/>
              <a:buChar char="ü"/>
            </a:pPr>
            <a:endParaRPr lang="fa-IR" sz="1800" dirty="0" smtClean="0"/>
          </a:p>
          <a:p>
            <a:pPr>
              <a:buFont typeface="Wingdings" pitchFamily="2" charset="2"/>
              <a:buChar char="ü"/>
            </a:pPr>
            <a:r>
              <a:rPr lang="en-US" sz="1800" dirty="0" smtClean="0"/>
              <a:t> Cerebral autoregulation</a:t>
            </a:r>
            <a:r>
              <a:rPr lang="ar-SA" sz="1800" dirty="0" smtClean="0"/>
              <a:t> زمانی رخ می دهد که فشار پرفیوژن مغزی در رنج فیزیولوژیک باشد. هدف اصلی فشار شریانی در طی </a:t>
            </a:r>
            <a:r>
              <a:rPr lang="en-US" sz="1800" dirty="0" smtClean="0"/>
              <a:t>CPB</a:t>
            </a:r>
            <a:r>
              <a:rPr lang="ar-SA" sz="1800" dirty="0" smtClean="0"/>
              <a:t> هنوز تعریف نشده است. در طی </a:t>
            </a:r>
            <a:r>
              <a:rPr lang="en-US" sz="1800" dirty="0" smtClean="0"/>
              <a:t>   CPB</a:t>
            </a:r>
            <a:r>
              <a:rPr lang="ar-SA" sz="1800" dirty="0" smtClean="0"/>
              <a:t>متوسط فشار شریانی </a:t>
            </a:r>
            <a:r>
              <a:rPr lang="en-US" sz="1800" dirty="0" smtClean="0"/>
              <a:t>60mm Hg</a:t>
            </a:r>
            <a:r>
              <a:rPr lang="ar-SA" sz="1800" dirty="0" smtClean="0"/>
              <a:t> حفظ می شود، این یک عدد قراردادی است که وابسته به سن بیمار، فشار شریانی قبل از عمل و تاریخچه بالینی بیمار می باشد. و ان  در بیمار با فشار خون مزمن  می تواند خیلی پایین باشد و منحنی اتوریگولاسیون در انها به سمت راست می تواند شیفت پیدا کند و بنابراین منجر به </a:t>
            </a:r>
            <a:r>
              <a:rPr lang="en-US" sz="1800" dirty="0" smtClean="0"/>
              <a:t>watershed stroke</a:t>
            </a:r>
            <a:r>
              <a:rPr lang="ar-SA" sz="1800" dirty="0" smtClean="0"/>
              <a:t> به دلیل کاهش پرفیوژن گلوبال می شود. (14) در  یک مطالعه اخیر در سال 2011 نشان داده شد که افزایش فشار پرفیوژن معادل با شرایط فیزیولوژیک ،همراه با </a:t>
            </a:r>
            <a:r>
              <a:rPr lang="en-US" sz="1800" dirty="0" smtClean="0"/>
              <a:t>POCD early</a:t>
            </a:r>
            <a:r>
              <a:rPr lang="ar-SA" sz="1800" dirty="0" smtClean="0"/>
              <a:t> کمتر می باشد.</a:t>
            </a:r>
            <a:r>
              <a:rPr lang="en-US" sz="1800" dirty="0" smtClean="0"/>
              <a:t>  (P-value of 0.012),</a:t>
            </a:r>
            <a:r>
              <a:rPr lang="ar-SA" sz="1800" dirty="0" smtClean="0"/>
              <a:t> (</a:t>
            </a:r>
            <a:r>
              <a:rPr lang="en-US" sz="1800" dirty="0" smtClean="0"/>
              <a:t>16</a:t>
            </a:r>
            <a:r>
              <a:rPr lang="ar-SA" sz="1800" dirty="0" smtClean="0"/>
              <a:t>) اما هنوز شواهد کمی برای راهنمایی  متخصصان بالینی وجود دارد. </a:t>
            </a:r>
            <a:endParaRPr lang="fa-IR" sz="1800" dirty="0" smtClean="0"/>
          </a:p>
          <a:p>
            <a:pPr>
              <a:buFont typeface="Wingdings" pitchFamily="2" charset="2"/>
              <a:buChar char="ü"/>
            </a:pPr>
            <a:endParaRPr lang="fa-IR" sz="1800" dirty="0" smtClean="0"/>
          </a:p>
          <a:p>
            <a:pPr>
              <a:buFont typeface="Wingdings" pitchFamily="2" charset="2"/>
              <a:buChar char="ü"/>
            </a:pPr>
            <a:r>
              <a:rPr lang="ar-SA" sz="1800" dirty="0" smtClean="0"/>
              <a:t>القا هیپوترمی در جراحی قلب سرعت متابولیسم را کاهش می دهد و همچنین جریان خون مغز را کاهش می دهد و </a:t>
            </a:r>
            <a:r>
              <a:rPr lang="en-US" sz="1800" dirty="0" smtClean="0"/>
              <a:t>blood–brain barrier</a:t>
            </a:r>
            <a:r>
              <a:rPr lang="ar-SA" sz="1800" dirty="0" smtClean="0"/>
              <a:t> را بهم می زند. روی یک سطح سلولی هیپوترمی پاسخ </a:t>
            </a:r>
            <a:r>
              <a:rPr lang="en-US" sz="1800" dirty="0" smtClean="0"/>
              <a:t>neuroinflammatory</a:t>
            </a:r>
            <a:r>
              <a:rPr lang="ar-SA" sz="1800" dirty="0" smtClean="0"/>
              <a:t> را تضعیف می کند، </a:t>
            </a:r>
            <a:r>
              <a:rPr lang="en-US" sz="1800" dirty="0" smtClean="0"/>
              <a:t>generation</a:t>
            </a:r>
            <a:r>
              <a:rPr lang="ar-SA" sz="1800" dirty="0" smtClean="0"/>
              <a:t> رادیکال ازاد را مهار می کند، و </a:t>
            </a:r>
            <a:r>
              <a:rPr lang="en-US" sz="1800" dirty="0" smtClean="0"/>
              <a:t>apoptosis</a:t>
            </a:r>
            <a:r>
              <a:rPr lang="ar-SA" sz="1800" dirty="0" smtClean="0"/>
              <a:t> را کاهش می دهد.هیپوترمی می تواند نوروپروتکتیو باشد. در طی گرم شدن سریع ادم مغزی می تواند رخ دهد برای اینکه هیپرترمی مغزی مکانیزم اتوریگولاسیون را مختل می کند در نتیجه افزایش در فشار داخل مغزی ممکن است پرفیوژن و اکسیژناسیون به بافت مغزی را مختل کند که منجر به </a:t>
            </a:r>
            <a:r>
              <a:rPr lang="en-US" sz="1800" dirty="0" smtClean="0"/>
              <a:t>POCD </a:t>
            </a:r>
            <a:r>
              <a:rPr lang="ar-SA" sz="1800" dirty="0" smtClean="0"/>
              <a:t> می شود.(</a:t>
            </a:r>
            <a:r>
              <a:rPr lang="en-US" sz="1800" dirty="0" smtClean="0"/>
              <a:t>17</a:t>
            </a:r>
            <a:r>
              <a:rPr lang="ar-SA" sz="1800" dirty="0" smtClean="0"/>
              <a:t>) طول مدت زمان جراحی با </a:t>
            </a:r>
            <a:r>
              <a:rPr lang="en-US" sz="1800" dirty="0" smtClean="0"/>
              <a:t>POCD</a:t>
            </a:r>
            <a:r>
              <a:rPr lang="ar-SA" sz="1800" dirty="0" smtClean="0"/>
              <a:t> همراهی دارد</a:t>
            </a:r>
            <a:endParaRPr lang="fa-IR"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221497"/>
          </a:xfrm>
        </p:spPr>
        <p:txBody>
          <a:bodyPr>
            <a:normAutofit/>
          </a:bodyPr>
          <a:lstStyle/>
          <a:p>
            <a:pPr>
              <a:buFont typeface="Wingdings" pitchFamily="2" charset="2"/>
              <a:buChar char="ü"/>
            </a:pPr>
            <a:r>
              <a:rPr lang="ar-SA" sz="2000" dirty="0" smtClean="0"/>
              <a:t>عوامل بیهوشی اثر از دست دادن هوشیاری به صورت قابل برگشت را دارند اما اثرات درون سلولی می توانند عواقب طولانی تری داشته باشند. شواهد متناقضی وجود دارد که ایا عواملی داخل وریدی و یا گازها می توانند در پیشرفت </a:t>
            </a:r>
            <a:r>
              <a:rPr lang="en-US" sz="2000" dirty="0" smtClean="0"/>
              <a:t>POCD</a:t>
            </a:r>
            <a:r>
              <a:rPr lang="ar-SA" sz="2000" dirty="0" smtClean="0"/>
              <a:t> دلالت داشته باشند یا نه. مطالعات نشان داده که نقش عوامل بیهوشی در </a:t>
            </a:r>
            <a:r>
              <a:rPr lang="en-US" sz="2000" dirty="0" smtClean="0"/>
              <a:t>POCD</a:t>
            </a:r>
            <a:r>
              <a:rPr lang="ar-SA" sz="2000" dirty="0" smtClean="0"/>
              <a:t> متفاوت می باشند چرا که ما نمی توانیم بیهوشی را از نتایج جراحی جدا کنیم. گرایش بالایی درنقش مهم  مانیتورینگ حین عمل در </a:t>
            </a:r>
            <a:r>
              <a:rPr lang="en-US" sz="2000" dirty="0" smtClean="0"/>
              <a:t>POCD </a:t>
            </a:r>
            <a:r>
              <a:rPr lang="ar-SA" sz="2000" dirty="0" smtClean="0"/>
              <a:t> موجود می باشد. تجهیزاتی مانند سربرال اکسیمتری ممکن برای برای حفظ </a:t>
            </a:r>
            <a:r>
              <a:rPr lang="en-US" sz="2000" dirty="0" smtClean="0"/>
              <a:t>rSO2(regional cerebral oxygen saturation) </a:t>
            </a:r>
            <a:r>
              <a:rPr lang="ar-SA" sz="2000" dirty="0" smtClean="0"/>
              <a:t> با محدوده از پیش تعیین شده مشخص شده باشند با توجه به اینکه  کاهش شناخت بعد از جراحی قلب با کاهش  سچوریشن اکسیژن مغزی همراه می باشد.(18)</a:t>
            </a:r>
            <a:endParaRPr lang="fa-I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221497"/>
          </a:xfrm>
        </p:spPr>
        <p:txBody>
          <a:bodyPr>
            <a:normAutofit/>
          </a:bodyPr>
          <a:lstStyle/>
          <a:p>
            <a:pPr>
              <a:buFont typeface="Wingdings" pitchFamily="2" charset="2"/>
              <a:buChar char="ü"/>
            </a:pPr>
            <a:r>
              <a:rPr lang="ar-SA" sz="1800" dirty="0" smtClean="0"/>
              <a:t>فاکتورهای بیمار نیز در اختلالات شناختی موثر است تفکرات اخیر در حال حرکت به سمت تلاش برای فهم نقش  قابلیت های بیماردر ایجاد  </a:t>
            </a:r>
            <a:r>
              <a:rPr lang="en-US" sz="1800" dirty="0" smtClean="0"/>
              <a:t>POCD</a:t>
            </a:r>
            <a:r>
              <a:rPr lang="ar-SA" sz="1800" dirty="0" smtClean="0"/>
              <a:t> می باشد. بعضی از این فاکتورها به آسانی قبل از عمل قابل شناسایی می باشند و باید در بررسی های بیمار مورد توجه قرار بگیرد. مهمترین ریسک فاکتور سن می باشد و مطالعات متعدد ثابت کردند که یک ارتباط قوی بین سن و </a:t>
            </a:r>
            <a:r>
              <a:rPr lang="en-US" sz="1800" dirty="0" smtClean="0"/>
              <a:t>POCD</a:t>
            </a:r>
            <a:r>
              <a:rPr lang="ar-SA" sz="1800" dirty="0" smtClean="0"/>
              <a:t> وجود دارد. </a:t>
            </a:r>
            <a:r>
              <a:rPr lang="ar-SA" sz="1800" dirty="0" smtClean="0">
                <a:solidFill>
                  <a:srgbClr val="FF0000"/>
                </a:solidFill>
              </a:rPr>
              <a:t>بروز بیشتر در سالمندان می تواند با  تغییرات عروقی انها و اتوریگولاسیون جریان خون  مغزتوضیح داده شود.سن با ریسک فاکتورهایی که باعث بیماری های عروق مغزی می شود و منجر به  </a:t>
            </a:r>
            <a:r>
              <a:rPr lang="en-US" sz="1800" dirty="0" smtClean="0">
                <a:solidFill>
                  <a:srgbClr val="FF0000"/>
                </a:solidFill>
              </a:rPr>
              <a:t>POCD</a:t>
            </a:r>
            <a:r>
              <a:rPr lang="ar-SA" sz="1800" dirty="0" smtClean="0">
                <a:solidFill>
                  <a:srgbClr val="FF0000"/>
                </a:solidFill>
              </a:rPr>
              <a:t>   می شود مرتبط است مانند دیابت، آترواسکلروز ، هیپرکلسترولمی </a:t>
            </a:r>
            <a:r>
              <a:rPr lang="ar-SA" sz="1800" dirty="0" smtClean="0"/>
              <a:t>. همه این ریسک فاکتورها در </a:t>
            </a:r>
            <a:r>
              <a:rPr lang="en-US" sz="1800" dirty="0" smtClean="0"/>
              <a:t>priming</a:t>
            </a:r>
            <a:r>
              <a:rPr lang="ar-SA" sz="1800" dirty="0" smtClean="0"/>
              <a:t> سیستم ایمنی شرکت می کنند، به صورتی که بیمارانی که تحت جراحی قلب قرار می گیرند در یک وضعیت </a:t>
            </a:r>
            <a:r>
              <a:rPr lang="en-US" sz="1800" dirty="0" smtClean="0"/>
              <a:t>pro-inflammatory</a:t>
            </a:r>
            <a:r>
              <a:rPr lang="ar-SA" sz="1800" dirty="0" smtClean="0"/>
              <a:t> می باشند که منجر به تقویت سیستم التهابی و نورونی می شود. این ، اختلال عملکرد شناختی متداول را که منجر به </a:t>
            </a:r>
            <a:r>
              <a:rPr lang="en-US" sz="1800" dirty="0" smtClean="0"/>
              <a:t>POCD</a:t>
            </a:r>
            <a:r>
              <a:rPr lang="ar-SA" sz="1800" dirty="0" smtClean="0"/>
              <a:t>  می شود را تسریع می بخشد . بعلاوه بیماران مسن ممکن است از قبل یک درجاتی از کاهش </a:t>
            </a:r>
            <a:r>
              <a:rPr lang="en-US" sz="1800" dirty="0" smtClean="0"/>
              <a:t>pre-existing cognitive</a:t>
            </a:r>
            <a:r>
              <a:rPr lang="ar-SA" sz="1800" dirty="0" smtClean="0"/>
              <a:t> داشته باشند</a:t>
            </a:r>
            <a:endParaRPr lang="fa-IR"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435811"/>
          </a:xfrm>
        </p:spPr>
        <p:txBody>
          <a:bodyPr>
            <a:normAutofit/>
          </a:bodyPr>
          <a:lstStyle/>
          <a:p>
            <a:r>
              <a:rPr lang="ar-SA" sz="2000" dirty="0" smtClean="0"/>
              <a:t>همانطورکه اشاره شده اختلالات شناختی  </a:t>
            </a:r>
            <a:r>
              <a:rPr lang="en-US" sz="2000" dirty="0" smtClean="0"/>
              <a:t> </a:t>
            </a:r>
            <a:r>
              <a:rPr lang="ar-SA" sz="2000" dirty="0" smtClean="0"/>
              <a:t>به دلایل متعددی رخ می دهد که می تواند زندگی بیمار پس از جراحی را تحت تاثیر قرار دهد و باعث افزایش اقامت بیمار در بیمارستان و حتی بستری های مکرر برای بیمار شود و افزایش هزینه های بیمارستانی شود و یکی از عواملی است که بر کیفیت زندگی تاثیر گذار است . </a:t>
            </a:r>
            <a:r>
              <a:rPr lang="fa-IR" sz="2000" dirty="0" smtClean="0"/>
              <a:t>با توجه به توضیحات ارائه شده بر ان شدیم در این مطالعه کیفیت زندگی در همه بیماران قبل و شش ماه پس از جراحی را با یکدیگر مقایسه کنیم  ، همچنین میزان اختلالات شناختی بعد جراحی را  مشخص کنیم  و تاثیر ان بر کیفیت زندگی شش ماه پس از جراحی را  مشخص کنیم همچنین فاکتورهایی که قبل و در طی عمل و بعد از عمل می توانند در ایجاد اختلالات شناختی تاثیر گذار باشند را  نیز در این مطالعه ارزیابی کنیم </a:t>
            </a:r>
            <a:endParaRPr lang="en-US"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435811"/>
          </a:xfrm>
        </p:spPr>
        <p:txBody>
          <a:bodyPr>
            <a:normAutofit/>
          </a:bodyPr>
          <a:lstStyle/>
          <a:p>
            <a:pPr>
              <a:buNone/>
            </a:pPr>
            <a:r>
              <a:rPr lang="ar-SA" sz="1800" b="1" dirty="0" smtClean="0"/>
              <a:t>روش اجرا :</a:t>
            </a:r>
            <a:r>
              <a:rPr lang="ar-SA" sz="1800" dirty="0" smtClean="0"/>
              <a:t> </a:t>
            </a:r>
            <a:endParaRPr lang="en-US" sz="1800" dirty="0" smtClean="0"/>
          </a:p>
          <a:p>
            <a:r>
              <a:rPr lang="ar-SA" sz="1800" dirty="0" smtClean="0"/>
              <a:t>این مطالعه که یک مطالعه  </a:t>
            </a:r>
            <a:r>
              <a:rPr lang="en-US" sz="1800" dirty="0" smtClean="0"/>
              <a:t>Descriptive,longitudinal,prospective study  </a:t>
            </a:r>
            <a:r>
              <a:rPr lang="fa-IR" sz="1800" dirty="0" smtClean="0"/>
              <a:t>می باشد، که بعد از تایید در کمیته اخلاق و رضایت بیماران انجام می شود. این مطالعه در یک دوره شش ماه انجام می شود، در این مطالعه بیمارانی که تحت جراحی الکتیو عروق کرونر، دریچه ، جراحی همزمان عروق کرونر و دریچه قرار می گیرند مورد بررسی قرار می گیرند ، برای این بیماران پرسشنامه ای طراحی شده است که فاکتورهایی بالینی بیمار قبل و در طی عمل و پس از عمل در آن مورد توجه قرار گرفته است که  قبل و در طی عمل  و پس از عمل اطلاعات طراحی شده در ان ثبت می شود، همچنین پرسشنامه </a:t>
            </a:r>
            <a:r>
              <a:rPr lang="en-US" sz="1800" dirty="0" smtClean="0"/>
              <a:t>MMSE</a:t>
            </a:r>
            <a:r>
              <a:rPr lang="fa-IR" sz="1800" dirty="0" smtClean="0"/>
              <a:t> که مربوط به اختلالات شناختی می باشد و به عنوان فاکتوری که می تواند بر کیفیت زندگی تاثیر گذار باشد  قبل از جراحی و سپس در بخش مراقبت های ویژه زمانی که شرایط بیمار قابل قبول است برای بیماران تکمیل می شود و با توجه به ان اختلالات شناختی بررسی می شود. همچنین کیفیت زندگی بیماران پس از جراحی با پرسشنامه </a:t>
            </a:r>
            <a:r>
              <a:rPr lang="en-US" sz="1800" dirty="0" smtClean="0"/>
              <a:t>SF-36(short form health survey)</a:t>
            </a:r>
            <a:r>
              <a:rPr lang="fa-IR" sz="1800" dirty="0" smtClean="0"/>
              <a:t> بررسی می شود که قبل از جراحی و شش ماه پس از عمل تکمیل می شود . سپس با تو جه به اهداف مطالعه کیفیت زندگی در همه بیماران قبل و شش ماه پس از جراحی با یکدیگر مقایسه می شوند ، همچنین میزان اختلالات شناختی بعد جراحی مشخص شده و تاثیر ان بر کیفیت زندگی شش ماه پس از جراحی مشخص می شود همچنین فاکتورهایی که قبل و در طی عمل و بعد از عمل می توانند در ایجاد این اختلالات شناختی تاثیر گذار باشند نیز در این مطالعه ارزیابی می شوند. بیمارانی که از این مطالعه خارج می شوند عبارتند از بیمارانی که تحت جراحی اورژانس قرار می گیرند، بیمارانی که تحت جراحی اختلالات مادرزادی قلبی قرار می گیرند، بیمارانی که تحت جراحی انوریسم و دایسکشن به صورت اورژانسی قرار می گیرند، بیمارانی که پس از جراحی </a:t>
            </a:r>
            <a:r>
              <a:rPr lang="en-US" sz="1800" dirty="0" smtClean="0"/>
              <a:t>Expire</a:t>
            </a:r>
            <a:r>
              <a:rPr lang="fa-IR" sz="1800" dirty="0" smtClean="0"/>
              <a:t> می شوند.  </a:t>
            </a:r>
            <a:endParaRPr lang="en-US" sz="1800" dirty="0" smtClean="0"/>
          </a:p>
          <a:p>
            <a:pPr>
              <a:buNone/>
            </a:pPr>
            <a:endParaRPr lang="fa-IR"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435811"/>
          </a:xfrm>
        </p:spPr>
        <p:txBody>
          <a:bodyPr>
            <a:normAutofit/>
          </a:bodyPr>
          <a:lstStyle/>
          <a:p>
            <a:pPr>
              <a:buNone/>
            </a:pPr>
            <a:r>
              <a:rPr lang="en-US" sz="1800" b="1" dirty="0" smtClean="0"/>
              <a:t> </a:t>
            </a:r>
            <a:endParaRPr lang="en-US" sz="1800" dirty="0" smtClean="0"/>
          </a:p>
          <a:p>
            <a:r>
              <a:rPr lang="fa-IR" sz="1800" b="1" dirty="0" smtClean="0"/>
              <a:t>اهداف </a:t>
            </a:r>
            <a:r>
              <a:rPr lang="ar-SA" sz="1800" b="1" dirty="0" smtClean="0"/>
              <a:t>(خروجي ها) </a:t>
            </a:r>
            <a:r>
              <a:rPr lang="fa-IR" sz="1800" b="1" dirty="0" smtClean="0"/>
              <a:t>اصلي طرح</a:t>
            </a:r>
            <a:r>
              <a:rPr lang="ar-SA" sz="1800" b="1" baseline="30000" dirty="0" smtClean="0"/>
              <a:t>8</a:t>
            </a:r>
            <a:r>
              <a:rPr lang="ar-SA" sz="1800" b="1" dirty="0" smtClean="0"/>
              <a:t> </a:t>
            </a:r>
            <a:endParaRPr lang="en-US" sz="1800" dirty="0" smtClean="0"/>
          </a:p>
          <a:p>
            <a:pPr>
              <a:buNone/>
            </a:pPr>
            <a:r>
              <a:rPr lang="fa-IR" sz="1800" b="1" dirty="0" smtClean="0"/>
              <a:t>ت</a:t>
            </a:r>
            <a:r>
              <a:rPr lang="fa-IR" sz="1800" dirty="0" smtClean="0"/>
              <a:t>عیین ارتباط اختلالات شناختی و  کیفیت زندگی قبل و بعد از جراحی در جراحی قلب بزرگسالان در مرکز قلب و عروق شهید رجایی</a:t>
            </a:r>
            <a:endParaRPr lang="en-US" sz="1800" dirty="0" smtClean="0"/>
          </a:p>
          <a:p>
            <a:pPr marL="452628" indent="-342900">
              <a:buFont typeface="Wingdings" pitchFamily="2" charset="2"/>
              <a:buChar char="Ø"/>
            </a:pPr>
            <a:r>
              <a:rPr lang="ar-SA" sz="1800" b="1" dirty="0" smtClean="0"/>
              <a:t>اهداف (خروجي  ها) اختصاصي  طرح</a:t>
            </a:r>
            <a:r>
              <a:rPr lang="ar-SA" sz="1800" b="1" baseline="30000" dirty="0" smtClean="0"/>
              <a:t>9</a:t>
            </a:r>
            <a:r>
              <a:rPr lang="ar-SA" sz="1800" b="1" dirty="0" smtClean="0"/>
              <a:t> :</a:t>
            </a:r>
            <a:endParaRPr lang="en-US" sz="1800" b="1" dirty="0" smtClean="0"/>
          </a:p>
          <a:p>
            <a:pPr marL="452628" lvl="0" indent="-342900">
              <a:buFont typeface="Wingdings" pitchFamily="2" charset="2"/>
              <a:buChar char="ü"/>
            </a:pPr>
            <a:r>
              <a:rPr lang="fa-IR" sz="1800" dirty="0" smtClean="0"/>
              <a:t>تعیین اختلالات شناختی قبل از جراحی و بعد از عمل و مقایسه این دو با یکدیگر</a:t>
            </a:r>
            <a:endParaRPr lang="en-US" sz="1800" dirty="0" smtClean="0"/>
          </a:p>
          <a:p>
            <a:pPr marL="452628" lvl="0" indent="-342900">
              <a:buFont typeface="Wingdings" pitchFamily="2" charset="2"/>
              <a:buChar char="ü"/>
            </a:pPr>
            <a:r>
              <a:rPr lang="fa-IR" sz="1800" dirty="0" smtClean="0"/>
              <a:t>تعیین کیفیت زندگی قبل از عمل و شش ماه  بعد از عمل و مقایسه این دو با یکدیگر </a:t>
            </a:r>
            <a:endParaRPr lang="en-US" sz="1800" dirty="0" smtClean="0"/>
          </a:p>
          <a:p>
            <a:pPr marL="452628" lvl="0" indent="-342900">
              <a:buFont typeface="Wingdings" pitchFamily="2" charset="2"/>
              <a:buChar char="ü"/>
            </a:pPr>
            <a:r>
              <a:rPr lang="fa-IR" sz="1800" dirty="0" smtClean="0"/>
              <a:t>تعیین تاثیر اختلالات شناختی  بعد از عمل بر کیفیت زندگی شش ماه  بعد از عمل </a:t>
            </a:r>
            <a:endParaRPr lang="en-US" sz="1800" dirty="0" smtClean="0"/>
          </a:p>
          <a:p>
            <a:pPr marL="452628" indent="-342900">
              <a:buFont typeface="Wingdings" pitchFamily="2" charset="2"/>
              <a:buChar char="ü"/>
            </a:pPr>
            <a:r>
              <a:rPr lang="fa-IR" sz="1800" dirty="0" smtClean="0"/>
              <a:t>تعیین ارتباط فاکتورهای دموگرافیک ( سن، جنس، وضعیت تاهل ، سطح تحصیلات و شغل و درامد ) بر کیفیت زندگی بعد از عمل </a:t>
            </a:r>
          </a:p>
          <a:p>
            <a:pPr marL="452628" lvl="0" indent="-342900">
              <a:buFont typeface="Wingdings" pitchFamily="2" charset="2"/>
              <a:buChar char="ü"/>
            </a:pPr>
            <a:r>
              <a:rPr lang="fa-IR" sz="1800" dirty="0" smtClean="0"/>
              <a:t>تعیین ارتباط فاکتورهای دموگرافیک ( سن، جنس، وضعیت تاهل ، سطح تحصیلات و شغل و درامد ) بر اختلالات شناختی بعد از عمل</a:t>
            </a:r>
            <a:endParaRPr lang="en-US" sz="1800" dirty="0" smtClean="0"/>
          </a:p>
          <a:p>
            <a:pPr marL="452628" lvl="0" indent="-342900">
              <a:buFont typeface="Wingdings" pitchFamily="2" charset="2"/>
              <a:buChar char="ü"/>
            </a:pPr>
            <a:r>
              <a:rPr lang="fa-IR" sz="1800" dirty="0" smtClean="0"/>
              <a:t>تعیین ارتباط بیماری های همراه بر اختلالات شناختی بعد از عمل</a:t>
            </a:r>
            <a:endParaRPr lang="en-US" sz="1800" dirty="0" smtClean="0"/>
          </a:p>
          <a:p>
            <a:pPr marL="452628" lvl="0" indent="-342900">
              <a:buFont typeface="Wingdings" pitchFamily="2" charset="2"/>
              <a:buChar char="ü"/>
            </a:pPr>
            <a:r>
              <a:rPr lang="fa-IR" sz="1800" dirty="0" smtClean="0"/>
              <a:t>تعیین ارتباط جراحی مجدد بر اختلالات شناختی بعد از عمل</a:t>
            </a:r>
            <a:endParaRPr lang="en-US" sz="1800" dirty="0" smtClean="0"/>
          </a:p>
          <a:p>
            <a:pPr marL="452628" indent="-342900">
              <a:buFont typeface="Wingdings" pitchFamily="2" charset="2"/>
              <a:buChar char="ü"/>
            </a:pPr>
            <a:r>
              <a:rPr lang="fa-IR" sz="1800" dirty="0" smtClean="0"/>
              <a:t>تعیین ارتباط تنگی کاروتید با اختلالات شناختی بعد از عمل</a:t>
            </a:r>
            <a:endParaRPr lang="fa-IR"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578687"/>
          </a:xfrm>
        </p:spPr>
        <p:txBody>
          <a:bodyPr>
            <a:normAutofit fontScale="70000" lnSpcReduction="20000"/>
          </a:bodyPr>
          <a:lstStyle/>
          <a:p>
            <a:pPr marL="624078" lvl="0" indent="-514350">
              <a:buFont typeface="Wingdings" pitchFamily="2" charset="2"/>
              <a:buChar char="ü"/>
            </a:pPr>
            <a:r>
              <a:rPr lang="fa-IR" dirty="0" smtClean="0"/>
              <a:t>تعیین ارتباط نوع عمل جراحی با اختلالات شناختی بعد از عمل</a:t>
            </a:r>
            <a:endParaRPr lang="en-US" dirty="0" smtClean="0"/>
          </a:p>
          <a:p>
            <a:pPr marL="624078" lvl="0" indent="-514350">
              <a:buFont typeface="Wingdings" pitchFamily="2" charset="2"/>
              <a:buChar char="ü"/>
            </a:pPr>
            <a:r>
              <a:rPr lang="fa-IR" dirty="0" smtClean="0"/>
              <a:t>تعیین ارتباط نوع عمل جراحی با کیفیت زندگی شش ماه بعد از عمل </a:t>
            </a:r>
            <a:endParaRPr lang="en-US" dirty="0" smtClean="0"/>
          </a:p>
          <a:p>
            <a:pPr marL="624078" lvl="0" indent="-514350">
              <a:buFont typeface="Wingdings" pitchFamily="2" charset="2"/>
              <a:buChar char="ü"/>
            </a:pPr>
            <a:r>
              <a:rPr lang="fa-IR" dirty="0" smtClean="0"/>
              <a:t>تعیین ارتباط میزان هیپوترمی و </a:t>
            </a:r>
            <a:r>
              <a:rPr lang="en-US" dirty="0" smtClean="0"/>
              <a:t>TCA</a:t>
            </a:r>
            <a:r>
              <a:rPr lang="fa-IR" dirty="0" smtClean="0"/>
              <a:t> و </a:t>
            </a:r>
            <a:r>
              <a:rPr lang="en-US" dirty="0" smtClean="0"/>
              <a:t>PCA</a:t>
            </a:r>
            <a:r>
              <a:rPr lang="fa-IR" dirty="0" smtClean="0"/>
              <a:t> با اختلالات شناختی بعد از عمل</a:t>
            </a:r>
            <a:endParaRPr lang="en-US" dirty="0" smtClean="0"/>
          </a:p>
          <a:p>
            <a:pPr marL="624078" lvl="0" indent="-514350">
              <a:buFont typeface="Wingdings" pitchFamily="2" charset="2"/>
              <a:buChar char="ü"/>
            </a:pPr>
            <a:r>
              <a:rPr lang="fa-IR" dirty="0" smtClean="0"/>
              <a:t>تعیین ارتباط اجکشن فرکشن کمتر و بیشتر از 35 درصد با اختلالات شناختی بعد از عمل</a:t>
            </a:r>
            <a:endParaRPr lang="en-US" dirty="0" smtClean="0"/>
          </a:p>
          <a:p>
            <a:pPr marL="624078" lvl="0" indent="-514350">
              <a:buFont typeface="Wingdings" pitchFamily="2" charset="2"/>
              <a:buChar char="ü"/>
            </a:pPr>
            <a:r>
              <a:rPr lang="fa-IR" dirty="0" smtClean="0"/>
              <a:t>تعیین ارتباط طول زمان عمل ، طول مدت کراس کلامپ و طول مدت پمپ بر اختلالات شناختی بعد از عمل</a:t>
            </a:r>
            <a:endParaRPr lang="en-US" dirty="0" smtClean="0"/>
          </a:p>
          <a:p>
            <a:pPr marL="624078" lvl="0" indent="-514350">
              <a:buFont typeface="Wingdings" pitchFamily="2" charset="2"/>
              <a:buChar char="ü"/>
            </a:pPr>
            <a:r>
              <a:rPr lang="fa-IR" dirty="0" smtClean="0"/>
              <a:t>تعیین ارتباط افت متوسط فشار کمتر از 50 بر اختلالات شناختی بعد از عمل</a:t>
            </a:r>
            <a:endParaRPr lang="en-US" dirty="0" smtClean="0"/>
          </a:p>
          <a:p>
            <a:pPr marL="624078" lvl="0" indent="-514350">
              <a:buFont typeface="Wingdings" pitchFamily="2" charset="2"/>
              <a:buChar char="ü"/>
            </a:pPr>
            <a:r>
              <a:rPr lang="fa-IR" dirty="0" smtClean="0"/>
              <a:t>تعیین ارتباط </a:t>
            </a:r>
            <a:r>
              <a:rPr lang="ar-SA" dirty="0" smtClean="0"/>
              <a:t>کاهش  سربرال اکسیمتری به کمتر از50 درصد یا کاهش 20 درصد از پایه</a:t>
            </a:r>
            <a:r>
              <a:rPr lang="fa-IR" dirty="0" smtClean="0"/>
              <a:t> بر اختلالات شناختی بعد از عمل</a:t>
            </a:r>
            <a:endParaRPr lang="en-US" dirty="0" smtClean="0"/>
          </a:p>
          <a:p>
            <a:pPr marL="624078" lvl="0" indent="-514350">
              <a:buFont typeface="Wingdings" pitchFamily="2" charset="2"/>
              <a:buChar char="ü"/>
            </a:pPr>
            <a:r>
              <a:rPr lang="fa-IR" dirty="0" smtClean="0"/>
              <a:t>تعیین ارتباط </a:t>
            </a:r>
            <a:r>
              <a:rPr lang="ar-SA" dirty="0" smtClean="0"/>
              <a:t>کاهش هماتوکریب در حدود 12 درصد نسبت به پایه بر روی پمپ</a:t>
            </a:r>
            <a:r>
              <a:rPr lang="fa-IR" dirty="0" smtClean="0"/>
              <a:t> با اختلالات شناختی بعد از عمل</a:t>
            </a:r>
            <a:endParaRPr lang="en-US" dirty="0" smtClean="0"/>
          </a:p>
          <a:p>
            <a:pPr marL="624078" lvl="0" indent="-514350">
              <a:buFont typeface="Wingdings" pitchFamily="2" charset="2"/>
              <a:buChar char="ü"/>
            </a:pPr>
            <a:r>
              <a:rPr lang="fa-IR" dirty="0" smtClean="0"/>
              <a:t>تعیین ارتباط  تعداد واحدهای خون دریافتی و اختلالات شناختی بعد از عمل</a:t>
            </a:r>
            <a:endParaRPr lang="en-US" dirty="0" smtClean="0"/>
          </a:p>
          <a:p>
            <a:pPr marL="624078" lvl="0" indent="-514350">
              <a:buFont typeface="Wingdings" pitchFamily="2" charset="2"/>
              <a:buChar char="ü"/>
            </a:pPr>
            <a:r>
              <a:rPr lang="fa-IR" dirty="0" smtClean="0"/>
              <a:t>تعیین ارتباط دریافت اینوتروب با اختلالات شناختی بعد از عمل </a:t>
            </a:r>
            <a:endParaRPr lang="en-US" dirty="0" smtClean="0"/>
          </a:p>
          <a:p>
            <a:pPr marL="624078" lvl="0" indent="-514350">
              <a:buFont typeface="Wingdings" pitchFamily="2" charset="2"/>
              <a:buChar char="ü"/>
            </a:pPr>
            <a:r>
              <a:rPr lang="fa-IR" dirty="0" smtClean="0"/>
              <a:t>تعیین ارتباط بین تعبیه اکمو با اختلالات شناختی بعد از عمل</a:t>
            </a:r>
            <a:endParaRPr lang="en-US" dirty="0" smtClean="0"/>
          </a:p>
          <a:p>
            <a:pPr marL="624078" lvl="0" indent="-514350">
              <a:buFont typeface="Wingdings" pitchFamily="2" charset="2"/>
              <a:buChar char="ü"/>
            </a:pPr>
            <a:r>
              <a:rPr lang="fa-IR" dirty="0" smtClean="0"/>
              <a:t>تعیین ارتباط تعبیه بالون پمپ و اختلالات شناختی بعد از عمل</a:t>
            </a:r>
            <a:endParaRPr lang="en-US" dirty="0" smtClean="0"/>
          </a:p>
          <a:p>
            <a:pPr marL="624078" lvl="0" indent="-514350">
              <a:buFont typeface="Wingdings" pitchFamily="2" charset="2"/>
              <a:buChar char="ü"/>
            </a:pPr>
            <a:r>
              <a:rPr lang="fa-IR" dirty="0" smtClean="0"/>
              <a:t>تعیین ارتباط نیاز به جراحی مجدد به دلیل خونریزی و تامپوناد و اختلا لات شناختی بعد از عمل</a:t>
            </a:r>
            <a:endParaRPr lang="en-US" dirty="0" smtClean="0"/>
          </a:p>
          <a:p>
            <a:pPr marL="624078" lvl="0" indent="-514350">
              <a:buFont typeface="Wingdings" pitchFamily="2" charset="2"/>
              <a:buChar char="ü"/>
            </a:pPr>
            <a:r>
              <a:rPr lang="fa-IR" dirty="0" smtClean="0"/>
              <a:t>تعیین ارتباط بین عوارض بعد از عمل با اختلالات شناختی بعد از عمل</a:t>
            </a:r>
            <a:endParaRPr lang="en-US" dirty="0" smtClean="0"/>
          </a:p>
          <a:p>
            <a:pPr marL="624078" lvl="0" indent="-514350">
              <a:buFont typeface="Wingdings" pitchFamily="2" charset="2"/>
              <a:buChar char="ü"/>
            </a:pPr>
            <a:r>
              <a:rPr lang="fa-IR" dirty="0" smtClean="0"/>
              <a:t>تعیین ارتباط بین طول مدت اینتوباسیون و بستری در بخش مراقبت های ویژه و اختلالات شناختی بعد از عمل</a:t>
            </a:r>
            <a:endParaRPr lang="en-US" dirty="0" smtClean="0"/>
          </a:p>
          <a:p>
            <a:endParaRPr lang="fa-I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435811"/>
          </a:xfrm>
        </p:spPr>
        <p:txBody>
          <a:bodyPr>
            <a:normAutofit fontScale="92500" lnSpcReduction="20000"/>
          </a:bodyPr>
          <a:lstStyle/>
          <a:p>
            <a:pPr>
              <a:buNone/>
            </a:pPr>
            <a:r>
              <a:rPr lang="ar-SA" sz="1800" dirty="0" smtClean="0"/>
              <a:t> </a:t>
            </a:r>
            <a:endParaRPr lang="en-US" sz="1800" dirty="0" smtClean="0"/>
          </a:p>
          <a:p>
            <a:r>
              <a:rPr lang="ar-SA" sz="1800" b="1" dirty="0" smtClean="0"/>
              <a:t>مشخصات ابزار جمع آوري اطلاعات و نحوه جمع آوري آن: </a:t>
            </a:r>
            <a:endParaRPr lang="en-US" sz="1800" dirty="0" smtClean="0"/>
          </a:p>
          <a:p>
            <a:pPr>
              <a:buNone/>
            </a:pPr>
            <a:r>
              <a:rPr lang="ar-SA" sz="1800" b="1" dirty="0" smtClean="0"/>
              <a:t> اطلا</a:t>
            </a:r>
            <a:r>
              <a:rPr lang="fa-IR" sz="1800" b="1" dirty="0" smtClean="0"/>
              <a:t>عا</a:t>
            </a:r>
            <a:r>
              <a:rPr lang="ar-SA" sz="1800" b="1" dirty="0" smtClean="0"/>
              <a:t>ت بر اساس پرسشنامه هایی که اماده شده ثبت می گردد.</a:t>
            </a:r>
            <a:endParaRPr lang="en-US" sz="1800" dirty="0" smtClean="0"/>
          </a:p>
          <a:p>
            <a:pPr>
              <a:buNone/>
            </a:pPr>
            <a:r>
              <a:rPr lang="ar-SA" sz="1800" b="1" dirty="0" smtClean="0"/>
              <a:t> </a:t>
            </a:r>
            <a:endParaRPr lang="en-US" sz="1800" dirty="0" smtClean="0"/>
          </a:p>
          <a:p>
            <a:pPr lvl="3">
              <a:buNone/>
            </a:pPr>
            <a:r>
              <a:rPr lang="ar-SA" sz="1000" b="1" dirty="0" smtClean="0"/>
              <a:t> </a:t>
            </a:r>
            <a:endParaRPr lang="en-US" sz="1000" dirty="0" smtClean="0"/>
          </a:p>
          <a:p>
            <a:r>
              <a:rPr lang="ar-SA" sz="1800" b="1" dirty="0" smtClean="0"/>
              <a:t>روش محاسبه حجم نمونه و تعدادآن:</a:t>
            </a:r>
            <a:endParaRPr lang="en-US" sz="1800" dirty="0" smtClean="0"/>
          </a:p>
          <a:p>
            <a:pPr>
              <a:buNone/>
            </a:pPr>
            <a:r>
              <a:rPr lang="ar-SA" sz="1800" b="1" dirty="0" smtClean="0"/>
              <a:t> این مطالعه  یک مطالعه</a:t>
            </a:r>
            <a:r>
              <a:rPr lang="en-US" sz="1800" dirty="0" smtClean="0"/>
              <a:t> Descriptive,longitudinal,prospective study</a:t>
            </a:r>
            <a:r>
              <a:rPr lang="en-US" sz="1800" b="1" dirty="0" smtClean="0"/>
              <a:t>      </a:t>
            </a:r>
            <a:r>
              <a:rPr lang="fa-IR" sz="1800" b="1" dirty="0" smtClean="0"/>
              <a:t>بود </a:t>
            </a:r>
            <a:r>
              <a:rPr lang="ar-SA" sz="1800" b="1" dirty="0" smtClean="0"/>
              <a:t>و در یک دوره شش ماه انجام می شود و هر تعداد بیمار در این دوره جمع اوری شده وارد طرح می شود که احتمال 400 بیمار داده می شود و سپس اطلاعات بر اساس </a:t>
            </a:r>
            <a:r>
              <a:rPr lang="fa-IR" sz="1800" b="1" dirty="0" smtClean="0"/>
              <a:t> با نرم افزار </a:t>
            </a:r>
            <a:r>
              <a:rPr lang="en-US" sz="1800" b="1" dirty="0" smtClean="0"/>
              <a:t>SPSS</a:t>
            </a:r>
            <a:r>
              <a:rPr lang="fa-IR" sz="1800" b="1" dirty="0" smtClean="0"/>
              <a:t> مورد تجزیه و تحلیل قرار می گیرد</a:t>
            </a:r>
            <a:endParaRPr lang="en-US" sz="1800" dirty="0" smtClean="0"/>
          </a:p>
          <a:p>
            <a:pPr>
              <a:buNone/>
            </a:pPr>
            <a:r>
              <a:rPr lang="ar-SA" sz="1800" b="1" dirty="0" smtClean="0"/>
              <a:t> </a:t>
            </a:r>
            <a:endParaRPr lang="en-US" sz="1800" dirty="0" smtClean="0"/>
          </a:p>
          <a:p>
            <a:pPr>
              <a:buNone/>
            </a:pPr>
            <a:r>
              <a:rPr lang="fa-IR" sz="1800" b="1" dirty="0" smtClean="0"/>
              <a:t> </a:t>
            </a:r>
            <a:endParaRPr lang="en-US" sz="1800" dirty="0" smtClean="0"/>
          </a:p>
          <a:p>
            <a:r>
              <a:rPr lang="fa-IR" sz="1800" b="1" dirty="0" smtClean="0"/>
              <a:t>ملاحظات اخلاقي:	</a:t>
            </a:r>
            <a:endParaRPr lang="en-US" sz="1800" dirty="0" smtClean="0"/>
          </a:p>
          <a:p>
            <a:pPr>
              <a:buNone/>
            </a:pPr>
            <a:r>
              <a:rPr lang="fa-IR" sz="1800" b="1" dirty="0" smtClean="0"/>
              <a:t>این مطالعه با تایید کمیته اخلاق انجام می شود و اطلاعات پرونده بیماران محرمانه می باشند و مداخله ای برای بیمار انجام نمی شود.</a:t>
            </a:r>
            <a:endParaRPr lang="en-US" sz="1800" dirty="0" smtClean="0"/>
          </a:p>
          <a:p>
            <a:pPr>
              <a:buNone/>
            </a:pPr>
            <a:r>
              <a:rPr lang="fa-IR" sz="1800" b="1" dirty="0" smtClean="0"/>
              <a:t> </a:t>
            </a:r>
            <a:endParaRPr lang="en-US" sz="1800" dirty="0" smtClean="0"/>
          </a:p>
          <a:p>
            <a:r>
              <a:rPr lang="ar-SA" sz="1800" b="1" dirty="0" smtClean="0"/>
              <a:t>محدوديتهاي اجرايي طرح وروش كاهش آنها:</a:t>
            </a:r>
            <a:endParaRPr lang="fa-IR" sz="1800" b="1" dirty="0" smtClean="0"/>
          </a:p>
          <a:p>
            <a:pPr>
              <a:buFont typeface="Wingdings" pitchFamily="2" charset="2"/>
              <a:buChar char="§"/>
            </a:pPr>
            <a:r>
              <a:rPr lang="ar-SA" sz="1800" b="1" dirty="0" smtClean="0"/>
              <a:t> با توجه به پی گیری بیماران در خارج از بیمارستان احتمال عدم ارتباط با بعضی از این بیماران وجود دارد.</a:t>
            </a:r>
            <a:endParaRPr lang="en-US" sz="1800" dirty="0" smtClean="0"/>
          </a:p>
          <a:p>
            <a:pPr>
              <a:buNone/>
            </a:pPr>
            <a:r>
              <a:rPr lang="ar-SA" sz="1800" b="1" dirty="0" smtClean="0"/>
              <a:t> </a:t>
            </a:r>
            <a:endParaRPr lang="en-US" sz="1800" dirty="0" smtClean="0"/>
          </a:p>
          <a:p>
            <a:pPr>
              <a:buFont typeface="Wingdings" pitchFamily="2" charset="2"/>
              <a:buChar char="§"/>
            </a:pPr>
            <a:r>
              <a:rPr lang="ar-SA" sz="1800" b="1" dirty="0" smtClean="0"/>
              <a:t>با توجه به حجم نمونه و مدت زمان طرح احتمال ریزش در حجم نمونه وجود دارد همچنین با توجه به پرسشنامه ها  و جنبه  کیفی در کار احتمال تاثیر فرد پاسخ دهنده و فرد جمع اوری کننده اطلاعات بر روی پاسخ های پرسشنامه وجود دارد.</a:t>
            </a:r>
            <a:endParaRPr lang="en-US" sz="1800" dirty="0" smtClean="0"/>
          </a:p>
          <a:p>
            <a:pPr>
              <a:buNone/>
            </a:pPr>
            <a:endParaRPr lang="fa-IR"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normAutofit/>
          </a:bodyPr>
          <a:lstStyle/>
          <a:p>
            <a:pPr>
              <a:buNone/>
            </a:pPr>
            <a:r>
              <a:rPr lang="ar-SA" sz="2000" b="1" u="sng" dirty="0" smtClean="0"/>
              <a:t>خلاصه ضرورت اجرا و اهداف كاربردي طرح</a:t>
            </a:r>
            <a:r>
              <a:rPr lang="ar-SA" sz="2000" u="sng" dirty="0" smtClean="0"/>
              <a:t>:</a:t>
            </a:r>
            <a:r>
              <a:rPr lang="ar-SA" sz="2000" dirty="0" smtClean="0"/>
              <a:t> </a:t>
            </a:r>
            <a:endParaRPr lang="en-US" sz="2000" dirty="0" smtClean="0"/>
          </a:p>
          <a:p>
            <a:pPr>
              <a:buNone/>
            </a:pPr>
            <a:r>
              <a:rPr lang="ar-SA" sz="2000" dirty="0" smtClean="0"/>
              <a:t>بيماري قلب و عروق، شايع ترين و مهمترين علت مرگ و مير در تمام دنيا مي باشد كه بر روي كيفيت زندگي مبتلايان نيز تأثير مي گذارد</a:t>
            </a:r>
            <a:r>
              <a:rPr lang="en-US" sz="2000" dirty="0" smtClean="0"/>
              <a:t>. </a:t>
            </a:r>
            <a:r>
              <a:rPr lang="ar-SA" sz="2000" dirty="0" smtClean="0"/>
              <a:t>اين بيماري، مشكلات زيادي را براي بيماران و هزينه بالايي را براي جامعه به دنبال دارد</a:t>
            </a:r>
            <a:r>
              <a:rPr lang="en-US" sz="2000" dirty="0" smtClean="0"/>
              <a:t>. </a:t>
            </a:r>
            <a:r>
              <a:rPr lang="ar-SA" sz="2000" dirty="0" smtClean="0"/>
              <a:t>اين پژوهش، با هدف بررسي كيفيت زندگي و عوامل مرتبط با آن در بيماران قلبي پس از جراحي قلب انجام می شود</a:t>
            </a:r>
            <a:r>
              <a:rPr lang="en-US" sz="2000" dirty="0" smtClean="0"/>
              <a:t>..</a:t>
            </a:r>
          </a:p>
          <a:p>
            <a:pPr>
              <a:buNone/>
            </a:pPr>
            <a:endParaRPr lang="fa-IR"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650125"/>
          </a:xfrm>
        </p:spPr>
        <p:txBody>
          <a:bodyPr>
            <a:normAutofit/>
          </a:bodyPr>
          <a:lstStyle/>
          <a:p>
            <a:pPr>
              <a:buNone/>
            </a:pPr>
            <a:r>
              <a:rPr lang="fa-IR" sz="2000" dirty="0" smtClean="0"/>
              <a:t>بیان مسئله:</a:t>
            </a:r>
          </a:p>
          <a:p>
            <a:pPr>
              <a:buNone/>
            </a:pPr>
            <a:endParaRPr lang="fa-IR" sz="2000" dirty="0" smtClean="0"/>
          </a:p>
          <a:p>
            <a:pPr>
              <a:buNone/>
            </a:pPr>
            <a:r>
              <a:rPr lang="ar-SA" sz="2000" dirty="0" smtClean="0"/>
              <a:t>ﻛﻴﻔﻴﺖ زﻧﺪﮔﻲ ﻋﺒﺎرﺗﺴﺖ از ﻧﮕﺮش ﻛﻠﻲ وﺟﺰﻳﻲ دﻗﻴﻖ ﺑـﻪ ،  ﺳﻼﻣﺖ ﻓﻴﺰﻳﻜـﻲ ، ﺳـﻼﻣﺖ رواﻧـﻲ ﺳـﻼﻣﺖ ﺟـﺴﻤﻲ و ﺳـﻼﻣﺖ اﺟﺘﻤﺎﻋﻲ ﺑﺎ   ﺗﻮﺟﻪ ﺑﻪ ﺷﺮاﻳﻂ ﺧﺎص ﻫـﺮ ﻓـﺮد. از طرفي امروزه انسان ها نه تنها تمايل به افزايش عمردارند، بلكه خواستار بهبود كيفيت زندگي هستند</a:t>
            </a:r>
            <a:r>
              <a:rPr lang="en-US" sz="2000" dirty="0" smtClean="0"/>
              <a:t>. </a:t>
            </a:r>
            <a:r>
              <a:rPr lang="ar-SA" sz="2000" dirty="0" smtClean="0"/>
              <a:t> كيفيت زندگي بر اساس برداشت و درك فرد از وضعيت زندگي خود در ارتباط با عوامل فرهنگي، اهداف، عقايد و باورهاي او تعيين مي شود</a:t>
            </a:r>
            <a:r>
              <a:rPr lang="en-US" sz="2000" dirty="0" smtClean="0"/>
              <a:t>. </a:t>
            </a:r>
            <a:r>
              <a:rPr lang="ar-SA" sz="2000" dirty="0" smtClean="0"/>
              <a:t>كيفيت زندگي، تحت تأثيرفاكتورهايي است كه به زندگي ارزش داده و به ايجاد تجارب مثبت كمك مي كند و براي افراد مختلف، معاني متفاوتي دارد</a:t>
            </a:r>
            <a:r>
              <a:rPr lang="en-US" sz="2000" dirty="0" smtClean="0"/>
              <a:t>.</a:t>
            </a:r>
            <a:r>
              <a:rPr lang="ar-SA" sz="2000" dirty="0" smtClean="0"/>
              <a:t> كيفيت زندگي يك فرد، نظر شخصي وي بوده و توسط خود فرد تعيين مي شود.  كيفيت زندگي مرتبط با سلامت، انعكاسي از تأثيرات بيماري و درمان آن با توجه به ديدگاه و تجارب بيمار است كيفيت زندگي نامطلوب با تشديد وخامت بيماري، بقاي كمتر، افزايش تعداد روزهاي بستري و كاهش فعاليت هاي، عملكردي بيماران قلبي همراه است. (1،2) افزايش نياز به انجام جراحي قلب، اهميت توجه و يژه به اينگونه بيماران و تعيين چگونگي كيفيت زندگي پس ازجراحي را ضروري مي سازد؛ لذا اين پژوهش، با هدف بررسي كيفيت زندگي بيماران قلبي پس از جراحي قلب و ارتباط آن با بعضي از متغيرها انجام می شود</a:t>
            </a:r>
            <a:endParaRPr lang="fa-I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642918"/>
            <a:ext cx="8229600" cy="5786478"/>
          </a:xfrm>
        </p:spPr>
        <p:txBody>
          <a:bodyPr>
            <a:noAutofit/>
          </a:bodyPr>
          <a:lstStyle/>
          <a:p>
            <a:pPr>
              <a:buNone/>
            </a:pPr>
            <a:r>
              <a:rPr lang="fa-IR" sz="2000" dirty="0" smtClean="0"/>
              <a:t>مطالعه ای که در سال 1391 در رشت  با عنوان بررسی کیفیت زندگی و عوامل مرتبط با ان در بیماران قلبی پس از جراحی قلب </a:t>
            </a:r>
            <a:r>
              <a:rPr lang="ar-SA" sz="2000" dirty="0" smtClean="0"/>
              <a:t> انجام شده است . (3) این  بررسی به روش توصیفی- مقطعی انجام گرفته است . در این پ‍‍ژوهش، 110 نفر از بیماران قلبی که در بیمارستان حشمت رشت تحت عمل جراحی قلب قرار گرفته بودند، وارد مطالعه شدند. گردآوری داده‌ها از طریق مصاحبه و استفاده از پرسشنامه کیفیت زندگی 36</a:t>
            </a:r>
            <a:r>
              <a:rPr lang="en-US" sz="2000" dirty="0" smtClean="0"/>
              <a:t>–SF </a:t>
            </a:r>
            <a:r>
              <a:rPr lang="ar-SA" sz="2000" dirty="0" smtClean="0"/>
              <a:t>، گزارش خود بیمار و مراجعه به پرونده‌های آنان انجام شد. برای گردآوری داده‌ها، از پرسشنامه کیفیت زندگی 36</a:t>
            </a:r>
            <a:r>
              <a:rPr lang="en-US" sz="2000" dirty="0" smtClean="0"/>
              <a:t>–SF </a:t>
            </a:r>
            <a:r>
              <a:rPr lang="ar-SA" sz="2000" dirty="0" smtClean="0"/>
              <a:t>استفاده شد. تجزیه و تحلیل داده‌ها با استفاده از آزمون کولوموگروف اسمیرونف، آزمون</a:t>
            </a:r>
            <a:r>
              <a:rPr lang="en-US" sz="2000" dirty="0" smtClean="0"/>
              <a:t> ANOVA </a:t>
            </a:r>
            <a:r>
              <a:rPr lang="ar-SA" sz="2000" dirty="0" smtClean="0"/>
              <a:t>و آزمون دانکن و با استفاده از نرم‌افزار</a:t>
            </a:r>
            <a:r>
              <a:rPr lang="en-US" sz="2000" dirty="0" smtClean="0"/>
              <a:t> SPSS </a:t>
            </a:r>
            <a:r>
              <a:rPr lang="ar-SA" sz="2000" dirty="0" smtClean="0"/>
              <a:t>ویرایش  صورت گرفت. یافته‌ها: میانگین سنی افراد مورد مطالعه 37/9±04/57 سال و کیفیت زندگی آنان 55/8±27/50 بود. </a:t>
            </a:r>
            <a:r>
              <a:rPr lang="ar-SA" sz="2000" dirty="0" smtClean="0">
                <a:solidFill>
                  <a:srgbClr val="FF0000"/>
                </a:solidFill>
              </a:rPr>
              <a:t>کیفیت زندگی بیماران مورد مطالعه، با سن</a:t>
            </a:r>
            <a:r>
              <a:rPr lang="en-US" sz="2000" dirty="0" smtClean="0">
                <a:solidFill>
                  <a:srgbClr val="FF0000"/>
                </a:solidFill>
              </a:rPr>
              <a:t>  </a:t>
            </a:r>
            <a:r>
              <a:rPr lang="ar-SA" sz="2000" dirty="0" smtClean="0">
                <a:solidFill>
                  <a:srgbClr val="FF0000"/>
                </a:solidFill>
              </a:rPr>
              <a:t> (001/0</a:t>
            </a:r>
            <a:r>
              <a:rPr lang="en-US" sz="2000" dirty="0" smtClean="0">
                <a:solidFill>
                  <a:srgbClr val="FF0000"/>
                </a:solidFill>
              </a:rPr>
              <a:t>(P&lt; </a:t>
            </a:r>
            <a:r>
              <a:rPr lang="ar-SA" sz="2000" dirty="0" smtClean="0">
                <a:solidFill>
                  <a:srgbClr val="FF0000"/>
                </a:solidFill>
              </a:rPr>
              <a:t>، سطح تحصیلات (001/0</a:t>
            </a:r>
            <a:r>
              <a:rPr lang="en-US" sz="2000" dirty="0" smtClean="0">
                <a:solidFill>
                  <a:srgbClr val="FF0000"/>
                </a:solidFill>
              </a:rPr>
              <a:t>(P&lt;</a:t>
            </a:r>
            <a:r>
              <a:rPr lang="ar-SA" sz="2000" dirty="0" smtClean="0">
                <a:solidFill>
                  <a:srgbClr val="FF0000"/>
                </a:solidFill>
              </a:rPr>
              <a:t>، شغل (002/0</a:t>
            </a:r>
            <a:r>
              <a:rPr lang="en-US" sz="2000" dirty="0" smtClean="0">
                <a:solidFill>
                  <a:srgbClr val="FF0000"/>
                </a:solidFill>
              </a:rPr>
              <a:t>(P=</a:t>
            </a:r>
            <a:r>
              <a:rPr lang="ar-SA" sz="2000" dirty="0" smtClean="0">
                <a:solidFill>
                  <a:srgbClr val="FF0000"/>
                </a:solidFill>
              </a:rPr>
              <a:t>، وضعیت تأهّل (002/0</a:t>
            </a:r>
            <a:r>
              <a:rPr lang="en-US" sz="2000" dirty="0" smtClean="0">
                <a:solidFill>
                  <a:srgbClr val="FF0000"/>
                </a:solidFill>
              </a:rPr>
              <a:t>(P=</a:t>
            </a:r>
            <a:r>
              <a:rPr lang="ar-SA" sz="2000" dirty="0" smtClean="0">
                <a:solidFill>
                  <a:srgbClr val="FF0000"/>
                </a:solidFill>
              </a:rPr>
              <a:t>، مدت زمان ابتلا به بیماری (001/0</a:t>
            </a:r>
            <a:r>
              <a:rPr lang="en-US" sz="2000" dirty="0" smtClean="0">
                <a:solidFill>
                  <a:srgbClr val="FF0000"/>
                </a:solidFill>
              </a:rPr>
              <a:t>(P&lt; </a:t>
            </a:r>
            <a:r>
              <a:rPr lang="ar-SA" sz="2000" dirty="0" smtClean="0">
                <a:solidFill>
                  <a:srgbClr val="FF0000"/>
                </a:solidFill>
              </a:rPr>
              <a:t>و تعداد دفعات بستری‌شدن در بیمارستان به علت بیماری قلبی (001/0</a:t>
            </a:r>
            <a:r>
              <a:rPr lang="en-US" sz="2000" dirty="0" smtClean="0">
                <a:solidFill>
                  <a:srgbClr val="FF0000"/>
                </a:solidFill>
              </a:rPr>
              <a:t>(P&lt; </a:t>
            </a:r>
            <a:r>
              <a:rPr lang="ar-SA" sz="2000" dirty="0" smtClean="0">
                <a:solidFill>
                  <a:srgbClr val="FF0000"/>
                </a:solidFill>
              </a:rPr>
              <a:t>ارتباط آماری معنی‌داری داشت، ولی کیفیت زندگی با جنس و میزان درآمد، ارتباط آماری معنی‌داری نشان نداد. </a:t>
            </a:r>
            <a:r>
              <a:rPr lang="ar-SA" sz="2000" dirty="0" smtClean="0"/>
              <a:t>نتیجه‌گیری اینکه  کیفیت زندگی متعاقب جراحی قلب، باعواملی چون: سطح تحصیلات، زندگی خانوادگی و سابقه بیماری فرد ارتباط دارد و لذا بر اهمیت توجه به این عوامل تأکید می‌شود. همانطور که در این مطالعه دیده شد بیماری های همراه و ویژگی های شخصی می توانند در کیفیت زندگی موثر باشند. </a:t>
            </a:r>
            <a:r>
              <a:rPr lang="fa-IR" sz="2000" dirty="0" smtClean="0"/>
              <a:t> </a:t>
            </a:r>
            <a:endParaRPr lang="fa-I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578687"/>
          </a:xfrm>
        </p:spPr>
        <p:txBody>
          <a:bodyPr>
            <a:normAutofit/>
          </a:bodyPr>
          <a:lstStyle/>
          <a:p>
            <a:pPr>
              <a:buFont typeface="Wingdings" pitchFamily="2" charset="2"/>
              <a:buChar char="ü"/>
            </a:pPr>
            <a:r>
              <a:rPr lang="fa-IR" sz="1600" dirty="0" smtClean="0"/>
              <a:t>مطا</a:t>
            </a:r>
            <a:r>
              <a:rPr lang="fa-IR" sz="2000" dirty="0" smtClean="0"/>
              <a:t>لعه دیگری  در بیمارستان بقیه ال.. و جمکران بر روی 90 بیمارقبل و بعد از عمل جراحی عروق کرونر  انجام شد</a:t>
            </a:r>
            <a:r>
              <a:rPr lang="ar-SA" sz="2000" dirty="0" smtClean="0"/>
              <a:t>(4) </a:t>
            </a:r>
            <a:r>
              <a:rPr lang="fa-IR" sz="2000" dirty="0" smtClean="0"/>
              <a:t>در این مطلعه داده ها قبل و دوماه بعد از عمل با پرسشنامه </a:t>
            </a:r>
            <a:r>
              <a:rPr lang="en-US" sz="2000" dirty="0" smtClean="0"/>
              <a:t>macnew</a:t>
            </a:r>
            <a:r>
              <a:rPr lang="fa-IR" sz="2000" dirty="0" smtClean="0"/>
              <a:t>  برای بررسی کیفیت زندگی جمع اوری شد و در این مطالعه نشان داده شد </a:t>
            </a:r>
            <a:r>
              <a:rPr lang="ar-SA" sz="2000" dirty="0" smtClean="0"/>
              <a:t>میانگین نمره کیفیت زندگی قبل و دو ماه بعد از عمل به ترتیب 225.4 (24.88) و 6/168 (34.7) بود</a:t>
            </a:r>
            <a:r>
              <a:rPr lang="fa-IR" sz="2000" dirty="0" smtClean="0"/>
              <a:t> ونشان داده شد که ابعاد عاطفی ، جسمی و اجتماعی زندگی قبل از عمل کاهش معناداری نسبت به بعد از عمل دارد. </a:t>
            </a:r>
          </a:p>
          <a:p>
            <a:pPr>
              <a:buFont typeface="Wingdings" pitchFamily="2" charset="2"/>
              <a:buChar char="ü"/>
            </a:pPr>
            <a:r>
              <a:rPr lang="fa-IR" sz="2000" dirty="0" smtClean="0"/>
              <a:t>در مطالعه دیگری(</a:t>
            </a:r>
            <a:r>
              <a:rPr lang="ar-SA" sz="2000" dirty="0" smtClean="0"/>
              <a:t>5</a:t>
            </a:r>
            <a:r>
              <a:rPr lang="fa-IR" sz="2000" dirty="0" smtClean="0"/>
              <a:t>) که </a:t>
            </a:r>
            <a:r>
              <a:rPr lang="en-US" sz="2000" dirty="0" smtClean="0"/>
              <a:t> </a:t>
            </a:r>
            <a:r>
              <a:rPr lang="ar-SA" sz="2000" dirty="0" smtClean="0"/>
              <a:t>یک مطالعه توصیفی است که در آن کیفیت زندگی 172 نفر از بیماران پس از عمل جراحی عروق کرونر مورد بررسی قرار گرفت، گردآوری اطلاعات توسط پرسشنامه</a:t>
            </a:r>
            <a:r>
              <a:rPr lang="en-US" sz="2000" dirty="0" smtClean="0"/>
              <a:t> SF-36 </a:t>
            </a:r>
            <a:r>
              <a:rPr lang="ar-SA" sz="2000" dirty="0" smtClean="0"/>
              <a:t>که دارای 36 سوال که در 8 مولفه تنظیم شده است، صورت گرفت</a:t>
            </a:r>
            <a:r>
              <a:rPr lang="fa-IR" sz="2000" dirty="0" smtClean="0"/>
              <a:t> و </a:t>
            </a:r>
            <a:r>
              <a:rPr lang="ar-SA" sz="2000" dirty="0" smtClean="0"/>
              <a:t>نتایج نشان داد اکثریت بیماران (75 درصد) کیفیت زندگی خود را خوب توصیف نمودند، همچنین نتایج بیانگر آن است که همه مولفه های سلامت مربوط به کیفیت زندگی درمردان میانگین نمرات بیشتری را نسبت به زنان داشتند، و آزمون</a:t>
            </a:r>
            <a:r>
              <a:rPr lang="en-US" sz="2000" dirty="0" smtClean="0"/>
              <a:t> t </a:t>
            </a:r>
            <a:r>
              <a:rPr lang="ar-SA" sz="2000" dirty="0" smtClean="0"/>
              <a:t>اختلاف نمرات کیفیت زندگی در مولفه های سلامت جسمی</a:t>
            </a:r>
            <a:r>
              <a:rPr lang="en-US" sz="2000" dirty="0" smtClean="0"/>
              <a:t> (P&lt;0.014)</a:t>
            </a:r>
            <a:r>
              <a:rPr lang="ar-SA" sz="2000" dirty="0" smtClean="0"/>
              <a:t>، محدودیت روانی</a:t>
            </a:r>
            <a:r>
              <a:rPr lang="en-US" sz="2000" dirty="0" smtClean="0"/>
              <a:t> (P&lt;0.033)</a:t>
            </a:r>
            <a:r>
              <a:rPr lang="ar-SA" sz="2000" dirty="0" smtClean="0"/>
              <a:t>، درد بدنی</a:t>
            </a:r>
            <a:r>
              <a:rPr lang="en-US" sz="2000" dirty="0" smtClean="0"/>
              <a:t> (P&lt;0.032)</a:t>
            </a:r>
            <a:r>
              <a:rPr lang="ar-SA" sz="2000" dirty="0" smtClean="0"/>
              <a:t>، سلامت روانی</a:t>
            </a:r>
            <a:r>
              <a:rPr lang="en-US" sz="2000" dirty="0" smtClean="0"/>
              <a:t> (P&lt;0.049) </a:t>
            </a:r>
            <a:r>
              <a:rPr lang="ar-SA" sz="2000" dirty="0" smtClean="0"/>
              <a:t>را بین زن و مرد نشان داد. ولی برای محدودیت جسمی</a:t>
            </a:r>
            <a:r>
              <a:rPr lang="en-US" sz="2000" dirty="0" smtClean="0"/>
              <a:t> (P&lt;0.098)</a:t>
            </a:r>
            <a:r>
              <a:rPr lang="ar-SA" sz="2000" dirty="0" smtClean="0"/>
              <a:t>، فعالیت اجتماعی</a:t>
            </a:r>
            <a:r>
              <a:rPr lang="en-US" sz="2000" dirty="0" smtClean="0"/>
              <a:t> (P&lt;0.072)</a:t>
            </a:r>
            <a:r>
              <a:rPr lang="ar-SA" sz="2000" dirty="0" smtClean="0"/>
              <a:t>، سرزندگی و نشاط</a:t>
            </a:r>
            <a:r>
              <a:rPr lang="en-US" sz="2000" dirty="0" smtClean="0"/>
              <a:t> (P&lt;0.21) </a:t>
            </a:r>
            <a:r>
              <a:rPr lang="ar-SA" sz="2000" dirty="0" smtClean="0"/>
              <a:t>و سلامت کلی</a:t>
            </a:r>
            <a:r>
              <a:rPr lang="en-US" sz="2000" dirty="0" smtClean="0"/>
              <a:t> (P&lt;0.092) </a:t>
            </a:r>
            <a:r>
              <a:rPr lang="ar-SA" sz="2000" dirty="0" smtClean="0"/>
              <a:t>تفاوت معنی دار وجود نداشت</a:t>
            </a:r>
            <a:r>
              <a:rPr lang="en-US" sz="2000" dirty="0" smtClean="0"/>
              <a:t>. </a:t>
            </a:r>
            <a:endParaRPr lang="fa-I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normAutofit/>
          </a:bodyPr>
          <a:lstStyle/>
          <a:p>
            <a:pPr>
              <a:buFont typeface="Wingdings" pitchFamily="2" charset="2"/>
              <a:buChar char="ü"/>
            </a:pPr>
            <a:r>
              <a:rPr lang="ar-SA" sz="2000" dirty="0" smtClean="0"/>
              <a:t>ﻣﻄﺎﻟﻌﻪ دﻛﺘﺮ آﺷﻨﺎ و ﻫﻤﻜﺎران در ﭘﮋوﻫﺸﻜﺪه ﺑﻬﺪاﺷﺘﻲ ﺟﻬﺎد   داﻧﺸﮕﺎﻫﻲ ﺳﺎل 82  (6) و   ﺑﺴﻴﺎری از ﭘﮋوﻫﺶ ﻫـﺎی اﻧﺠـﺎم ﺷـﺪه در ﻧﻘﺎط ﻣﺨﺘﻠﻒ ﺟﻬﺎن ﻣﺆﻳﺪ ﺑﻬﺒﻮد ﻛﻴﻔﻴـﺖ زﻧـﺪﮔﻲ ﭘـﺲ از ﺟﺮاﺣـﻲ                    ﻗﻠﺐ و ﻋﺮوق اﺳـﺖ    در ﻣﻄﺎﻟﻌـﻪ ﻧﺠـﻢ     زاده (7) در ﺳـﺎل1385  در تهران  نشان داده شد 52.4%   ﺑﻴﻤـﺎران ﭘـﺲ از ﺟﺮاﺣـﻲ ﻋﺮوق ﻛﺮوﻧﺮ از وﺿﻴﻌﺖ ﺳﻼﻣﺖ ﺧﻮد رﺿﺎﻳﺖ داﺷـﺘﻨﺪ </a:t>
            </a:r>
            <a:endParaRPr lang="fa-IR" sz="2000" dirty="0" smtClean="0"/>
          </a:p>
          <a:p>
            <a:pPr>
              <a:buFont typeface="Wingdings" pitchFamily="2" charset="2"/>
              <a:buChar char="ü"/>
            </a:pPr>
            <a:r>
              <a:rPr lang="ar-SA" sz="2000" dirty="0" smtClean="0"/>
              <a:t>در ﻫﻤﻴﻦ راﺳﺘﺎ،   ﺑﺎﺑﺎﻳﻲ در ﻣﻄﺎﻟﻌﻪ    2005 در ﺗﻬـﺮان اﻧﺠﺎم داد (8) ،  ﮔﺰارش ﻧﻤﻮد ﻛﻴﻔﻴﺖ زﻧﺪﮔﻲ ﺑﻴﻤـﺎران ﭘـﺲ از ﺟﺮاﺣـﻲ ﻋﺮوق ﻛﺮوﻧﺮ ﺑﻬﺒﻮد یافته و در ﺻﻮرت اراﺋﻪ ﻳـﻚ ﺑﺮﻧﺎﻣـﻪ آﻣﻮزﺷﻲ ﺑﻪ ﺑﻴﻤﺎران و ﭘﻴﮕﻴﺮی ﭘﺲ از ﺟﺮاﺣﻲ ﻣـﻲ   ﺗـﻮان ﻛﻴﻔﻴـﺖ    زﻧﺪﮔﻲ ﺑﻴﻤﺎران را ارﺗﻘـﺎء داد </a:t>
            </a:r>
            <a:endParaRPr lang="fa-IR" sz="2000" dirty="0" smtClean="0"/>
          </a:p>
          <a:p>
            <a:pPr>
              <a:buFont typeface="Wingdings" pitchFamily="2" charset="2"/>
              <a:buChar char="ü"/>
            </a:pPr>
            <a:r>
              <a:rPr lang="ar-SA" sz="2000" dirty="0" smtClean="0"/>
              <a:t>ﻫﻤﭽﻨـﻴﻦ ﻣﻄﺎﻟﻌـﻪ اﺳـﻤﺎﻋﻴﻠﻲ و ﻫﻤﻜﺎران (9) ﺳﺎل 86 ﻧﺸﺎن داد 75% درﺻﺪ از ﺑﻴﻤﺎران ﻛﻴﻔﻴﺖ زﻧـﺪﮔﻲ ﺧﻮد را ﺳﻪ ﻣﺎه ﭘﺲ از ﻋﻤﻞ ﺟﺮاﺣـﻲ ﻗﻠـﺐ ﺑـﺎز ﺧـﻮب ﺗﻮﺻـﻴﻒ   ﻛﺮده اﻧﺪ.  اﻳﻦ  در ﺣﺎﻟﻲ اﺳﺖ ﻛـﻪ در ﺑﻌـﻀﻲ از ﻣﻄﺎﻟﻌـﺎت ﻛﻴﻔﻴـﺖ زﻧﺪﮔﻲ ﺑﻴﻤﺎران ﭘﺲ از ﺟﺮاﺣﻲ ﻗﻠﺐ و ﻋﺮوق ﻧﺎﻣﻄﻠﻮب ﺗﻮﺻـﻴﻒ  ﮔﺮدﻳﺪ  ﺑﺎ ﺗﻮﺟـﻪ ﺑـﻪ ﮔـﺴﺘﺮدﮔﻲ اﻋﻤـﺎل ﺟﺮاﺣـﻲ ﻗﻠـﺐ و ﻋﺮوق ﻛﻪ اﻳﻦ ﻣﺴﺌﻠﻪ ﻣﻤﻜﻦ اﺳﺖ ﺑﻪ ﻋﻠﺖ دﺧﺎﻟﺖ درک ﺷﺨـﺼﻲ  ،  ﻓﺮد از ﻛﻴﻔﻴﺖ زﻧﺪﮔﻲ ﺑﺎﺷﺪ ﺑﺮرﺳﻲ ﻛﻴﻔﻴﺖ زﻧـﺪﮔﻲ را ﺑـﺎ ﻣـﺸﻜﻞ ﻣﻮاﺟﻪ ﻣﻲ  ﺳﺎزد </a:t>
            </a:r>
            <a:r>
              <a:rPr lang="ar-SA" sz="1800" dirty="0" smtClean="0"/>
              <a:t> </a:t>
            </a:r>
            <a:endParaRPr lang="fa-IR"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578687"/>
          </a:xfrm>
        </p:spPr>
        <p:txBody>
          <a:bodyPr>
            <a:normAutofit/>
          </a:bodyPr>
          <a:lstStyle/>
          <a:p>
            <a:pPr>
              <a:buFont typeface="Wingdings" pitchFamily="2" charset="2"/>
              <a:buChar char="ü"/>
            </a:pPr>
            <a:r>
              <a:rPr lang="ar-SA" sz="2000" dirty="0" smtClean="0"/>
              <a:t>ﻣﻄﺎلعه   ﻛﻮرج و ﻫﻤﻜﺎران در اﻣﺮﻳﻜﺎ در سال 2003 ﻣﺆﻳﺪ اﻓﺰاﻳﺶ ﻳﻜﺴﺎن در ﻫﻤﻪ ﻣﺆﻟﻔﻪ ﻫﺎی ﺳﻼﻣﺖ ﺟﺴﻤﻲ و رواﻧﻲ ﻛﻴﻔﻴﺖ زﻧﺪﮔﻲ در ﻫﺮ دو ﺟﻨﺲ ﭘﺲ از ﻋﻤﻞ ﭘﻴﻮﻧﺪ ﻋﺮوق ﻛﺮوﻧﺮ ﻣﻲ باشد .(10)  در ﻫﻤﻴﻦ راﺑﻄﻪ در ﺑﺮرﺳﻲ ﻣﻘﺎﻳﺴﻪ ای ﻛﻴﻔﻴـﺖ زﻧـﺪﮔﻲ دوره ﻛﻮﺗﺎه ﭘﺲ از ﻋﻤﻞ ﺟﺮاﺣﻲ ﻗﻠﺐ و دو ﺳﺎل ﭘﺲ از آن ﻛﻪ ﺗﻮﺳـﻂ   ﻓﺎﻟﻜﻮز و ﻫﻤﻜﺎران در ﻓﺮاﻧﺴﻪ اﻧﺠﺎم ﺷﺪدر سال  2006، نشان داد ﻛﻴﻔﻴـﺖ زﻧـﺪﮔﻲ ﺑﻴﻤﺎران در ﻫﺮ دو ﺟﻨﺲ در ﻫﻤﺔ ﻣﺆﻟﻔﻪ ﻫـﺎ ﺑـﻪ ﻃـﻮر ﻣﻌﻨـﻲ  داری اﻓﺰاﻳﺶ ﻳﺎﻓﺖ.  اﮔﺮﭼﻪ ﻛﻴﻔﻴﺖ زﻧـﺪﮔﻲ در اﺑﺘـﺪای ﺑﺮرﺳـﻲ ﭘـﺲ از ﺟﺮاﺣﻲ ﺟﻨﺲ ﻣﺆﻧﺚ ﻧﺴﺒﺖ ﺑـﻪ ﺟـﻨﺲ ﻣـﺬﻛﺮ ﻛـﺎﻫﺶ ﻧﻤـﺮات را   ﻧﺸﺎن ﻣﻲ دهد .(11) </a:t>
            </a:r>
            <a:endParaRPr lang="fa-IR" sz="2000" dirty="0" smtClean="0"/>
          </a:p>
          <a:p>
            <a:pPr>
              <a:buFont typeface="Wingdings" pitchFamily="2" charset="2"/>
              <a:buChar char="ü"/>
            </a:pPr>
            <a:endParaRPr lang="fa-IR"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07249"/>
          </a:xfrm>
        </p:spPr>
        <p:txBody>
          <a:bodyPr>
            <a:normAutofit/>
          </a:bodyPr>
          <a:lstStyle/>
          <a:p>
            <a:r>
              <a:rPr lang="ar-SA" sz="2000" dirty="0" smtClean="0"/>
              <a:t>یکی دیگر از عواملی که بر کیفیت زندگی بعد از جراحی قلب می تواند تاثیر گذار باشد اختلال شناختی می باشد</a:t>
            </a:r>
            <a:endParaRPr lang="en-US" sz="2000" dirty="0" smtClean="0"/>
          </a:p>
          <a:p>
            <a:r>
              <a:rPr lang="ar-SA" sz="2000" dirty="0" smtClean="0"/>
              <a:t>.</a:t>
            </a:r>
            <a:r>
              <a:rPr lang="en-US" sz="2000" dirty="0" smtClean="0"/>
              <a:t> POCD(postoperative cognitive dysfunction)</a:t>
            </a:r>
            <a:r>
              <a:rPr lang="ar-SA" sz="2000" dirty="0" smtClean="0"/>
              <a:t> یک عارضه جدی جراحی قلب می باشد که همراه می باشد با موربیدیتی طولانی مدت و کاهش در کیفیت زندگی بیمار، که به پیشامدهای اجتماعی و عواقب اقتصادی منجر می شود. اختلال عملکرد شناختی یک کاهش در عملکرد شناختی نسبت به سطح پایه قبل از عمل بعد از جراحی یا بیهوشی تعریف می شود. ان می تواند حیطه های شناختی متفاوت مانند </a:t>
            </a:r>
            <a:r>
              <a:rPr lang="en-US" sz="2000" dirty="0" smtClean="0"/>
              <a:t>,attention memory , learning ,</a:t>
            </a:r>
            <a:r>
              <a:rPr lang="ar-SA" sz="2000" dirty="0" smtClean="0"/>
              <a:t>  </a:t>
            </a:r>
            <a:r>
              <a:rPr lang="en-US" sz="2000" dirty="0" smtClean="0"/>
              <a:t>visual spatial , motor skills , executive function</a:t>
            </a:r>
            <a:r>
              <a:rPr lang="ar-SA" sz="2000" dirty="0" smtClean="0"/>
              <a:t> را تغییر دهد. همچنین می تواند با تغییر رفتار همراه باشد. شک بالینی به اختلال عملکرد شناختی ممکن است با انجام تست های نوروسایکولوژیک که چندین هفته بعد از عمل تکمیل می شود و مقایسه آن با تست های پایه تایید شود. هیچ توافق اینترنشنالی بر روی اینکه کدام تست برای تشخیص اختلالات شناختی بعد از عمل بهتر می باشد و باید  انجام شود وجود ندارد. درمطالعات </a:t>
            </a:r>
            <a:r>
              <a:rPr lang="en-US" sz="2000" dirty="0" smtClean="0"/>
              <a:t>POCD </a:t>
            </a:r>
            <a:r>
              <a:rPr lang="ar-SA" sz="2000" dirty="0" smtClean="0"/>
              <a:t>متفاوت، تست های نوروسایکولوژیک متنوعی استفاده کرده اند هر تست  بازتاب صورت متفاوتی از کورتکس مغز می باشد. (12) </a:t>
            </a:r>
            <a:endParaRPr lang="fa-IR" sz="2000" dirty="0" smtClean="0"/>
          </a:p>
          <a:p>
            <a:pPr>
              <a:buNone/>
            </a:pPr>
            <a:endParaRPr lang="fa-IR"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364373"/>
          </a:xfrm>
        </p:spPr>
        <p:txBody>
          <a:bodyPr>
            <a:normAutofit/>
          </a:bodyPr>
          <a:lstStyle/>
          <a:p>
            <a:pPr>
              <a:buFont typeface="Wingdings" pitchFamily="2" charset="2"/>
              <a:buChar char="ü"/>
            </a:pPr>
            <a:r>
              <a:rPr lang="en-US" sz="1800" dirty="0" smtClean="0"/>
              <a:t>POCD</a:t>
            </a:r>
            <a:r>
              <a:rPr lang="ar-SA" sz="1800" dirty="0" smtClean="0"/>
              <a:t> میتواند کلاس بندی شود به </a:t>
            </a:r>
            <a:r>
              <a:rPr lang="en-US" sz="1800" dirty="0" smtClean="0"/>
              <a:t>short term and long term</a:t>
            </a:r>
            <a:r>
              <a:rPr lang="ar-SA" sz="1800" dirty="0" smtClean="0"/>
              <a:t> . </a:t>
            </a:r>
            <a:r>
              <a:rPr lang="en-US" sz="1800" dirty="0" smtClean="0"/>
              <a:t>POCD</a:t>
            </a:r>
            <a:r>
              <a:rPr lang="ar-SA" sz="1800" dirty="0" smtClean="0"/>
              <a:t> کوتاه مدت معمولا موقت است و به عنوان کاهش شناختی که تا شش هفته بعد از عمل دوام می اورد تعریف می شود و در 20 تا 50 درصد بیماران تحت عمل جراحی قلب رخ می دهد. </a:t>
            </a:r>
            <a:r>
              <a:rPr lang="en-US" sz="1800" dirty="0" smtClean="0"/>
              <a:t>POCD</a:t>
            </a:r>
            <a:r>
              <a:rPr lang="ar-SA" sz="1800" dirty="0" smtClean="0"/>
              <a:t> می تواند بلند مدت باشد که به عنوان یک وخامت ظریف  در عملکرد شناختی 6 ماه پس از جراحی تعریف می شود و این در 10 تا 30 درصد بیماران قلبی رخ می دهد.(13) پاتوفیزیولوژی و دلایل </a:t>
            </a:r>
            <a:r>
              <a:rPr lang="en-US" sz="1800" dirty="0" smtClean="0"/>
              <a:t>POCD</a:t>
            </a:r>
            <a:r>
              <a:rPr lang="ar-SA" sz="1800" dirty="0" smtClean="0"/>
              <a:t> بعد از جراحی قلب به طور وسیعی سالها تحقیق شده است و تئوریها متعددی پیشنهاد شده است. با این وجود هنوز درک نشده است. دلایل  </a:t>
            </a:r>
            <a:r>
              <a:rPr lang="en-US" sz="1800" dirty="0" smtClean="0"/>
              <a:t>POCD  </a:t>
            </a:r>
            <a:r>
              <a:rPr lang="ar-SA" sz="1800" dirty="0" smtClean="0"/>
              <a:t> بعد از جراحی قلب بیشتر </a:t>
            </a:r>
            <a:r>
              <a:rPr lang="en-US" sz="1800" dirty="0" smtClean="0"/>
              <a:t>Multi-factorial</a:t>
            </a:r>
            <a:r>
              <a:rPr lang="ar-SA" sz="1800" dirty="0" smtClean="0"/>
              <a:t> می باشند و می تواند با نوع جراحی ، بیهوشی و فاکتورهای بیمار مرتبط باشد. (14) </a:t>
            </a:r>
            <a:endParaRPr lang="fa-IR" sz="1800" dirty="0" smtClean="0"/>
          </a:p>
          <a:p>
            <a:pPr>
              <a:buNone/>
            </a:pPr>
            <a:endParaRPr lang="fa-IR" sz="1800" dirty="0" smtClean="0"/>
          </a:p>
          <a:p>
            <a:pPr>
              <a:buFont typeface="Wingdings" pitchFamily="2" charset="2"/>
              <a:buChar char="ü"/>
            </a:pPr>
            <a:r>
              <a:rPr lang="ar-SA" sz="1800" dirty="0" smtClean="0"/>
              <a:t>در مورد فاکتورهای جراحی باید اشاره کنیم که برای سالهای متمادی می پنداشتن که یکی از دلایل اصلی </a:t>
            </a:r>
            <a:r>
              <a:rPr lang="en-US" sz="1800" dirty="0" smtClean="0"/>
              <a:t>POCD</a:t>
            </a:r>
            <a:r>
              <a:rPr lang="ar-SA" sz="1800" dirty="0" smtClean="0"/>
              <a:t> میکروآمبولی های مغزی در طی </a:t>
            </a:r>
            <a:r>
              <a:rPr lang="en-US" sz="1800" dirty="0" smtClean="0"/>
              <a:t>CPB (Cardiopulmonery bypass)  </a:t>
            </a:r>
            <a:r>
              <a:rPr lang="ar-SA" sz="1800" dirty="0" smtClean="0"/>
              <a:t> می باشد. در یک مطالعه                                    </a:t>
            </a:r>
            <a:r>
              <a:rPr lang="en-US" sz="1800" dirty="0" smtClean="0"/>
              <a:t>Bypass Randomized On/Off</a:t>
            </a:r>
            <a:r>
              <a:rPr lang="ar-SA" sz="1800" dirty="0" smtClean="0"/>
              <a:t>                     بر روی 2203 بیمار هیچ منفعتی بین  روش </a:t>
            </a:r>
            <a:r>
              <a:rPr lang="en-US" sz="1800" dirty="0" smtClean="0"/>
              <a:t>On pump </a:t>
            </a:r>
            <a:r>
              <a:rPr lang="ar-SA" sz="1800" dirty="0" smtClean="0"/>
              <a:t> در مقایسه با روش </a:t>
            </a:r>
            <a:r>
              <a:rPr lang="en-US" sz="1800" dirty="0" smtClean="0"/>
              <a:t>Off pump </a:t>
            </a:r>
            <a:r>
              <a:rPr lang="ar-SA" sz="1800" dirty="0" smtClean="0"/>
              <a:t> در بروز </a:t>
            </a:r>
            <a:r>
              <a:rPr lang="en-US" sz="1800" dirty="0" smtClean="0"/>
              <a:t>POCD</a:t>
            </a:r>
            <a:r>
              <a:rPr lang="ar-SA" sz="1800" dirty="0" smtClean="0"/>
              <a:t>  نتوانست ثابت شود . (15) </a:t>
            </a:r>
            <a:endParaRPr lang="fa-IR"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109</TotalTime>
  <Words>2095</Words>
  <Application>Microsoft Office PowerPoint</Application>
  <PresentationFormat>On-screen Show (4:3)</PresentationFormat>
  <Paragraphs>75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Fahimeh Farrokhzadeh</cp:lastModifiedBy>
  <cp:revision>33</cp:revision>
  <dcterms:created xsi:type="dcterms:W3CDTF">2020-08-01T13:57:47Z</dcterms:created>
  <dcterms:modified xsi:type="dcterms:W3CDTF">2020-09-07T09:02:54Z</dcterms:modified>
</cp:coreProperties>
</file>