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6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>
        <p:scale>
          <a:sx n="48" d="100"/>
          <a:sy n="48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B23ECE-F192-4CC9-AC76-23BA807B5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7E4404-4DD3-46AA-878D-FA850C56E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920640-D8D5-4B52-9014-3EC61C59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3E7-A3A3-4801-BE47-1934F514AF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97E613-1772-4823-82A4-6A658583B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1183E6-AB6E-4F6E-826B-6BC0BB334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62EA-5BE7-419F-BE3B-7BC9F90F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5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5C692E-8E5B-41F4-B7EF-A37CEDAA3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3BA3B2-4BCB-4D07-BB9C-B778DA6DD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A20414-4BB6-4583-A307-60B2CF1D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3E7-A3A3-4801-BE47-1934F514AF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2C3D7-BC5D-4A8C-B954-6CB49741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81C954-84E6-41EA-8442-48DB7CFC0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62EA-5BE7-419F-BE3B-7BC9F90F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8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DB9599B-0214-4C84-82EA-38347D91B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0E4BEEC-1F47-4FCB-8ACA-543CCBAAB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4FFDB9-D6E6-43AE-AF49-256AA01EF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3E7-A3A3-4801-BE47-1934F514AF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881A8F-7FD4-4E54-ABE7-125EEEC0E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04DD1D-5740-4119-AE59-D9F818C21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62EA-5BE7-419F-BE3B-7BC9F90F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5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FD765-DD92-47FD-ADEF-07F790B7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395414-39D0-4316-BD0F-8F693A6F4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F86020-DCBB-4D00-AB75-402C78040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3E7-A3A3-4801-BE47-1934F514AF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747F99-3827-46BF-ACAC-A125A0134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C91081-E873-4832-A45F-88C421C73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62EA-5BE7-419F-BE3B-7BC9F90F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8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8AB65A-26C9-4C55-8C14-D242A442F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9AF48DD-9F5D-4B65-831B-C6D926949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1E1528-C4DC-4615-9247-486658663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3E7-A3A3-4801-BE47-1934F514AF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E3159D-7301-4921-BC18-199193804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1363CE-DB82-4EAE-9855-B4C9B4625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62EA-5BE7-419F-BE3B-7BC9F90F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8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3AFAAE-C7EA-48C3-88AF-91D998F2A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42E90C-C8F1-43DF-9FA6-7FD8EA02A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E61D59C-FCE8-499F-A73B-890DA3D64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93D45BC-5E4B-49DC-9766-3EB540CD6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3E7-A3A3-4801-BE47-1934F514AF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4B901C-157C-4300-B942-E4A7B868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DA31675-B103-4F73-B28D-B7D80858C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62EA-5BE7-419F-BE3B-7BC9F90F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3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1576D4-85E7-452B-8C60-BE8503561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FAB000-03FB-4FB1-BA4E-CC0F68BAF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6A2DD36-1A0B-4C98-B4D2-34BD9AD0D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CC9F898-8BA4-4CD7-914F-5CAF866CB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D150B9C-B35F-41C7-A146-341EE9EAC3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F6828D2-03B9-447A-9794-1682D8277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3E7-A3A3-4801-BE47-1934F514AF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6FCFD45-9D66-4041-AC41-0511590B0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C2F1F98-A110-4EAF-A655-01E57653F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62EA-5BE7-419F-BE3B-7BC9F90F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3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1EB68C-0862-4ACB-ADB3-BB6054777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143EFC2-D94E-47ED-A6C4-712F920C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3E7-A3A3-4801-BE47-1934F514AF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6CCB514-B0DD-48F4-B09B-67E8BA25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8306216-9A37-45ED-BAC1-A884C34A9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62EA-5BE7-419F-BE3B-7BC9F90F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2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6419989-E54E-4D66-86E4-1BF33304B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3E7-A3A3-4801-BE47-1934F514AF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E0AE200-4100-4423-9B6B-E689F6F67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B966C53-2822-4867-A0D3-162C5AB1E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62EA-5BE7-419F-BE3B-7BC9F90F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9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B7CF8C-657F-434D-9A73-AF0BA3A6C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4D4241-9311-49A1-A411-6AE713EFF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EDF042E-DAD2-4BF6-932D-BBE085A4B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7B72BDC-0490-4C54-AFDE-A90F10ED6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3E7-A3A3-4801-BE47-1934F514AF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0EBE4B-616A-4977-A7C5-F44E55593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8EBA8E5-AA2B-448E-9D07-88CDDCF8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62EA-5BE7-419F-BE3B-7BC9F90F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5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130F09-3E8B-450A-9C2A-C038CC41C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AD8B6A7-84D8-4A9C-BF8C-AE970930FD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6499E8D-D573-473F-AA08-26EC03230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50E434-4EC9-4999-8F4C-416E8B709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3E7-A3A3-4801-BE47-1934F514AF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CDF5E1-162B-49AE-9762-B02D602E4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4426A0-340A-4FD8-AE1B-AA348B09A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362EA-5BE7-419F-BE3B-7BC9F90F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3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3B60C49-D56F-4A36-AF13-3BD51C13D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88044EA-D8D9-44D9-A4A0-C161F776D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882CC8-A808-4C01-862F-AF9A83099D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2B3E7-A3A3-4801-BE47-1934F514AF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0E1635-D42C-465E-BE5D-B2C275CC0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EB97A1-C0AA-4756-9189-73B8F1F65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362EA-5BE7-419F-BE3B-7BC9F90F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7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776388-B4BF-4AC9-90F7-854508346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3994" y="886620"/>
            <a:ext cx="9144000" cy="238760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Intermediate </a:t>
            </a: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versus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Standard-dose Prophylactic anticoagulation In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cRitically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-ill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pATIents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with COVID-19 - An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opeN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label randomized controlled trial (INSPIRATION)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A Randomized Trial of Statin Therapy with Atorvastatin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Critically-ill patients with COVID-19: INSPIRATION-S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A75B885-6E16-4FE8-A98E-336E2CEA55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031" y="6223621"/>
            <a:ext cx="1925969" cy="6343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FDD02DC-6085-43A4-B8DD-4BD781C679F2}"/>
              </a:ext>
            </a:extLst>
          </p:cNvPr>
          <p:cNvSpPr txBox="1"/>
          <p:nvPr/>
        </p:nvSpPr>
        <p:spPr>
          <a:xfrm>
            <a:off x="1407319" y="2858313"/>
            <a:ext cx="9145785" cy="3582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Parham Sadeghipour, MD,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Azita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H.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Talasaz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PharmD, Babak Sharif-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Kashani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Pooya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Payandemehr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Ali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Dabbagh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Mohsen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Farrokhpour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Farid Rashidi, MD, Hashem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Sezavar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Hossein Khalili, PharmD,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Atabak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Najafi, MD,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Taghi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Beigmohammadi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Mahdi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Yadollahzadeh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Taghi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Riahi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Hamidreza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Sharifnia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Sasan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Tavana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Arezoo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Ahmadi, MD, Nasser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Malekpour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Alamdari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Mohammad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Fathi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Arezoo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Ahmadi, MD,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Hooman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Bakhshandeh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PhD,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Sepehr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Jamalkhani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MD (’23),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Sanaz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Tabrizi, MD, Parisa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Rezaeifar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Shaghayegh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Shahmirzaei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Shadi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Shafaghi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Pardis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Sadeghipour, MD,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Homa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Abri, MD,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Seyed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Masoud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Mousavian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Ouria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Tahamtan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Samira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Matin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Majid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Maleki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Gregory Piazza, MD, MS, Saeed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Sadeghian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Ahmad Amin, MD,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Aakriti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Gupta, MD, MS, Mahesh V.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Madhavan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MD, Bahram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Mohebbi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Seyed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Ehsan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Parhizgar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David Jimenez MD, PhD, Sahil A. Parikh, MD, Ajay J.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Kirtane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SM, Manuel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Monreal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MD, PhD, Gregory Y.H. Lip, MD, Naser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Hadavand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PharmD, Alireza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Hajighasemi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PharmD, Harlan M.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Krumholz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MD, SM, Samuel Z. Goldhaber, MD,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Behnood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Bikdeli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MD MS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29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B365F2-673A-4A4A-9378-D49A2ED1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E4A4B2-2D8C-429C-A725-23696A75F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680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a </a:t>
            </a:r>
            <a:r>
              <a:rPr lang="en-US" b="1" dirty="0">
                <a:solidFill>
                  <a:srgbClr val="FF0000"/>
                </a:solidFill>
              </a:rPr>
              <a:t>2x2 factorial design</a:t>
            </a:r>
            <a:r>
              <a:rPr lang="en-US" dirty="0"/>
              <a:t> RCT, we aim to investigate the safety and efficacy of two pharmacological regimens on outcomes of critically-ill patients with COVID-19. 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first randomization</a:t>
            </a:r>
            <a:r>
              <a:rPr lang="en-US" dirty="0"/>
              <a:t> entails </a:t>
            </a:r>
            <a:r>
              <a:rPr lang="en-US" b="1" dirty="0">
                <a:solidFill>
                  <a:srgbClr val="92D050"/>
                </a:solidFill>
              </a:rPr>
              <a:t>open-label assignment </a:t>
            </a:r>
            <a:r>
              <a:rPr lang="en-US" dirty="0"/>
              <a:t>to </a:t>
            </a:r>
            <a:r>
              <a:rPr lang="en-US" b="1" u="sng" dirty="0">
                <a:solidFill>
                  <a:srgbClr val="00B0F0"/>
                </a:solidFill>
              </a:rPr>
              <a:t>intermediate </a:t>
            </a:r>
            <a:r>
              <a:rPr lang="en-US" b="1" i="1" dirty="0">
                <a:solidFill>
                  <a:srgbClr val="00B0F0"/>
                </a:solidFill>
              </a:rPr>
              <a:t>versus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u="sng" dirty="0">
                <a:solidFill>
                  <a:srgbClr val="00B0F0"/>
                </a:solidFill>
              </a:rPr>
              <a:t>standard dose </a:t>
            </a:r>
            <a:r>
              <a:rPr lang="en-US" b="1" dirty="0">
                <a:solidFill>
                  <a:srgbClr val="00B0F0"/>
                </a:solidFill>
              </a:rPr>
              <a:t>prophylactic anticoagulation</a:t>
            </a:r>
            <a:r>
              <a:rPr lang="en-US" dirty="0"/>
              <a:t>. We hypothesize that intermediate dose compared with standard prophylactic dose anticoagulation will have a </a:t>
            </a:r>
            <a:r>
              <a:rPr lang="en-US" b="1" u="sng" dirty="0"/>
              <a:t>superior efficacy </a:t>
            </a:r>
            <a:r>
              <a:rPr lang="en-US" dirty="0"/>
              <a:t>with respect to a composite of adjudicated acute arterial thrombosis, VTE, undergoing ECMO, or all-cause death at 30 days from enrollment. 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second randomization </a:t>
            </a:r>
            <a:r>
              <a:rPr lang="en-US" dirty="0"/>
              <a:t>will be </a:t>
            </a:r>
            <a:r>
              <a:rPr lang="en-US" b="1" dirty="0">
                <a:solidFill>
                  <a:srgbClr val="92D050"/>
                </a:solidFill>
              </a:rPr>
              <a:t>double-blind</a:t>
            </a:r>
            <a:r>
              <a:rPr lang="en-US" dirty="0"/>
              <a:t> assignment of the included patients to </a:t>
            </a:r>
            <a:r>
              <a:rPr lang="en-US" b="1" i="1" dirty="0">
                <a:solidFill>
                  <a:srgbClr val="00B0F0"/>
                </a:solidFill>
              </a:rPr>
              <a:t>atorvastatin 20mg</a:t>
            </a:r>
            <a:r>
              <a:rPr lang="en-US" b="1" dirty="0">
                <a:solidFill>
                  <a:srgbClr val="00B0F0"/>
                </a:solidFill>
              </a:rPr>
              <a:t> daily </a:t>
            </a:r>
            <a:r>
              <a:rPr lang="en-US" b="1" i="1" dirty="0">
                <a:solidFill>
                  <a:srgbClr val="00B0F0"/>
                </a:solidFill>
              </a:rPr>
              <a:t>versus</a:t>
            </a:r>
            <a:r>
              <a:rPr lang="en-US" b="1" dirty="0">
                <a:solidFill>
                  <a:srgbClr val="00B0F0"/>
                </a:solidFill>
              </a:rPr>
              <a:t> matching </a:t>
            </a:r>
            <a:r>
              <a:rPr lang="en-US" b="1" i="1" dirty="0">
                <a:solidFill>
                  <a:srgbClr val="00B0F0"/>
                </a:solidFill>
              </a:rPr>
              <a:t>placebo</a:t>
            </a:r>
            <a:r>
              <a:rPr lang="en-US" dirty="0"/>
              <a:t>. The hypothesis is that statin therapy will reduce in the composite of adjudicated acute arterial thrombosis, VTE, undergoing ECMO, or all-cause death at 30 days from enrollment.</a:t>
            </a:r>
          </a:p>
        </p:txBody>
      </p:sp>
    </p:spTree>
    <p:extLst>
      <p:ext uri="{BB962C8B-B14F-4D97-AF65-F5344CB8AC3E}">
        <p14:creationId xmlns:p14="http://schemas.microsoft.com/office/powerpoint/2010/main" val="510833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42CCF2-7CE0-48EE-AB91-CC4084735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9689AA-D756-420C-BCF1-CD3611741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8644"/>
            <a:ext cx="10515600" cy="6057900"/>
          </a:xfrm>
        </p:spPr>
        <p:txBody>
          <a:bodyPr>
            <a:normAutofit fontScale="85000" lnSpcReduction="10000"/>
          </a:bodyPr>
          <a:lstStyle/>
          <a:p>
            <a:pPr marL="0" marR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3600" b="1" kern="0" dirty="0">
                <a:solidFill>
                  <a:srgbClr val="2F549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SETTING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Nine teaching hospitals in Two cities (Tehran and Tabriz) in Iran will be involved: </a:t>
            </a:r>
            <a:endParaRPr lang="en-US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Rajaie</a:t>
            </a:r>
            <a:r>
              <a:rPr lang="en-US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Cardiovascular Medical and Research Center, Tehran, Iran</a:t>
            </a:r>
            <a:endParaRPr lang="en-US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Tehran Heart Center, Tehran, Iran</a:t>
            </a:r>
            <a:endParaRPr lang="en-US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Masih </a:t>
            </a:r>
            <a:r>
              <a:rPr lang="en-US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Daneshvari</a:t>
            </a:r>
            <a:r>
              <a:rPr lang="en-US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Hospital, Tehran, Iran</a:t>
            </a:r>
            <a:endParaRPr lang="en-US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Hazrate</a:t>
            </a:r>
            <a:r>
              <a:rPr lang="en-US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Rasool-e </a:t>
            </a:r>
            <a:r>
              <a:rPr lang="en-US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Akram</a:t>
            </a:r>
            <a:r>
              <a:rPr lang="en-US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General Hospital, Tehran, Iran</a:t>
            </a:r>
            <a:endParaRPr lang="en-US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Modarres Hospital, Tehran, Iran</a:t>
            </a:r>
            <a:endParaRPr lang="en-US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Sina</a:t>
            </a:r>
            <a:r>
              <a:rPr lang="en-US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Hospital, Tehran, Iran</a:t>
            </a:r>
            <a:endParaRPr lang="en-US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Imam Reza Hospital, Tabriz, Iran</a:t>
            </a:r>
            <a:endParaRPr lang="en-US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Firoozgar</a:t>
            </a:r>
            <a:r>
              <a:rPr lang="en-US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General Hospital, Tehran, Iran</a:t>
            </a:r>
            <a:endParaRPr lang="en-US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Imam Khomeini Hospital, Tehran, Iran</a:t>
            </a:r>
            <a:endParaRPr lang="en-US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96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3789B8E-7790-4EDF-9B73-12D89C1B9B8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44" y="1050131"/>
            <a:ext cx="10044112" cy="5807869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xmlns="" id="{DB53FBD9-070B-4414-ADA9-21D6DEAA1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69"/>
            <a:ext cx="10515600" cy="1325563"/>
          </a:xfrm>
        </p:spPr>
        <p:txBody>
          <a:bodyPr/>
          <a:lstStyle/>
          <a:p>
            <a:r>
              <a:rPr lang="en-US" b="1" dirty="0"/>
              <a:t>Study Flow Diagram</a:t>
            </a:r>
          </a:p>
        </p:txBody>
      </p:sp>
    </p:spTree>
    <p:extLst>
      <p:ext uri="{BB962C8B-B14F-4D97-AF65-F5344CB8AC3E}">
        <p14:creationId xmlns:p14="http://schemas.microsoft.com/office/powerpoint/2010/main" val="4091425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F89D0A1-9308-41DA-9512-D721694E0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8817" y="0"/>
            <a:ext cx="56143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824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E6FC9A3-B907-4E07-8239-8F1951B35A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1563"/>
          <a:stretch/>
        </p:blipFill>
        <p:spPr>
          <a:xfrm>
            <a:off x="568676" y="107158"/>
            <a:ext cx="10632723" cy="656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257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77F7A93-6E56-4CE1-ACC1-C820A14719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500"/>
          <a:stretch/>
        </p:blipFill>
        <p:spPr>
          <a:xfrm>
            <a:off x="589243" y="107156"/>
            <a:ext cx="10755032" cy="719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740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62F5D30-00F0-430B-9003-DEFA557BD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675" y="174208"/>
            <a:ext cx="7356747" cy="660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28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509</Words>
  <Application>Microsoft Office PowerPoint</Application>
  <PresentationFormat>Custom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Intermediate versus Standard-dose Prophylactic anticoagulation In cRitically-ill pATIents with COVID-19 - An opeN label randomized controlled trial (INSPIRATION)    A Randomized Trial of Statin Therapy with Atorvastatin  In Critically-ill patients with COVID-19: INSPIRATION-S </vt:lpstr>
      <vt:lpstr>Introduction</vt:lpstr>
      <vt:lpstr>PowerPoint Presentation</vt:lpstr>
      <vt:lpstr>Study Flow Diagram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versus Standard-dose Prophylactic anticoagulation In cRitically-ill pATIents with COVID-19 - An opeN label randomized controlled trial (INSPIRATION)    A Randomized Trial of Statin Therapy with Atorvastatin  In Critically-ill patients with COVID-19: INSPIRATION-S</dc:title>
  <dc:creator>Parham Sadeghipour</dc:creator>
  <cp:lastModifiedBy>Bijan</cp:lastModifiedBy>
  <cp:revision>12</cp:revision>
  <dcterms:created xsi:type="dcterms:W3CDTF">2020-08-17T15:57:13Z</dcterms:created>
  <dcterms:modified xsi:type="dcterms:W3CDTF">2020-09-08T09:26:58Z</dcterms:modified>
</cp:coreProperties>
</file>