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4"/>
  </p:sldMasterIdLst>
  <p:notesMasterIdLst>
    <p:notesMasterId r:id="rId11"/>
  </p:notesMasterIdLst>
  <p:sldIdLst>
    <p:sldId id="258" r:id="rId5"/>
    <p:sldId id="267" r:id="rId6"/>
    <p:sldId id="268" r:id="rId7"/>
    <p:sldId id="269" r:id="rId8"/>
    <p:sldId id="270" r:id="rId9"/>
    <p:sldId id="27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D5386B-2D25-40A2-8DE1-CA6B79FD05E1}" v="5" dt="2020-09-06T17:58:17.7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0" d="100"/>
          <a:sy n="60" d="100"/>
        </p:scale>
        <p:origin x="-330" y="-7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818D7-DF4E-4C59-9BBA-548250DAC33A}" type="datetimeFigureOut">
              <a:rPr lang="en-US" smtClean="0"/>
              <a:t>9/7/2020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00A82-9926-4DBA-8BA5-A22EEB8ACF8E}" type="slidenum">
              <a:rPr lang="en-US" smtClean="0"/>
              <a:t>‹#›</a:t>
            </a:fld>
            <a:endParaRPr lang="en-US" dirty="0"/>
          </a:p>
        </p:txBody>
      </p:sp>
    </p:spTree>
    <p:extLst>
      <p:ext uri="{BB962C8B-B14F-4D97-AF65-F5344CB8AC3E}">
        <p14:creationId xmlns:p14="http://schemas.microsoft.com/office/powerpoint/2010/main" val="28423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149229-E3F7-4B08-B8B0-567DB9AE2DBD}"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026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5760AF-08CF-488B-8265-5F1D88C1C64E}"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7116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D41802-9AAA-4EB8-B737-B207AD0C712F}"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51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B27BB6-0FDA-4EDD-A5D1-79FFF12955B7}"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5160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CB08FB-4F0B-44DE-8994-0595D6ECCDCE}"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0377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AB015-62A3-4A29-BC49-965FA4BE59CA}"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6570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A46181-5447-4050-89D3-AA326DE4DA13}"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421611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450F08-CAEB-42BA-9362-548763B98147}"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0929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6026DC-D31F-40BA-B49D-47D87B9BA087}"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144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464DF-92FB-4D4C-B2DE-15BC5F46772E}" type="datetime1">
              <a:rPr lang="en-US" smtClean="0"/>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29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7F1A99-F4C1-4E12-B7D3-A88A44F4EB10}" type="datetime1">
              <a:rPr lang="en-US" smtClean="0"/>
              <a:t>9/7/2020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10693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2E7458-324C-48F7-80F5-74B19E1CAFEB}" type="datetime1">
              <a:rPr lang="en-US" smtClean="0"/>
              <a:t>9/7/2020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932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0B054C-5E05-4896-867A-8DB56A20C8AC}" type="datetime1">
              <a:rPr lang="en-US" smtClean="0"/>
              <a:t>9/7/2020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4345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4B787-46DA-4B4F-B781-E768630FCF2A}" type="datetime1">
              <a:rPr lang="en-US" smtClean="0"/>
              <a:t>9/7/2020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506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E38CE2-82D3-4BA2-B844-E7281181CD7A}" type="datetime1">
              <a:rPr lang="en-US" smtClean="0"/>
              <a:t>9/7/2020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21775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0FF511-91B4-4318-A9F6-BECE1367AD14}" type="datetime1">
              <a:rPr lang="en-US" smtClean="0"/>
              <a:t>9/7/2020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466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A39CD9-90D5-49BD-B792-F7F07D136C39}" type="datetime1">
              <a:rPr lang="en-US" smtClean="0"/>
              <a:t>9/7/2020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017115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xmlns=""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xmlns=""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xmlns=""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xmlns=""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xmlns=""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2E1658B2-6433-4111-8066-54D51D4DB0E2}"/>
              </a:ext>
            </a:extLst>
          </p:cNvPr>
          <p:cNvSpPr>
            <a:spLocks noGrp="1"/>
          </p:cNvSpPr>
          <p:nvPr>
            <p:ph type="ctrTitle"/>
          </p:nvPr>
        </p:nvSpPr>
        <p:spPr>
          <a:xfrm>
            <a:off x="4419136" y="1020871"/>
            <a:ext cx="6960759" cy="2849671"/>
          </a:xfrm>
        </p:spPr>
        <p:txBody>
          <a:bodyPr>
            <a:normAutofit/>
          </a:bodyPr>
          <a:lstStyle/>
          <a:p>
            <a:pPr algn="l" rtl="1">
              <a:lnSpc>
                <a:spcPct val="90000"/>
              </a:lnSpc>
            </a:pPr>
            <a:r>
              <a:rPr lang="ar-SA" sz="3300" dirty="0">
                <a:solidFill>
                  <a:srgbClr val="FFFFFF"/>
                </a:solidFill>
                <a:effectLst/>
                <a:latin typeface="Times New Roman" panose="02020603050405020304" pitchFamily="18" charset="0"/>
                <a:ea typeface="Times New Roman" panose="02020603050405020304" pitchFamily="18" charset="0"/>
                <a:cs typeface="Titr" panose="00000700000000000000" pitchFamily="2" charset="-78"/>
              </a:rPr>
              <a:t>بررسی </a:t>
            </a:r>
            <a:r>
              <a:rPr lang="fa-IR" sz="3300" dirty="0">
                <a:solidFill>
                  <a:srgbClr val="FFFFFF"/>
                </a:solidFill>
                <a:effectLst/>
                <a:latin typeface="Times New Roman" panose="02020603050405020304" pitchFamily="18" charset="0"/>
                <a:ea typeface="Times New Roman" panose="02020603050405020304" pitchFamily="18" charset="0"/>
                <a:cs typeface="Titr" panose="00000700000000000000" pitchFamily="2" charset="-78"/>
              </a:rPr>
              <a:t>اکوکاردیوگرافیک پرسنل بیمارستان قلب و عروق رجایی که </a:t>
            </a:r>
            <a:r>
              <a:rPr lang="ar-SA" sz="3300" dirty="0">
                <a:solidFill>
                  <a:srgbClr val="FFFFFF"/>
                </a:solidFill>
                <a:effectLst/>
                <a:latin typeface="Times New Roman" panose="02020603050405020304" pitchFamily="18" charset="0"/>
                <a:ea typeface="Times New Roman" panose="02020603050405020304" pitchFamily="18" charset="0"/>
                <a:cs typeface="Titr" panose="00000700000000000000" pitchFamily="2" charset="-78"/>
              </a:rPr>
              <a:t> از </a:t>
            </a:r>
            <a:r>
              <a:rPr lang="en-US" sz="3300" dirty="0">
                <a:solidFill>
                  <a:srgbClr val="FFFFFF"/>
                </a:solidFill>
                <a:effectLst/>
                <a:latin typeface="Times New Roman" panose="02020603050405020304" pitchFamily="18" charset="0"/>
                <a:ea typeface="Times New Roman" panose="02020603050405020304" pitchFamily="18" charset="0"/>
                <a:cs typeface="Titr" panose="00000700000000000000" pitchFamily="2" charset="-78"/>
              </a:rPr>
              <a:t>COVID-19 </a:t>
            </a:r>
            <a:r>
              <a:rPr lang="en-US" sz="3300" dirty="0">
                <a:solidFill>
                  <a:srgbClr val="FFFFFF"/>
                </a:solidFill>
                <a:effectLst/>
                <a:latin typeface="B Nazanin" panose="00000400000000000000" pitchFamily="2" charset="-78"/>
                <a:ea typeface="Times New Roman" panose="02020603050405020304" pitchFamily="18" charset="0"/>
                <a:cs typeface="Titr" panose="00000700000000000000" pitchFamily="2" charset="-78"/>
              </a:rPr>
              <a:t>  </a:t>
            </a:r>
            <a:r>
              <a:rPr lang="fa-IR" sz="3300" dirty="0">
                <a:solidFill>
                  <a:srgbClr val="FFFFFF"/>
                </a:solidFill>
                <a:effectLst/>
                <a:latin typeface="B Nazanin" panose="00000400000000000000" pitchFamily="2" charset="-78"/>
                <a:ea typeface="Times New Roman" panose="02020603050405020304" pitchFamily="18" charset="0"/>
                <a:cs typeface="Titr" panose="00000700000000000000" pitchFamily="2" charset="-78"/>
              </a:rPr>
              <a:t>بهبود یافته اند </a:t>
            </a:r>
            <a:r>
              <a:rPr lang="ar-SA" sz="3300" dirty="0">
                <a:solidFill>
                  <a:srgbClr val="FFFFFF"/>
                </a:solidFill>
                <a:effectLst/>
                <a:latin typeface="Times New Roman" panose="02020603050405020304" pitchFamily="18" charset="0"/>
                <a:ea typeface="Times New Roman" panose="02020603050405020304" pitchFamily="18" charset="0"/>
                <a:cs typeface="Titr" panose="00000700000000000000" pitchFamily="2" charset="-78"/>
              </a:rPr>
              <a:t>(با فوکوس بر پارامترهای عملکردی  بطن راست) </a:t>
            </a:r>
            <a:r>
              <a:rPr lang="fa-IR" sz="3300" dirty="0">
                <a:solidFill>
                  <a:srgbClr val="FFFFFF"/>
                </a:solidFill>
                <a:effectLst/>
                <a:latin typeface="Times New Roman" panose="02020603050405020304" pitchFamily="18" charset="0"/>
                <a:ea typeface="Times New Roman" panose="02020603050405020304" pitchFamily="18" charset="0"/>
                <a:cs typeface="Titr" panose="00000700000000000000" pitchFamily="2" charset="-78"/>
              </a:rPr>
              <a:t>و ارتباط شدت بیماری با اختلال عملکرد بطن راست</a:t>
            </a:r>
            <a:r>
              <a:rPr lang="en-US" sz="3300" dirty="0">
                <a:solidFill>
                  <a:srgbClr val="FFFFFF"/>
                </a:solidFill>
                <a:effectLst/>
                <a:latin typeface="Times New Roman" panose="02020603050405020304" pitchFamily="18" charset="0"/>
                <a:ea typeface="Times New Roman" panose="02020603050405020304" pitchFamily="18" charset="0"/>
                <a:cs typeface="Traditional Arabic" panose="02020603050405020304" pitchFamily="18" charset="-78"/>
              </a:rPr>
              <a:t/>
            </a:r>
            <a:br>
              <a:rPr lang="en-US" sz="3300" dirty="0">
                <a:solidFill>
                  <a:srgbClr val="FFFFFF"/>
                </a:solidFill>
                <a:effectLst/>
                <a:latin typeface="Times New Roman" panose="02020603050405020304" pitchFamily="18" charset="0"/>
                <a:ea typeface="Times New Roman" panose="02020603050405020304" pitchFamily="18" charset="0"/>
                <a:cs typeface="Traditional Arabic" panose="02020603050405020304" pitchFamily="18" charset="-78"/>
              </a:rPr>
            </a:br>
            <a:endParaRPr lang="en-US" sz="3300" dirty="0">
              <a:solidFill>
                <a:srgbClr val="FFFFFF"/>
              </a:solidFill>
            </a:endParaRPr>
          </a:p>
        </p:txBody>
      </p:sp>
      <p:sp>
        <p:nvSpPr>
          <p:cNvPr id="28" name="Isosceles Triangle 27">
            <a:extLst>
              <a:ext uri="{FF2B5EF4-FFF2-40B4-BE49-F238E27FC236}">
                <a16:creationId xmlns:a16="http://schemas.microsoft.com/office/drawing/2014/main" xmlns=""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a:extLst>
              <a:ext uri="{FF2B5EF4-FFF2-40B4-BE49-F238E27FC236}">
                <a16:creationId xmlns:a16="http://schemas.microsoft.com/office/drawing/2014/main" xmlns="" id="{78D87074-0BAA-44BC-B321-643EAD336DE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568009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E129B2-D512-4A34-A632-AE87D02BD0A0}"/>
              </a:ext>
            </a:extLst>
          </p:cNvPr>
          <p:cNvSpPr>
            <a:spLocks noGrp="1"/>
          </p:cNvSpPr>
          <p:nvPr>
            <p:ph type="title"/>
          </p:nvPr>
        </p:nvSpPr>
        <p:spPr/>
        <p:txBody>
          <a:bodyPr/>
          <a:lstStyle/>
          <a:p>
            <a:pPr algn="r"/>
            <a:r>
              <a:rPr lang="fa-IR" dirty="0"/>
              <a:t>د</a:t>
            </a:r>
            <a:endParaRPr lang="en-US" dirty="0"/>
          </a:p>
        </p:txBody>
      </p:sp>
      <p:sp>
        <p:nvSpPr>
          <p:cNvPr id="3" name="Content Placeholder 2">
            <a:extLst>
              <a:ext uri="{FF2B5EF4-FFF2-40B4-BE49-F238E27FC236}">
                <a16:creationId xmlns:a16="http://schemas.microsoft.com/office/drawing/2014/main" xmlns="" id="{17CF87AF-5212-46F0-967B-3181B01C1EE0}"/>
              </a:ext>
            </a:extLst>
          </p:cNvPr>
          <p:cNvSpPr>
            <a:spLocks noGrp="1"/>
          </p:cNvSpPr>
          <p:nvPr>
            <p:ph idx="1"/>
          </p:nvPr>
        </p:nvSpPr>
        <p:spPr>
          <a:xfrm>
            <a:off x="677334" y="850901"/>
            <a:ext cx="8596668" cy="5190462"/>
          </a:xfrm>
        </p:spPr>
        <p:txBody>
          <a:bodyPr/>
          <a:lstStyle/>
          <a:p>
            <a:pPr algn="r" rtl="1"/>
            <a:r>
              <a:rPr lang="fa-IR" b="1" dirty="0"/>
              <a:t>همکاران اصلی طرح: </a:t>
            </a:r>
          </a:p>
          <a:p>
            <a:pPr algn="r" rtl="1"/>
            <a:r>
              <a:rPr lang="fa-IR" dirty="0"/>
              <a:t>-استاد نیلوفر سمیعی : مجری اصلی طرح	</a:t>
            </a:r>
          </a:p>
          <a:p>
            <a:pPr algn="r" rtl="1"/>
            <a:r>
              <a:rPr lang="fa-IR" dirty="0"/>
              <a:t>دکتر زهرا رهنمون : مجری طرح	</a:t>
            </a:r>
          </a:p>
          <a:p>
            <a:pPr algn="r" rtl="1"/>
            <a:r>
              <a:rPr lang="fa-IR" dirty="0"/>
              <a:t>دکتر منیره کمالی : استاد مشاور		</a:t>
            </a:r>
          </a:p>
          <a:p>
            <a:pPr algn="r" rtl="1"/>
            <a:r>
              <a:rPr lang="fa-IR" dirty="0"/>
              <a:t>دکتر ساناز اسدیان: استاد مشاور	</a:t>
            </a:r>
          </a:p>
          <a:p>
            <a:pPr algn="r" rtl="1"/>
            <a:r>
              <a:rPr lang="fa-IR" dirty="0"/>
              <a:t>دکتر بهشید قدردوست: متدولوژیست		</a:t>
            </a:r>
          </a:p>
          <a:p>
            <a:pPr algn="r" rtl="1"/>
            <a:r>
              <a:rPr lang="fa-IR" dirty="0"/>
              <a:t>خانم آرزو حقیقت طلب : همکار طرح ، جمع آوری نمونه ها</a:t>
            </a:r>
          </a:p>
          <a:p>
            <a:pPr algn="r" rtl="1"/>
            <a:r>
              <a:rPr lang="fa-IR" dirty="0"/>
              <a:t>خانم مریم فروزش : همکار طرح ، جمع آوری نمونه ها</a:t>
            </a:r>
          </a:p>
          <a:p>
            <a:pPr algn="r" rtl="1"/>
            <a:endParaRPr lang="en-US" dirty="0"/>
          </a:p>
        </p:txBody>
      </p:sp>
    </p:spTree>
    <p:extLst>
      <p:ext uri="{BB962C8B-B14F-4D97-AF65-F5344CB8AC3E}">
        <p14:creationId xmlns:p14="http://schemas.microsoft.com/office/powerpoint/2010/main" val="94394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F7455F9-F7F3-40F2-94F9-2A99DD2E9547}"/>
              </a:ext>
            </a:extLst>
          </p:cNvPr>
          <p:cNvSpPr>
            <a:spLocks noGrp="1"/>
          </p:cNvSpPr>
          <p:nvPr>
            <p:ph idx="1"/>
          </p:nvPr>
        </p:nvSpPr>
        <p:spPr>
          <a:xfrm>
            <a:off x="677333" y="462844"/>
            <a:ext cx="9143999" cy="6107289"/>
          </a:xfrm>
        </p:spPr>
        <p:txBody>
          <a:bodyPr>
            <a:normAutofit fontScale="92500"/>
          </a:bodyPr>
          <a:lstStyle/>
          <a:p>
            <a:pPr algn="r" rtl="1"/>
            <a:r>
              <a:rPr lang="fa-IR" sz="2400" dirty="0"/>
              <a:t>ضرورت اجرا طرح:</a:t>
            </a:r>
          </a:p>
          <a:p>
            <a:pPr algn="r" rtl="1"/>
            <a:endParaRPr lang="fa-IR" sz="2400" dirty="0"/>
          </a:p>
          <a:p>
            <a:pPr marL="0" marR="0" algn="just" rtl="1">
              <a:spcBef>
                <a:spcPts val="0"/>
              </a:spcBef>
              <a:spcAft>
                <a:spcPts val="0"/>
              </a:spcAft>
            </a:pPr>
            <a:r>
              <a:rPr lang="ar-SA"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ویروس نوظهور </a:t>
            </a:r>
            <a:r>
              <a:rPr lang="en-US"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  </a:t>
            </a:r>
            <a:r>
              <a:rPr lang="fa-IR"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در حال حاضر با ایجاد پاندمی در سراسر جهان ، تا کنون بالغ بر 5 میلیون و پانصد نفر را درگیر گرده و مورتالیتی بالای  سیصد هزار نفر  داشته است . این در حالیست که اثرات قلبی عروقی این ویروس علیرغم پیشرفت های بسیار  در این رابطه،  همچنان ناشناخته باقی مانده است. در مقالات متعدد تروپونین بالا به عنوان اندیکاتور آسیب میوست های قلبی یکی از پردیکتورهای بروز مورتالیتی در این بیماران شناخته شده است در حالیکه افت آشکار عملکرد بطن چپ تنها به میزان 7 % گزارش شده است. </a:t>
            </a:r>
            <a:endParaRPr lang="en-US" sz="2400" dirty="0">
              <a:effectLst/>
              <a:latin typeface="Times New Roman" panose="02020603050405020304" pitchFamily="18" charset="0"/>
              <a:ea typeface="Times New Roman" panose="02020603050405020304" pitchFamily="18" charset="0"/>
              <a:cs typeface="Yagut" panose="00000400000000000000" pitchFamily="2" charset="-78"/>
            </a:endParaRPr>
          </a:p>
          <a:p>
            <a:pPr marL="0" marR="0" algn="just" rtl="1">
              <a:spcBef>
                <a:spcPts val="0"/>
              </a:spcBef>
              <a:spcAft>
                <a:spcPts val="0"/>
              </a:spcAft>
            </a:pPr>
            <a:r>
              <a:rPr lang="fa-IR"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با توجه به اینکه مهمترین عامل بستری  و موربیدیتی و مورتالیتی بیماران </a:t>
            </a:r>
            <a:r>
              <a:rPr lang="en-US"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 </a:t>
            </a:r>
            <a:r>
              <a:rPr lang="fa-IR"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درگیری ریوی آنهاست ، تغییرات آشکار در عملکرد بطن راست به عنوان بطن ساب پولمونیک ، و نیز تغییرات نهفته درعملکرد آن (استرین </a:t>
            </a:r>
            <a:r>
              <a:rPr lang="en-US"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RV</a:t>
            </a:r>
            <a:r>
              <a:rPr lang="fa-IR"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  در افراد با درگیری شدید ریوی قابل انتظار است و ارزیابی آن کمک بسیاری در </a:t>
            </a:r>
            <a:r>
              <a:rPr lang="en-US"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risk stratification </a:t>
            </a:r>
            <a:r>
              <a:rPr lang="fa-IR"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بیماران از نظر پیامدهای آتی قلبی در فالوآپ خواهد داشت . </a:t>
            </a:r>
            <a:endParaRPr lang="en-US" sz="2400" dirty="0">
              <a:effectLst/>
              <a:latin typeface="Times New Roman" panose="02020603050405020304" pitchFamily="18" charset="0"/>
              <a:ea typeface="Times New Roman" panose="02020603050405020304" pitchFamily="18" charset="0"/>
              <a:cs typeface="Yagut" panose="00000400000000000000" pitchFamily="2" charset="-78"/>
            </a:endParaRPr>
          </a:p>
          <a:p>
            <a:pPr marL="0" marR="0" algn="just" rtl="1">
              <a:spcBef>
                <a:spcPts val="0"/>
              </a:spcBef>
              <a:spcAft>
                <a:spcPts val="0"/>
              </a:spcAft>
            </a:pPr>
            <a:r>
              <a:rPr lang="fa-IR"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از سوی دیگر ، درگیری مستقیم میوکارد به صورت میوکاردیت و ادم بین سلولی که منجر به افت عملکرد قلب شود ، از علل محتمل بروز مورتالیتی است و بطن راست نیز مانند بطن چپ در این پروسه التهابی مبتواند درگیر شود .</a:t>
            </a:r>
            <a:endParaRPr lang="en-US" sz="2400" dirty="0">
              <a:effectLst/>
              <a:latin typeface="Times New Roman" panose="02020603050405020304" pitchFamily="18" charset="0"/>
              <a:ea typeface="Times New Roman" panose="02020603050405020304" pitchFamily="18" charset="0"/>
              <a:cs typeface="Yagut" panose="00000400000000000000" pitchFamily="2" charset="-78"/>
            </a:endParaRPr>
          </a:p>
          <a:p>
            <a:pPr marL="0" marR="0" algn="just" rtl="1">
              <a:spcBef>
                <a:spcPts val="0"/>
              </a:spcBef>
              <a:spcAft>
                <a:spcPts val="0"/>
              </a:spcAft>
            </a:pPr>
            <a:r>
              <a:rPr lang="fa-IR"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این طرح به منظور بررسی تغییرات عملکردی قلب با فوکوس بر حفرات سمت راست قلب در بیماران با ابتلاء اخیر به ویروس </a:t>
            </a:r>
            <a:r>
              <a:rPr lang="en-US"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fa-IR" sz="24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و ارزیابی تغییرات آن در 6 ماه پس از آن انجام خواهد شد.</a:t>
            </a:r>
            <a:endParaRPr lang="en-US" sz="2400" dirty="0">
              <a:effectLst/>
              <a:latin typeface="Times New Roman" panose="02020603050405020304" pitchFamily="18" charset="0"/>
              <a:ea typeface="Times New Roman" panose="02020603050405020304" pitchFamily="18" charset="0"/>
              <a:cs typeface="Yagut" panose="00000400000000000000" pitchFamily="2" charset="-78"/>
            </a:endParaRPr>
          </a:p>
          <a:p>
            <a:pPr algn="r" rtl="1"/>
            <a:endParaRPr lang="en-US" dirty="0"/>
          </a:p>
        </p:txBody>
      </p:sp>
    </p:spTree>
    <p:extLst>
      <p:ext uri="{BB962C8B-B14F-4D97-AF65-F5344CB8AC3E}">
        <p14:creationId xmlns:p14="http://schemas.microsoft.com/office/powerpoint/2010/main" val="328899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843D66-C927-4437-B1B8-DA2C6C0E3E91}"/>
              </a:ext>
            </a:extLst>
          </p:cNvPr>
          <p:cNvSpPr>
            <a:spLocks noGrp="1"/>
          </p:cNvSpPr>
          <p:nvPr>
            <p:ph idx="1"/>
          </p:nvPr>
        </p:nvSpPr>
        <p:spPr>
          <a:xfrm>
            <a:off x="677334" y="632179"/>
            <a:ext cx="8715022" cy="5409184"/>
          </a:xfrm>
        </p:spPr>
        <p:txBody>
          <a:bodyPr>
            <a:normAutofit/>
          </a:bodyPr>
          <a:lstStyle/>
          <a:p>
            <a:pPr marL="0" marR="0" algn="justLow" rtl="1">
              <a:spcBef>
                <a:spcPts val="0"/>
              </a:spcBef>
              <a:spcAft>
                <a:spcPts val="0"/>
              </a:spcAft>
            </a:pPr>
            <a:r>
              <a:rPr lang="fa-IR" sz="2400" b="1"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روش اجرای طرح :</a:t>
            </a:r>
          </a:p>
          <a:p>
            <a:pPr marL="0" marR="0" algn="justLow" rtl="1">
              <a:spcBef>
                <a:spcPts val="0"/>
              </a:spcBef>
              <a:spcAft>
                <a:spcPts val="0"/>
              </a:spcAft>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مطالعه از نوع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Cohort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می باشد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پرسنل بیمارستان شهید رجایی که در دوران پاندمی</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 -19</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 به این بیماری دچار شده اند ، وارد مطالعه خواهند شد .  افراد با سابقه حوادث قلبی عروقی  قبلی ( سابقه ریوسکولاریزاسیون، حوادث عروقی مغز، آمبولی ریه) و بیماری ریوی قبلی،  از مطالعه خارج خواهند شد. افراد مورد مطالعه بر اساس تعاریف زیر به 3 گروه تقسیم خواهند شد :</a:t>
            </a:r>
            <a:endParaRPr lang="en-US" sz="20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indent="0" algn="justLow" rtl="1">
              <a:spcBef>
                <a:spcPts val="0"/>
              </a:spcBef>
              <a:spcAft>
                <a:spcPts val="0"/>
              </a:spcAft>
              <a:buNone/>
            </a:pP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بیماری خفیف : بدون پنومونی یا پنومونی خفیف</a:t>
            </a:r>
            <a:endParaRPr lang="en-US" sz="20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indent="0" algn="justLow" rtl="1">
              <a:spcBef>
                <a:spcPts val="0"/>
              </a:spcBef>
              <a:spcAft>
                <a:spcPts val="0"/>
              </a:spcAft>
              <a:buNone/>
            </a:pP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بیماری شدید :حضور هر یک از موارد زیر : دیس پنه ، ریت تنفسی </a:t>
            </a:r>
            <a:r>
              <a:rPr lang="fa-IR"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30 ،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O2 saturation &lt; 93 %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یا انفیلتراسیون ریوی &gt; 50% طی 24 تا 48 ساعت</a:t>
            </a:r>
            <a:endParaRPr lang="en-US" sz="20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indent="0" algn="justLow" rtl="1">
              <a:spcBef>
                <a:spcPts val="0"/>
              </a:spcBef>
              <a:spcAft>
                <a:spcPts val="0"/>
              </a:spcAft>
              <a:buNone/>
            </a:pP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Critical</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 نارسایی تنفسی  ، شوک سپتیک یا نارسایی مولتی ارگان</a:t>
            </a:r>
            <a:endParaRPr lang="en-US" sz="20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Low" rtl="1">
              <a:spcBef>
                <a:spcPts val="0"/>
              </a:spcBef>
              <a:spcAft>
                <a:spcPts val="0"/>
              </a:spcAft>
            </a:pP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تمام بیماران در دوره اولیه پس از بهبودی از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و بازگشت به کار تحت اکوکاردیوگرافی قرار میگیرند و علاوه بر اکوکاردیوگرافی کامل روتین ، پارامترهای عملکرد بطن راست به صورت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visual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(با تایید توسط دو فلوشیپ اکوکاردیوگرافی )، ارزیابی</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000" dirty="0" err="1">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TAPSE,RVSm</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sz="2000" dirty="0">
                <a:solidFill>
                  <a:srgbClr val="000000"/>
                </a:solidFill>
                <a:effectLst/>
                <a:latin typeface="B Nazanin" panose="00000400000000000000" pitchFamily="2" charset="-78"/>
                <a:ea typeface="Times New Roman" panose="02020603050405020304" pitchFamily="18" charset="0"/>
                <a:cs typeface="Traditional Arabic" panose="02020603050405020304" pitchFamily="18" charset="-78"/>
              </a:rPr>
              <a:t>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myocardial performance index</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RV fractional area change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و استرین بطن راست و دهلیز راست  و نیز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TR velocity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و </a:t>
            </a:r>
            <a:r>
              <a:rPr lang="en-US" sz="2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PAP</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اندازه گیری  و نتایج بین سه گروه مقایسه خواهد شد . مجددا 6 ماه بعد بیماران تحت اکوکاردیوگرافی فالوآپ قرار میگیرند . </a:t>
            </a:r>
            <a:endParaRPr lang="en-US" sz="20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marR="0" algn="justLow" rtl="1">
              <a:spcBef>
                <a:spcPts val="0"/>
              </a:spcBef>
              <a:spcAft>
                <a:spcPts val="0"/>
              </a:spcAft>
            </a:pP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تمام اطلاعات وارد نرم افزار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SPSS</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خواهد شد و مورد تجزیه و تحلیل قرار خواهد گرفت.</a:t>
            </a:r>
            <a:endParaRPr lang="en-US" sz="20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en-US" sz="2000" dirty="0"/>
          </a:p>
        </p:txBody>
      </p:sp>
    </p:spTree>
    <p:extLst>
      <p:ext uri="{BB962C8B-B14F-4D97-AF65-F5344CB8AC3E}">
        <p14:creationId xmlns:p14="http://schemas.microsoft.com/office/powerpoint/2010/main" val="3050460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E6F74A0-FAC9-4578-A851-30D8F0B9B563}"/>
              </a:ext>
            </a:extLst>
          </p:cNvPr>
          <p:cNvSpPr>
            <a:spLocks noGrp="1"/>
          </p:cNvSpPr>
          <p:nvPr>
            <p:ph idx="1"/>
          </p:nvPr>
        </p:nvSpPr>
        <p:spPr>
          <a:xfrm>
            <a:off x="677334" y="372533"/>
            <a:ext cx="8596668" cy="5668829"/>
          </a:xfrm>
        </p:spPr>
        <p:txBody>
          <a:bodyPr>
            <a:normAutofit lnSpcReduction="10000"/>
          </a:bodyPr>
          <a:lstStyle/>
          <a:p>
            <a:pPr marL="0" marR="0" algn="justLow" rtl="1">
              <a:spcBef>
                <a:spcPts val="0"/>
              </a:spcBef>
              <a:spcAft>
                <a:spcPts val="0"/>
              </a:spcAft>
            </a:pP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هدف اصلی : ب</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ررسی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اکوکاردیوگرافیک پرسنل بیمارستان قلب و عروق رجایی که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از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بهبود یافته اند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(با فوکوس بر پارامترهای عملکردی  بطن راست)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و ارتباط شدت بیماری با اختلال عملکرد بطن راست</a:t>
            </a:r>
          </a:p>
          <a:p>
            <a:pPr marL="0" marR="0" algn="justLow" rtl="1">
              <a:spcBef>
                <a:spcPts val="0"/>
              </a:spcBef>
              <a:spcAft>
                <a:spcPts val="0"/>
              </a:spcAft>
            </a:pP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ا</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هداف فرعي طرح</a:t>
            </a:r>
            <a:r>
              <a:rPr lang="ar-SA" sz="2000" baseline="30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9</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000" dirty="0">
              <a:effectLst/>
              <a:latin typeface="Times New Roman" panose="02020603050405020304" pitchFamily="18" charset="0"/>
              <a:ea typeface="Times New Roman" panose="02020603050405020304" pitchFamily="18" charset="0"/>
              <a:cs typeface="Traffic"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 با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Visual RV function</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با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Longitudinal RV function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(بر اساس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TAPSE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و </a:t>
            </a:r>
            <a:r>
              <a:rPr lang="en-US" sz="2000" dirty="0" err="1">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RVsm</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با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RV FAC</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با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RV Myocardial performance index</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با استرین بطن راست  </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ا استرین دهلیز راست </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با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TR velocity</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و </a:t>
            </a:r>
            <a:r>
              <a:rPr lang="en-US" sz="2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PAP</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با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تغییرات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EF</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بطن چپ </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با استرین بطن چپ  </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با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عملکرد دیاستولیک قلب</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ارتباط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ارتباط شدت بیماری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Covid-19</a:t>
            </a:r>
            <a:r>
              <a:rPr lang="en-US" sz="2000" dirty="0">
                <a:solidFill>
                  <a:srgbClr val="000000"/>
                </a:solidFill>
                <a:effectLst/>
                <a:latin typeface="B Nazanin" panose="00000400000000000000" pitchFamily="2" charset="-78"/>
                <a:ea typeface="Times New Roman" panose="02020603050405020304" pitchFamily="18" charset="0"/>
                <a:cs typeface="B Nazanin" panose="00000400000000000000" pitchFamily="2" charset="-78"/>
              </a:rPr>
              <a:t>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در بیماران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بهبود یافته</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با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TR velocity </a:t>
            </a:r>
            <a:r>
              <a:rPr lang="fa-IR"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و </a:t>
            </a:r>
            <a:r>
              <a:rPr lang="en-US" sz="2000" dirty="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PAP</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spcBef>
                <a:spcPts val="0"/>
              </a:spcBef>
              <a:spcAft>
                <a:spcPts val="0"/>
              </a:spcAft>
              <a:buFont typeface="Times New Roman" panose="02020603050405020304" pitchFamily="18" charset="0"/>
              <a:buChar char="-"/>
            </a:pP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بررسی تغییرات متغیرهای استرین بطن راست و چپ و دهلیز راست و فاکتورهای عملکردی بطن راست و </a:t>
            </a:r>
            <a:r>
              <a:rPr lang="en-US"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PAP </a:t>
            </a:r>
            <a:r>
              <a:rPr lang="ar-SA" sz="2000" dirty="0">
                <a:solidFill>
                  <a:srgbClr val="000000"/>
                </a:solidFill>
                <a:effectLst/>
                <a:latin typeface="Times New Roman" panose="02020603050405020304" pitchFamily="18" charset="0"/>
                <a:ea typeface="Times New Roman" panose="02020603050405020304" pitchFamily="18" charset="0"/>
                <a:cs typeface="B Nazanin" panose="00000400000000000000" pitchFamily="2" charset="-78"/>
              </a:rPr>
              <a:t> پس از 6 ماه فالوآپ بیماران</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algn="r" rtl="1"/>
            <a:endParaRPr lang="en-US" sz="2000" dirty="0"/>
          </a:p>
        </p:txBody>
      </p:sp>
    </p:spTree>
    <p:extLst>
      <p:ext uri="{BB962C8B-B14F-4D97-AF65-F5344CB8AC3E}">
        <p14:creationId xmlns:p14="http://schemas.microsoft.com/office/powerpoint/2010/main" val="400976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2A93993-3E0C-4AD4-85E8-B7301FE1424B}"/>
              </a:ext>
            </a:extLst>
          </p:cNvPr>
          <p:cNvSpPr>
            <a:spLocks noGrp="1"/>
          </p:cNvSpPr>
          <p:nvPr>
            <p:ph idx="1"/>
          </p:nvPr>
        </p:nvSpPr>
        <p:spPr>
          <a:xfrm>
            <a:off x="756356" y="746985"/>
            <a:ext cx="8596668" cy="5364029"/>
          </a:xfrm>
        </p:spPr>
        <p:txBody>
          <a:bodyPr/>
          <a:lstStyle/>
          <a:p>
            <a:pPr algn="r" rtl="1"/>
            <a:r>
              <a:rPr lang="fa-IR" dirty="0"/>
              <a:t>هزینه ها :</a:t>
            </a:r>
          </a:p>
          <a:p>
            <a:pPr algn="r" rtl="1"/>
            <a:endParaRPr lang="fa-IR" dirty="0"/>
          </a:p>
          <a:p>
            <a:pPr algn="r" rtl="1"/>
            <a:endParaRPr lang="en-US" dirty="0"/>
          </a:p>
        </p:txBody>
      </p:sp>
      <p:sp>
        <p:nvSpPr>
          <p:cNvPr id="2" name="Rectangle 1">
            <a:extLst>
              <a:ext uri="{FF2B5EF4-FFF2-40B4-BE49-F238E27FC236}">
                <a16:creationId xmlns:a16="http://schemas.microsoft.com/office/drawing/2014/main" xmlns="" id="{6E08B98E-9F3D-427B-A787-AD7681F16851}"/>
              </a:ext>
            </a:extLst>
          </p:cNvPr>
          <p:cNvSpPr>
            <a:spLocks noChangeArrowheads="1"/>
          </p:cNvSpPr>
          <p:nvPr/>
        </p:nvSpPr>
        <p:spPr bwMode="auto">
          <a:xfrm>
            <a:off x="-3735764" y="-1980606"/>
            <a:ext cx="16839918" cy="759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2750" algn="l"/>
              </a:tabLst>
              <a:defRPr>
                <a:solidFill>
                  <a:schemeClr val="tx1"/>
                </a:solidFill>
                <a:latin typeface="Arial" panose="020B0604020202020204" pitchFamily="34" charset="0"/>
              </a:defRPr>
            </a:lvl1pPr>
            <a:lvl2pPr eaLnBrk="0" fontAlgn="base" hangingPunct="0">
              <a:spcBef>
                <a:spcPct val="0"/>
              </a:spcBef>
              <a:spcAft>
                <a:spcPct val="0"/>
              </a:spcAft>
              <a:tabLst>
                <a:tab pos="412750" algn="l"/>
              </a:tabLst>
              <a:defRPr>
                <a:solidFill>
                  <a:schemeClr val="tx1"/>
                </a:solidFill>
                <a:latin typeface="Arial" panose="020B0604020202020204" pitchFamily="34" charset="0"/>
              </a:defRPr>
            </a:lvl2pPr>
            <a:lvl3pPr eaLnBrk="0" fontAlgn="base" hangingPunct="0">
              <a:spcBef>
                <a:spcPct val="0"/>
              </a:spcBef>
              <a:spcAft>
                <a:spcPct val="0"/>
              </a:spcAft>
              <a:tabLst>
                <a:tab pos="412750" algn="l"/>
              </a:tabLst>
              <a:defRPr>
                <a:solidFill>
                  <a:schemeClr val="tx1"/>
                </a:solidFill>
                <a:latin typeface="Arial" panose="020B0604020202020204" pitchFamily="34" charset="0"/>
              </a:defRPr>
            </a:lvl3pPr>
            <a:lvl4pPr eaLnBrk="0" fontAlgn="base" hangingPunct="0">
              <a:spcBef>
                <a:spcPct val="0"/>
              </a:spcBef>
              <a:spcAft>
                <a:spcPct val="0"/>
              </a:spcAft>
              <a:tabLst>
                <a:tab pos="412750" algn="l"/>
              </a:tabLst>
              <a:defRPr>
                <a:solidFill>
                  <a:schemeClr val="tx1"/>
                </a:solidFill>
                <a:latin typeface="Arial" panose="020B0604020202020204" pitchFamily="34" charset="0"/>
              </a:defRPr>
            </a:lvl4pPr>
            <a:lvl5pPr eaLnBrk="0" fontAlgn="base" hangingPunct="0">
              <a:spcBef>
                <a:spcPct val="0"/>
              </a:spcBef>
              <a:spcAft>
                <a:spcPct val="0"/>
              </a:spcAft>
              <a:tabLst>
                <a:tab pos="412750" algn="l"/>
              </a:tabLst>
              <a:defRPr>
                <a:solidFill>
                  <a:schemeClr val="tx1"/>
                </a:solidFill>
                <a:latin typeface="Arial" panose="020B0604020202020204" pitchFamily="34" charset="0"/>
              </a:defRPr>
            </a:lvl5pPr>
            <a:lvl6pPr eaLnBrk="0" fontAlgn="base" hangingPunct="0">
              <a:spcBef>
                <a:spcPct val="0"/>
              </a:spcBef>
              <a:spcAft>
                <a:spcPct val="0"/>
              </a:spcAft>
              <a:tabLst>
                <a:tab pos="412750" algn="l"/>
              </a:tabLst>
              <a:defRPr>
                <a:solidFill>
                  <a:schemeClr val="tx1"/>
                </a:solidFill>
                <a:latin typeface="Arial" panose="020B0604020202020204" pitchFamily="34" charset="0"/>
              </a:defRPr>
            </a:lvl6pPr>
            <a:lvl7pPr eaLnBrk="0" fontAlgn="base" hangingPunct="0">
              <a:spcBef>
                <a:spcPct val="0"/>
              </a:spcBef>
              <a:spcAft>
                <a:spcPct val="0"/>
              </a:spcAft>
              <a:tabLst>
                <a:tab pos="412750" algn="l"/>
              </a:tabLst>
              <a:defRPr>
                <a:solidFill>
                  <a:schemeClr val="tx1"/>
                </a:solidFill>
                <a:latin typeface="Arial" panose="020B0604020202020204" pitchFamily="34" charset="0"/>
              </a:defRPr>
            </a:lvl7pPr>
            <a:lvl8pPr eaLnBrk="0" fontAlgn="base" hangingPunct="0">
              <a:spcBef>
                <a:spcPct val="0"/>
              </a:spcBef>
              <a:spcAft>
                <a:spcPct val="0"/>
              </a:spcAft>
              <a:tabLst>
                <a:tab pos="412750" algn="l"/>
              </a:tabLst>
              <a:defRPr>
                <a:solidFill>
                  <a:schemeClr val="tx1"/>
                </a:solidFill>
                <a:latin typeface="Arial" panose="020B0604020202020204" pitchFamily="34" charset="0"/>
              </a:defRPr>
            </a:lvl8pPr>
            <a:lvl9pPr eaLnBrk="0" fontAlgn="base" hangingPunct="0">
              <a:spcBef>
                <a:spcPct val="0"/>
              </a:spcBef>
              <a:spcAft>
                <a:spcPct val="0"/>
              </a:spcAft>
              <a:tabLst>
                <a:tab pos="412750"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412750" algn="l"/>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xmlns="" id="{D151380A-3FD6-4C0A-9C08-E0C3BAFD9B30}"/>
              </a:ext>
            </a:extLst>
          </p:cNvPr>
          <p:cNvGraphicFramePr/>
          <p:nvPr>
            <p:extLst>
              <p:ext uri="{D42A27DB-BD31-4B8C-83A1-F6EECF244321}">
                <p14:modId xmlns:p14="http://schemas.microsoft.com/office/powerpoint/2010/main" val="3311563421"/>
              </p:ext>
            </p:extLst>
          </p:nvPr>
        </p:nvGraphicFramePr>
        <p:xfrm>
          <a:off x="1175454" y="2146300"/>
          <a:ext cx="8057445" cy="2374899"/>
        </p:xfrm>
        <a:graphic>
          <a:graphicData uri="http://schemas.openxmlformats.org/drawingml/2006/table">
            <a:tbl>
              <a:tblPr rtl="1">
                <a:tableStyleId>{5C22544A-7EE6-4342-B048-85BDC9FD1C3A}</a:tableStyleId>
              </a:tblPr>
              <a:tblGrid>
                <a:gridCol w="345319">
                  <a:extLst>
                    <a:ext uri="{9D8B030D-6E8A-4147-A177-3AD203B41FA5}">
                      <a16:colId xmlns:a16="http://schemas.microsoft.com/office/drawing/2014/main" xmlns="" val="3597477194"/>
                    </a:ext>
                  </a:extLst>
                </a:gridCol>
                <a:gridCol w="2152489">
                  <a:extLst>
                    <a:ext uri="{9D8B030D-6E8A-4147-A177-3AD203B41FA5}">
                      <a16:colId xmlns:a16="http://schemas.microsoft.com/office/drawing/2014/main" xmlns="" val="2568956186"/>
                    </a:ext>
                  </a:extLst>
                </a:gridCol>
                <a:gridCol w="1197106">
                  <a:extLst>
                    <a:ext uri="{9D8B030D-6E8A-4147-A177-3AD203B41FA5}">
                      <a16:colId xmlns:a16="http://schemas.microsoft.com/office/drawing/2014/main" xmlns="" val="788627955"/>
                    </a:ext>
                  </a:extLst>
                </a:gridCol>
                <a:gridCol w="874809">
                  <a:extLst>
                    <a:ext uri="{9D8B030D-6E8A-4147-A177-3AD203B41FA5}">
                      <a16:colId xmlns:a16="http://schemas.microsoft.com/office/drawing/2014/main" xmlns="" val="1532652056"/>
                    </a:ext>
                  </a:extLst>
                </a:gridCol>
                <a:gridCol w="1093510">
                  <a:extLst>
                    <a:ext uri="{9D8B030D-6E8A-4147-A177-3AD203B41FA5}">
                      <a16:colId xmlns:a16="http://schemas.microsoft.com/office/drawing/2014/main" xmlns="" val="461969917"/>
                    </a:ext>
                  </a:extLst>
                </a:gridCol>
                <a:gridCol w="1197106">
                  <a:extLst>
                    <a:ext uri="{9D8B030D-6E8A-4147-A177-3AD203B41FA5}">
                      <a16:colId xmlns:a16="http://schemas.microsoft.com/office/drawing/2014/main" xmlns="" val="1116083393"/>
                    </a:ext>
                  </a:extLst>
                </a:gridCol>
                <a:gridCol w="1197106">
                  <a:extLst>
                    <a:ext uri="{9D8B030D-6E8A-4147-A177-3AD203B41FA5}">
                      <a16:colId xmlns:a16="http://schemas.microsoft.com/office/drawing/2014/main" xmlns="" val="668088617"/>
                    </a:ext>
                  </a:extLst>
                </a:gridCol>
              </a:tblGrid>
              <a:tr h="1218260">
                <a:tc>
                  <a:txBody>
                    <a:bodyPr/>
                    <a:lstStyle/>
                    <a:p>
                      <a:pPr marL="73152" marR="73152" algn="r" rtl="1" fontAlgn="t">
                        <a:spcBef>
                          <a:spcPts val="0"/>
                        </a:spcBef>
                        <a:spcAft>
                          <a:spcPts val="0"/>
                        </a:spcAft>
                        <a:tabLst>
                          <a:tab pos="413385" algn="l"/>
                        </a:tabLst>
                      </a:pPr>
                      <a:r>
                        <a:rPr lang="ar-SA" sz="1200" u="none" strike="noStrike">
                          <a:effectLst/>
                        </a:rPr>
                        <a:t>رديف</a:t>
                      </a:r>
                      <a:endParaRPr lang="ar-SA" sz="3600" b="0" i="0" u="none" strike="noStrike">
                        <a:effectLst/>
                        <a:latin typeface="Arial" panose="020B0604020202020204" pitchFamily="34" charset="0"/>
                      </a:endParaRPr>
                    </a:p>
                  </a:txBody>
                  <a:tcPr marL="68580" marR="68580" marT="7620" marB="0" vert="vert"/>
                </a:tc>
                <a:tc>
                  <a:txBody>
                    <a:bodyPr/>
                    <a:lstStyle/>
                    <a:p>
                      <a:pPr marL="0" marR="0" algn="r" rtl="1" fontAlgn="t">
                        <a:spcBef>
                          <a:spcPts val="0"/>
                        </a:spcBef>
                        <a:spcAft>
                          <a:spcPts val="0"/>
                        </a:spcAft>
                        <a:tabLst>
                          <a:tab pos="413385" algn="l"/>
                        </a:tabLst>
                      </a:pPr>
                      <a:r>
                        <a:rPr lang="ar-SA" sz="1200" u="none" strike="noStrike">
                          <a:effectLst/>
                        </a:rPr>
                        <a:t>نوع فعاليت </a:t>
                      </a:r>
                      <a:endParaRPr lang="ar-SA" sz="3600" b="0" i="0" u="none" strike="noStrike">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200" u="none" strike="noStrike" dirty="0">
                          <a:effectLst/>
                        </a:rPr>
                        <a:t>نام فرد يا افراد</a:t>
                      </a:r>
                      <a:endParaRPr lang="ar-SA" sz="3600" b="0" i="0" u="none" strike="noStrike" dirty="0">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200" u="none" strike="noStrike">
                          <a:effectLst/>
                        </a:rPr>
                        <a:t>رتبه علمي</a:t>
                      </a:r>
                      <a:endParaRPr lang="ar-SA" sz="3600" b="0" i="0" u="none" strike="noStrike">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200" u="none" strike="noStrike">
                          <a:effectLst/>
                        </a:rPr>
                        <a:t>تعداد افراد</a:t>
                      </a:r>
                      <a:endParaRPr lang="ar-SA" sz="3600" b="0" i="0" u="none" strike="noStrike">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200" u="none" strike="noStrike">
                          <a:effectLst/>
                        </a:rPr>
                        <a:t>كل رقم حق الزحمه براي يك نفر</a:t>
                      </a:r>
                      <a:endParaRPr lang="ar-SA" sz="3600" b="0" i="0" u="none" strike="noStrike">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200" u="none" strike="noStrike">
                          <a:effectLst/>
                        </a:rPr>
                        <a:t>جمع كل</a:t>
                      </a:r>
                      <a:endParaRPr lang="ar-SA" sz="3600" b="0" i="0" u="none" strike="noStrike">
                        <a:effectLst/>
                        <a:latin typeface="Arial" panose="020B0604020202020204" pitchFamily="34" charset="0"/>
                      </a:endParaRPr>
                    </a:p>
                  </a:txBody>
                  <a:tcPr marL="68580" marR="68580" marT="7620" marB="0"/>
                </a:tc>
                <a:extLst>
                  <a:ext uri="{0D108BD9-81ED-4DB2-BD59-A6C34878D82A}">
                    <a16:rowId xmlns:a16="http://schemas.microsoft.com/office/drawing/2014/main" xmlns="" val="2202882425"/>
                  </a:ext>
                </a:extLst>
              </a:tr>
              <a:tr h="1156639">
                <a:tc>
                  <a:txBody>
                    <a:bodyPr/>
                    <a:lstStyle/>
                    <a:p>
                      <a:pPr marL="347472" marR="228600" indent="-347472" algn="r" rtl="1" fontAlgn="t">
                        <a:spcBef>
                          <a:spcPts val="0"/>
                        </a:spcBef>
                        <a:spcAft>
                          <a:spcPts val="0"/>
                        </a:spcAft>
                        <a:buClrTx/>
                        <a:buSzPts val="1000"/>
                        <a:buFont typeface="+mj-lt"/>
                        <a:buAutoNum type="arabicPeriod"/>
                        <a:tabLst>
                          <a:tab pos="411480" algn="l"/>
                        </a:tabLst>
                      </a:pPr>
                      <a:r>
                        <a:rPr lang="ar-SA" sz="1600" u="none" strike="noStrike">
                          <a:effectLst/>
                        </a:rPr>
                        <a:t> </a:t>
                      </a:r>
                      <a:endParaRPr lang="ar-SA" sz="1600" b="0" i="0" u="none" strike="noStrike">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fa-IR" sz="1600" u="none" strike="noStrike" dirty="0">
                          <a:effectLst/>
                        </a:rPr>
                        <a:t>تکنیسین اکوکاردیوگرافی</a:t>
                      </a:r>
                      <a:endParaRPr lang="fa-IR" sz="3600" u="none" strike="noStrike" dirty="0">
                        <a:effectLst/>
                      </a:endParaRPr>
                    </a:p>
                    <a:p>
                      <a:pPr marL="0" marR="0" algn="r" rtl="1" fontAlgn="t">
                        <a:spcBef>
                          <a:spcPts val="0"/>
                        </a:spcBef>
                        <a:spcAft>
                          <a:spcPts val="0"/>
                        </a:spcAft>
                        <a:tabLst>
                          <a:tab pos="413385" algn="l"/>
                        </a:tabLst>
                      </a:pPr>
                      <a:r>
                        <a:rPr lang="fa-IR" sz="1600" u="none" strike="noStrike" dirty="0">
                          <a:effectLst/>
                        </a:rPr>
                        <a:t> </a:t>
                      </a:r>
                      <a:endParaRPr lang="fa-IR" sz="3600" b="0" i="0" u="none" strike="noStrike" dirty="0">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600" u="none" strike="noStrike">
                          <a:effectLst/>
                        </a:rPr>
                        <a:t>آرزو حقیقت طلب</a:t>
                      </a:r>
                      <a:endParaRPr lang="ar-SA" sz="3600" u="none" strike="noStrike">
                        <a:effectLst/>
                      </a:endParaRPr>
                    </a:p>
                    <a:p>
                      <a:pPr marL="0" marR="0" algn="r" rtl="1" fontAlgn="t">
                        <a:spcBef>
                          <a:spcPts val="0"/>
                        </a:spcBef>
                        <a:spcAft>
                          <a:spcPts val="0"/>
                        </a:spcAft>
                        <a:tabLst>
                          <a:tab pos="413385" algn="l"/>
                        </a:tabLst>
                      </a:pPr>
                      <a:r>
                        <a:rPr lang="ar-SA" sz="1600" u="none" strike="noStrike">
                          <a:effectLst/>
                        </a:rPr>
                        <a:t>مریم فروزش</a:t>
                      </a:r>
                      <a:endParaRPr lang="ar-SA" sz="3600" b="0" i="0" u="none" strike="noStrike">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600" u="none" strike="noStrike">
                          <a:effectLst/>
                        </a:rPr>
                        <a:t>پرستار</a:t>
                      </a:r>
                      <a:endParaRPr lang="ar-SA" sz="3600" b="0" i="0" u="none" strike="noStrike">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600" u="none" strike="noStrike">
                          <a:effectLst/>
                        </a:rPr>
                        <a:t>2</a:t>
                      </a:r>
                      <a:endParaRPr lang="ar-SA" sz="3600" b="0" i="0" u="none" strike="noStrike">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600" u="none" strike="noStrike">
                          <a:effectLst/>
                        </a:rPr>
                        <a:t>2 میلیون تومان</a:t>
                      </a:r>
                      <a:endParaRPr lang="ar-SA" sz="3600" b="0" i="0" u="none" strike="noStrike">
                        <a:effectLst/>
                        <a:latin typeface="Arial" panose="020B0604020202020204" pitchFamily="34" charset="0"/>
                      </a:endParaRPr>
                    </a:p>
                  </a:txBody>
                  <a:tcPr marL="68580" marR="68580" marT="7620" marB="0"/>
                </a:tc>
                <a:tc>
                  <a:txBody>
                    <a:bodyPr/>
                    <a:lstStyle/>
                    <a:p>
                      <a:pPr marL="0" marR="0" algn="r" rtl="1" fontAlgn="t">
                        <a:spcBef>
                          <a:spcPts val="0"/>
                        </a:spcBef>
                        <a:spcAft>
                          <a:spcPts val="0"/>
                        </a:spcAft>
                        <a:tabLst>
                          <a:tab pos="413385" algn="l"/>
                        </a:tabLst>
                      </a:pPr>
                      <a:r>
                        <a:rPr lang="ar-SA" sz="1600" u="none" strike="noStrike" dirty="0">
                          <a:effectLst/>
                        </a:rPr>
                        <a:t>4 میلیون تومان</a:t>
                      </a:r>
                      <a:endParaRPr lang="ar-SA" sz="3600" b="0" i="0" u="none" strike="noStrike" dirty="0">
                        <a:effectLst/>
                        <a:latin typeface="Arial" panose="020B0604020202020204" pitchFamily="34" charset="0"/>
                      </a:endParaRPr>
                    </a:p>
                  </a:txBody>
                  <a:tcPr marL="68580" marR="68580" marT="7620" marB="0"/>
                </a:tc>
                <a:extLst>
                  <a:ext uri="{0D108BD9-81ED-4DB2-BD59-A6C34878D82A}">
                    <a16:rowId xmlns:a16="http://schemas.microsoft.com/office/drawing/2014/main" xmlns="" val="3005709324"/>
                  </a:ext>
                </a:extLst>
              </a:tr>
            </a:tbl>
          </a:graphicData>
        </a:graphic>
      </p:graphicFrame>
    </p:spTree>
    <p:extLst>
      <p:ext uri="{BB962C8B-B14F-4D97-AF65-F5344CB8AC3E}">
        <p14:creationId xmlns:p14="http://schemas.microsoft.com/office/powerpoint/2010/main" val="35719970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3E04B51-1D33-4F14-BBD7-79D7D27E2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EF1282-A6E9-4912-8AB9-8ED69BF7097D}">
  <ds:schemaRefs>
    <ds:schemaRef ds:uri="http://schemas.microsoft.com/sharepoint/v3/contenttype/forms"/>
  </ds:schemaRefs>
</ds:datastoreItem>
</file>

<file path=customXml/itemProps3.xml><?xml version="1.0" encoding="utf-8"?>
<ds:datastoreItem xmlns:ds="http://schemas.openxmlformats.org/officeDocument/2006/customXml" ds:itemID="{CC24F515-356D-4532-BE08-F6D7771916F0}">
  <ds:schemaRefs>
    <ds:schemaRef ds:uri="http://purl.org/dc/elements/1.1/"/>
    <ds:schemaRef ds:uri="http://purl.org/dc/terms/"/>
    <ds:schemaRef ds:uri="http://schemas.microsoft.com/office/infopath/2007/PartnerControl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16c05727-aa75-4e4a-9b5f-8a80a1165891"/>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104</TotalTime>
  <Words>785</Words>
  <Application>Microsoft Office PowerPoint</Application>
  <PresentationFormat>Custom</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بررسی اکوکاردیوگرافیک پرسنل بیمارستان قلب و عروق رجایی که  از COVID-19   بهبود یافته اند (با فوکوس بر پارامترهای عملکردی  بطن راست) و ارتباط شدت بیماری با اختلال عملکرد بطن راست </vt:lpstr>
      <vt:lpstr>د</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اکوکاردیوگرافیک پرسنل بیمارستان قلب و عروق رجایی که  از COVID-19   بهبود یافته اند (با فوکوس بر پارامترهای عملکردی  بطن راست) و ارتباط شدت بیماری با اختلال عملکرد بطن راست</dc:title>
  <dc:creator>Zahra Rahnamoun</dc:creator>
  <cp:lastModifiedBy>Fahimeh Farrokhzadeh</cp:lastModifiedBy>
  <cp:revision>3</cp:revision>
  <dcterms:created xsi:type="dcterms:W3CDTF">2020-09-06T16:22:16Z</dcterms:created>
  <dcterms:modified xsi:type="dcterms:W3CDTF">2020-09-07T08:58:26Z</dcterms:modified>
</cp:coreProperties>
</file>