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59" r:id="rId8"/>
    <p:sldId id="260" r:id="rId9"/>
    <p:sldId id="267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5AF4C2-B7A2-4C34-ACD2-E9B26DB62FC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C108CB-4CCD-4996-9FBA-B1166CEBCC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352800"/>
            <a:ext cx="6248400" cy="3124200"/>
          </a:xfrm>
        </p:spPr>
        <p:txBody>
          <a:bodyPr>
            <a:noAutofit/>
          </a:bodyPr>
          <a:lstStyle/>
          <a:p>
            <a:pPr algn="ctr"/>
            <a:r>
              <a:rPr lang="fa-IR" sz="2000" dirty="0">
                <a:solidFill>
                  <a:srgbClr val="FFFF00"/>
                </a:solidFill>
              </a:rPr>
              <a:t>پارامترهای اکوکاردیوگرافیک سیستولیک و دیاستولیک </a:t>
            </a:r>
            <a:r>
              <a:rPr lang="fa-IR" sz="2000" dirty="0" smtClean="0">
                <a:solidFill>
                  <a:srgbClr val="FFFF00"/>
                </a:solidFill>
              </a:rPr>
              <a:t>در </a:t>
            </a:r>
            <a:r>
              <a:rPr lang="fa-IR" sz="2000" dirty="0">
                <a:solidFill>
                  <a:srgbClr val="FFFF00"/>
                </a:solidFill>
              </a:rPr>
              <a:t>بیش از 2000 جمعیت سالم ایرانی</a:t>
            </a:r>
            <a:r>
              <a:rPr lang="fa-IR" sz="2000" dirty="0" smtClean="0">
                <a:solidFill>
                  <a:srgbClr val="FFFF00"/>
                </a:solidFill>
              </a:rPr>
              <a:t>: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fa-IR" sz="2000" dirty="0" smtClean="0">
                <a:solidFill>
                  <a:srgbClr val="FFFF00"/>
                </a:solidFill>
              </a:rPr>
              <a:t>برگرفته </a:t>
            </a:r>
            <a:r>
              <a:rPr lang="fa-IR" sz="2000" dirty="0">
                <a:solidFill>
                  <a:srgbClr val="FFFF00"/>
                </a:solidFill>
              </a:rPr>
              <a:t>از نتایج </a:t>
            </a:r>
            <a:r>
              <a:rPr lang="fa-IR" sz="2000" u="sng" dirty="0">
                <a:solidFill>
                  <a:srgbClr val="FFFF00"/>
                </a:solidFill>
              </a:rPr>
              <a:t>طرح همراه </a:t>
            </a:r>
            <a:r>
              <a:rPr lang="fa-IR" sz="2000" dirty="0">
                <a:solidFill>
                  <a:srgbClr val="FFFF00"/>
                </a:solidFill>
              </a:rPr>
              <a:t>بیمارستان قلب رجایی</a:t>
            </a:r>
            <a:r>
              <a:rPr lang="fa-IR" sz="2800" dirty="0"/>
              <a:t/>
            </a:r>
            <a:br>
              <a:rPr lang="fa-IR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fa-IR" sz="2800" dirty="0"/>
              <a:t>	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72200"/>
            <a:ext cx="7010400" cy="914400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>
                <a:solidFill>
                  <a:srgbClr val="FF0000"/>
                </a:solidFill>
                <a:effectLst/>
                <a:latin typeface="IranNastaliq"/>
                <a:ea typeface="Times New Roman"/>
                <a:cs typeface="Times New Roman"/>
              </a:rPr>
              <a:t>دکتر </a:t>
            </a:r>
            <a:r>
              <a:rPr lang="fa-IR" sz="2800" b="1" dirty="0" smtClean="0">
                <a:solidFill>
                  <a:srgbClr val="FF0000"/>
                </a:solidFill>
                <a:effectLst/>
                <a:latin typeface="IranNastaliq"/>
                <a:ea typeface="Times New Roman"/>
                <a:cs typeface="Times New Roman"/>
              </a:rPr>
              <a:t>آذین </a:t>
            </a:r>
            <a:r>
              <a:rPr lang="fa-IR" sz="2800" b="1" dirty="0">
                <a:solidFill>
                  <a:srgbClr val="FF0000"/>
                </a:solidFill>
                <a:effectLst/>
                <a:latin typeface="IranNastaliq"/>
                <a:ea typeface="Times New Roman"/>
                <a:cs typeface="Times New Roman"/>
              </a:rPr>
              <a:t>علیزاده اصل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956217"/>
            <a:ext cx="5867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Normal </a:t>
            </a:r>
            <a:r>
              <a:rPr lang="en-US" sz="3200" b="1" dirty="0" smtClean="0">
                <a:solidFill>
                  <a:srgbClr val="FFFF00"/>
                </a:solidFill>
              </a:rPr>
              <a:t>Values </a:t>
            </a:r>
            <a:r>
              <a:rPr lang="en-US" sz="3200" b="1" dirty="0">
                <a:solidFill>
                  <a:srgbClr val="FFFF00"/>
                </a:solidFill>
              </a:rPr>
              <a:t>of </a:t>
            </a:r>
            <a:r>
              <a:rPr lang="en-US" sz="3200" b="1" dirty="0" smtClean="0">
                <a:solidFill>
                  <a:srgbClr val="FFFF00"/>
                </a:solidFill>
              </a:rPr>
              <a:t>Systolic </a:t>
            </a:r>
            <a:r>
              <a:rPr lang="en-US" sz="3200" b="1" dirty="0">
                <a:solidFill>
                  <a:srgbClr val="FFFF00"/>
                </a:solidFill>
              </a:rPr>
              <a:t>and </a:t>
            </a:r>
            <a:r>
              <a:rPr lang="en-US" sz="3200" b="1" dirty="0" smtClean="0">
                <a:solidFill>
                  <a:srgbClr val="FFFF00"/>
                </a:solidFill>
              </a:rPr>
              <a:t>Diastolic Echocardiographic </a:t>
            </a:r>
            <a:r>
              <a:rPr lang="en-US" sz="3200" b="1" dirty="0" err="1" smtClean="0">
                <a:solidFill>
                  <a:srgbClr val="FFFF00"/>
                </a:solidFill>
              </a:rPr>
              <a:t>Darameters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in </a:t>
            </a:r>
            <a:r>
              <a:rPr lang="en-US" sz="3200" b="1" dirty="0" smtClean="0">
                <a:solidFill>
                  <a:srgbClr val="FFFF00"/>
                </a:solidFill>
              </a:rPr>
              <a:t>More </a:t>
            </a:r>
            <a:r>
              <a:rPr lang="en-US" sz="3200" b="1" dirty="0">
                <a:solidFill>
                  <a:srgbClr val="FFFF00"/>
                </a:solidFill>
              </a:rPr>
              <a:t>than </a:t>
            </a:r>
            <a:r>
              <a:rPr lang="en-US" sz="3200" b="1" u="sng" dirty="0">
                <a:solidFill>
                  <a:srgbClr val="FFFF00"/>
                </a:solidFill>
              </a:rPr>
              <a:t>2000 </a:t>
            </a:r>
            <a:r>
              <a:rPr lang="en-US" sz="3200" b="1" u="sng" dirty="0" smtClean="0">
                <a:solidFill>
                  <a:srgbClr val="FFFF00"/>
                </a:solidFill>
              </a:rPr>
              <a:t>Healthy </a:t>
            </a:r>
            <a:r>
              <a:rPr lang="en-US" sz="3200" b="1" dirty="0">
                <a:solidFill>
                  <a:srgbClr val="FFFF00"/>
                </a:solidFill>
              </a:rPr>
              <a:t>Iranian </a:t>
            </a:r>
            <a:r>
              <a:rPr lang="en-US" sz="3200" b="1" dirty="0" smtClean="0">
                <a:solidFill>
                  <a:srgbClr val="FFFF00"/>
                </a:solidFill>
              </a:rPr>
              <a:t>Population: Results </a:t>
            </a:r>
            <a:r>
              <a:rPr lang="en-US" sz="3200" b="1" dirty="0">
                <a:solidFill>
                  <a:srgbClr val="FFFF00"/>
                </a:solidFill>
              </a:rPr>
              <a:t>from </a:t>
            </a:r>
            <a:r>
              <a:rPr lang="en-US" sz="3200" b="1" dirty="0" smtClean="0">
                <a:solidFill>
                  <a:srgbClr val="FFFF00"/>
                </a:solidFill>
              </a:rPr>
              <a:t>“</a:t>
            </a:r>
            <a:r>
              <a:rPr lang="en-US" sz="3200" b="1" dirty="0" err="1" smtClean="0">
                <a:solidFill>
                  <a:srgbClr val="FFFF00"/>
                </a:solidFill>
              </a:rPr>
              <a:t>Hamrah</a:t>
            </a:r>
            <a:r>
              <a:rPr lang="en-US" sz="3200" b="1" dirty="0" smtClean="0">
                <a:solidFill>
                  <a:srgbClr val="FFFF00"/>
                </a:solidFill>
              </a:rPr>
              <a:t>” Survey </a:t>
            </a:r>
            <a:r>
              <a:rPr lang="en-US" sz="3200" b="1" dirty="0">
                <a:solidFill>
                  <a:srgbClr val="FFFF00"/>
                </a:solidFill>
              </a:rPr>
              <a:t>in </a:t>
            </a:r>
            <a:r>
              <a:rPr lang="en-US" sz="3200" b="1" dirty="0" err="1">
                <a:solidFill>
                  <a:srgbClr val="FFFF00"/>
                </a:solidFill>
              </a:rPr>
              <a:t>R</a:t>
            </a:r>
            <a:r>
              <a:rPr lang="en-US" sz="3200" b="1" dirty="0" err="1" smtClean="0">
                <a:solidFill>
                  <a:srgbClr val="FFFF00"/>
                </a:solidFill>
              </a:rPr>
              <a:t>ajaie</a:t>
            </a:r>
            <a:r>
              <a:rPr lang="en-US" sz="3200" b="1" dirty="0" smtClean="0">
                <a:solidFill>
                  <a:srgbClr val="FFFF00"/>
                </a:solidFill>
              </a:rPr>
              <a:t> Heart Center</a:t>
            </a:r>
            <a:r>
              <a:rPr lang="en-US" sz="3200" b="1" dirty="0">
                <a:solidFill>
                  <a:srgbClr val="FFFF00"/>
                </a:solidFill>
              </a:rPr>
              <a:t/>
            </a:r>
            <a:br>
              <a:rPr lang="en-US" sz="3200" b="1" dirty="0">
                <a:solidFill>
                  <a:srgbClr val="FFFF00"/>
                </a:solidFill>
              </a:rPr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1104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36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جمع هزینه ها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318581"/>
              </p:ext>
            </p:extLst>
          </p:nvPr>
        </p:nvGraphicFramePr>
        <p:xfrm>
          <a:off x="914400" y="1981200"/>
          <a:ext cx="6572249" cy="2667001"/>
        </p:xfrm>
        <a:graphic>
          <a:graphicData uri="http://schemas.openxmlformats.org/drawingml/2006/table">
            <a:tbl>
              <a:tblPr rtl="1"/>
              <a:tblGrid>
                <a:gridCol w="1746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26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پرسنلي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ریال</a:t>
                      </a:r>
                      <a:r>
                        <a:rPr lang="en-US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100,000,000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مسافرت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آزمايشها و خدمات تخصصي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هاي ديگر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مواد و وسايل مصرفي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-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هزينه </a:t>
                      </a:r>
                      <a:r>
                        <a:rPr lang="fa-IR" sz="1000" dirty="0" smtClean="0">
                          <a:effectLst/>
                          <a:latin typeface="Tahoma"/>
                          <a:ea typeface="Times New Roman"/>
                          <a:cs typeface="Roya"/>
                        </a:rPr>
                        <a:t> پرسنلی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Tahoma"/>
                          <a:ea typeface="Times New Roman"/>
                          <a:cs typeface="Roya"/>
                        </a:rPr>
                        <a:t>جمع كل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ریال</a:t>
                      </a:r>
                      <a:r>
                        <a:rPr lang="en-US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100,000,000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796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685800"/>
            <a:ext cx="77724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5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275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6020" y="538362"/>
            <a:ext cx="786118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0225" algn="l"/>
                <a:tab pos="3690938" algn="l"/>
              </a:tabLst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Roya" charset="-78"/>
              </a:rPr>
              <a:t>مشخصات طرح دهندگان (مجريان و همكاران اصلي)</a:t>
            </a:r>
            <a:r>
              <a:rPr lang="fa-IR" sz="1600" b="1" baseline="30000" dirty="0">
                <a:latin typeface="Tahoma" pitchFamily="34" charset="0"/>
                <a:ea typeface="Times New Roman" pitchFamily="18" charset="0"/>
                <a:cs typeface="Roya" charset="-78"/>
              </a:rPr>
              <a:t>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Roya" charset="-78"/>
              </a:rPr>
              <a:t>طرح: 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0225" algn="l"/>
                <a:tab pos="3690938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065871"/>
              </p:ext>
            </p:extLst>
          </p:nvPr>
        </p:nvGraphicFramePr>
        <p:xfrm>
          <a:off x="609600" y="1143000"/>
          <a:ext cx="7034212" cy="4774836"/>
        </p:xfrm>
        <a:graphic>
          <a:graphicData uri="http://schemas.openxmlformats.org/drawingml/2006/table">
            <a:tbl>
              <a:tblPr rtl="1"/>
              <a:tblGrid>
                <a:gridCol w="314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5416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رديف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>
                          <a:effectLst/>
                          <a:latin typeface="Tahoma"/>
                          <a:ea typeface="Times New Roman"/>
                          <a:cs typeface="Roya"/>
                        </a:rPr>
                        <a:t>نام و نام خانوادگي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>
                          <a:effectLst/>
                          <a:latin typeface="Tahoma"/>
                          <a:ea typeface="Times New Roman"/>
                          <a:cs typeface="Roya"/>
                        </a:rPr>
                        <a:t>شغل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>
                          <a:effectLst/>
                          <a:latin typeface="Tahoma"/>
                          <a:ea typeface="Times New Roman"/>
                          <a:cs typeface="Roya"/>
                        </a:rPr>
                        <a:t>درجه علمي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>
                          <a:effectLst/>
                          <a:latin typeface="Tahoma"/>
                          <a:ea typeface="Times New Roman"/>
                          <a:cs typeface="Roya"/>
                        </a:rPr>
                        <a:t>نوع همكاري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b="1">
                          <a:effectLst/>
                          <a:latin typeface="Tahoma"/>
                          <a:ea typeface="Times New Roman"/>
                          <a:cs typeface="Roya"/>
                        </a:rPr>
                        <a:t>امضاي همكار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81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اذین علیزاده اصل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متخصص قلب و عروق-فلوشیپ اکوکاردیوگرافی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مجری اصلی و</a:t>
                      </a:r>
                      <a:r>
                        <a:rPr lang="ar-S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استادراهنما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81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مجید</a:t>
                      </a:r>
                      <a:r>
                        <a:rPr lang="fa-IR" sz="1400" baseline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ملکی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متخصص قلب و عروق -فلوشیپ اکوکاردیوگرافی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 مشاور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2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شبنم بوداغ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متخصص قلب وعروق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فلوشیپ اکوکاردیوگرافی 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مجری و نویسنده مقاله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11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پرهام صادقی پور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متخصص قلب و عروق-فلوشیپ اینترونشنال کاردیولوژی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دانشیار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 مشاور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43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000" dirty="0">
                          <a:effectLst/>
                          <a:latin typeface="Tahoma"/>
                          <a:ea typeface="Times New Roman"/>
                          <a:cs typeface="Roya"/>
                        </a:rPr>
                        <a:t> 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هومن بخشنده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اپیدمیولوژیست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fa-IR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دانشیار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استاد مشاور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0860" algn="l"/>
                          <a:tab pos="3691255" algn="l"/>
                        </a:tabLst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  <a:cs typeface="Roya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2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r"/>
            <a:r>
              <a:rPr lang="fa-IR" dirty="0"/>
              <a:t>بیان مساله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dirty="0"/>
              <a:t> تعیین ابعاد و عملکرد حفرات قلب ارزیابی بسیارمهم در معاینه اکوکاردیوگرافی میباشد ، و به دلیل تغییراتی که بر اساس جنسیت ، سن و جمعیت خاص ایجاد می شود تعریف مقادیر طبیعی از اهمیت بالایی برخوردار است.با این حال ، بسیاری از این داده ها از بررسی جمعیت های آمریکایی و اروپایی گرفته شده است و از آنجا که تفاوت های جسمی و نژادی می تواند در اندازه و عملکرد حفرات قلب تاثیر بگذارد ، ارزیابی پارامترهای اکوکاردیوگرافی در سایر جمعیت ها  بسیار مهم است</a:t>
            </a:r>
            <a:r>
              <a:rPr lang="fa-IR" dirty="0" smtClean="0"/>
              <a:t>.</a:t>
            </a:r>
            <a:r>
              <a:rPr lang="en-US" smtClean="0"/>
              <a:t> </a:t>
            </a:r>
            <a:r>
              <a:rPr lang="fa-IR" smtClean="0"/>
              <a:t>مقادیر </a:t>
            </a:r>
            <a:r>
              <a:rPr lang="fa-IR" dirty="0"/>
              <a:t>مرجع مبتنی بر جمعیت بزرگ آسیایی قبلاً گزارش نشده است ، اگرچه برخی از محققان این مقادیر را در جمعیت اندک گزارش کرده اند.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7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ضرورت اجرا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010400" cy="3267384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/>
              <a:t>هدف  از این مطالعه به دست آوردن رنج مقادیر نرمال سیستولیک و دیاستولیک اکوکاردیوگرافیک حفرات قلبی ازجمعیت سالم ایرانی برای آشکار کردن تفاوت های وابسته به سن ، جنس و منطقه جغرافیایی بین جمعیت ایرانی و سایر جمعیت ها می 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3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96200" cy="1186543"/>
          </a:xfrm>
        </p:spPr>
        <p:txBody>
          <a:bodyPr>
            <a:normAutofit/>
          </a:bodyPr>
          <a:lstStyle/>
          <a:p>
            <a:pPr algn="r"/>
            <a:r>
              <a:rPr lang="fa-IR" sz="3200" dirty="0"/>
              <a:t>اهداف: هدف اصلی، اهداف اختصاصی، هدف کاربردی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7859486" cy="4648200"/>
          </a:xfrm>
        </p:spPr>
        <p:txBody>
          <a:bodyPr>
            <a:noAutofit/>
          </a:bodyPr>
          <a:lstStyle/>
          <a:p>
            <a:pPr algn="r" rtl="1"/>
            <a:r>
              <a:rPr lang="fa-IR" sz="1800" dirty="0"/>
              <a:t>هدف اصلی:</a:t>
            </a:r>
          </a:p>
          <a:p>
            <a:pPr algn="r" rtl="1"/>
            <a:r>
              <a:rPr lang="fa-IR" sz="1800" dirty="0"/>
              <a:t>تعیین  رنج نرمال پارامتر های سیستولیک و دیاستولیک در جمعیت سالم ایرانی</a:t>
            </a:r>
          </a:p>
          <a:p>
            <a:pPr algn="r" rtl="1"/>
            <a:endParaRPr lang="fa-IR" sz="1800" dirty="0"/>
          </a:p>
          <a:p>
            <a:pPr algn="r" rtl="1"/>
            <a:r>
              <a:rPr lang="fa-IR" sz="1800" dirty="0"/>
              <a:t>اهداف اختصاصی:</a:t>
            </a:r>
          </a:p>
          <a:p>
            <a:pPr algn="r" rtl="1"/>
            <a:r>
              <a:rPr lang="fa-IR" sz="1800" dirty="0"/>
              <a:t>1.تعیین میانگین </a:t>
            </a:r>
            <a:r>
              <a:rPr lang="en-US" sz="1800" dirty="0" smtClean="0"/>
              <a:t>LVEF</a:t>
            </a:r>
            <a:r>
              <a:rPr lang="fa-IR" sz="1800" dirty="0" smtClean="0"/>
              <a:t> و </a:t>
            </a:r>
            <a:r>
              <a:rPr lang="en-US" sz="1800" dirty="0" smtClean="0"/>
              <a:t>RV Function</a:t>
            </a:r>
            <a:r>
              <a:rPr lang="fa-IR" sz="1800" dirty="0" smtClean="0"/>
              <a:t>در </a:t>
            </a:r>
            <a:r>
              <a:rPr lang="fa-IR" sz="1800" dirty="0"/>
              <a:t>جمعیت سالم ایرانی بر اساس سن و جنس</a:t>
            </a:r>
          </a:p>
          <a:p>
            <a:pPr algn="r" rtl="1"/>
            <a:r>
              <a:rPr lang="fa-IR" sz="1800" dirty="0"/>
              <a:t>2.تعیین میانگین ضخامت سپتوم بین بطنی (</a:t>
            </a:r>
            <a:r>
              <a:rPr lang="en-US" sz="1800" dirty="0"/>
              <a:t>IVS) </a:t>
            </a:r>
            <a:r>
              <a:rPr lang="fa-IR" sz="1800" dirty="0"/>
              <a:t>در جمعیت سالم </a:t>
            </a:r>
            <a:r>
              <a:rPr lang="fa-IR" sz="1800" dirty="0" smtClean="0"/>
              <a:t>ایران</a:t>
            </a:r>
            <a:endParaRPr lang="en-US" sz="1800" dirty="0" smtClean="0"/>
          </a:p>
          <a:p>
            <a:pPr algn="r" rtl="1"/>
            <a:r>
              <a:rPr lang="en-US" sz="1800" dirty="0" smtClean="0"/>
              <a:t>3</a:t>
            </a:r>
            <a:r>
              <a:rPr lang="fa-IR" sz="1800" dirty="0" smtClean="0"/>
              <a:t>.تعیین میانگین فشار سیستلیک و دیاستولیک پولمونری در جمعیت نرمال ایرانی</a:t>
            </a:r>
            <a:endParaRPr lang="fa-IR" sz="1800" dirty="0"/>
          </a:p>
          <a:p>
            <a:pPr algn="r" rtl="1"/>
            <a:r>
              <a:rPr lang="en-US" sz="1800" dirty="0" smtClean="0"/>
              <a:t>4</a:t>
            </a:r>
            <a:r>
              <a:rPr lang="fa-IR" sz="1800" dirty="0" smtClean="0"/>
              <a:t>.تعیین </a:t>
            </a:r>
            <a:r>
              <a:rPr lang="fa-IR" sz="1800" dirty="0"/>
              <a:t>شیوع بیماریهای روماتیسمال دریچه قلب در جمعیت مورد مطالعه</a:t>
            </a:r>
          </a:p>
          <a:p>
            <a:pPr algn="r" rtl="1"/>
            <a:r>
              <a:rPr lang="en-US" sz="1800" dirty="0" smtClean="0"/>
              <a:t>5</a:t>
            </a:r>
            <a:r>
              <a:rPr lang="fa-IR" sz="1800" dirty="0" smtClean="0"/>
              <a:t>.تعیین </a:t>
            </a:r>
            <a:r>
              <a:rPr lang="fa-IR" sz="1800" dirty="0"/>
              <a:t>شیوع پرولاپس دریچه میترال بر اساس جنس در جمعیت مورد مطالعه</a:t>
            </a:r>
          </a:p>
          <a:p>
            <a:pPr algn="r" rtl="1"/>
            <a:r>
              <a:rPr lang="en-US" sz="1800" dirty="0" smtClean="0"/>
              <a:t>6</a:t>
            </a:r>
            <a:r>
              <a:rPr lang="fa-IR" sz="1800" dirty="0" smtClean="0"/>
              <a:t>.تعیین </a:t>
            </a:r>
            <a:r>
              <a:rPr lang="fa-IR" sz="1800" dirty="0"/>
              <a:t>شیوع دیاستولیک دیس فانکشن در جمعیت به ظاهر سالم ایرانی</a:t>
            </a:r>
          </a:p>
          <a:p>
            <a:pPr algn="r" rtl="1"/>
            <a:r>
              <a:rPr lang="en-US" sz="1800" dirty="0" smtClean="0"/>
              <a:t>7</a:t>
            </a:r>
            <a:r>
              <a:rPr lang="fa-IR" sz="1800" dirty="0" smtClean="0"/>
              <a:t>.تعیین </a:t>
            </a:r>
            <a:r>
              <a:rPr lang="fa-IR" sz="1800" dirty="0"/>
              <a:t>شیوع بیماریهای دریچه ای قلب (&gt;</a:t>
            </a:r>
            <a:r>
              <a:rPr lang="en-US" sz="1800" dirty="0"/>
              <a:t>MILD) </a:t>
            </a:r>
            <a:r>
              <a:rPr lang="fa-IR" sz="1800" dirty="0"/>
              <a:t>در جمعیت سالم ایرانی</a:t>
            </a:r>
          </a:p>
          <a:p>
            <a:pPr algn="r" rtl="1"/>
            <a:r>
              <a:rPr lang="en-US" sz="1800" dirty="0" smtClean="0"/>
              <a:t>8</a:t>
            </a:r>
            <a:r>
              <a:rPr lang="fa-IR" sz="1800" dirty="0" smtClean="0"/>
              <a:t>.تعیین </a:t>
            </a:r>
            <a:r>
              <a:rPr lang="fa-IR" sz="1800" dirty="0"/>
              <a:t>میانگین اندازه ائورت صعودی  بر اساس سن و جنس و سطح بدن در جمعیت سالم </a:t>
            </a:r>
            <a:r>
              <a:rPr lang="fa-IR" sz="1800" dirty="0" smtClean="0"/>
              <a:t>ایرانی</a:t>
            </a:r>
            <a:endParaRPr lang="en-US" sz="1800" dirty="0" smtClean="0"/>
          </a:p>
          <a:p>
            <a:pPr algn="r" rtl="1"/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9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498"/>
            <a:ext cx="7239000" cy="594360"/>
          </a:xfrm>
        </p:spPr>
        <p:txBody>
          <a:bodyPr>
            <a:normAutofit/>
          </a:bodyPr>
          <a:lstStyle/>
          <a:p>
            <a:pPr algn="r"/>
            <a:r>
              <a:rPr lang="fa-IR" sz="3200" b="0" i="0" dirty="0">
                <a:solidFill>
                  <a:srgbClr val="333333"/>
                </a:solidFill>
                <a:effectLst/>
                <a:latin typeface="BMitra"/>
              </a:rPr>
              <a:t>فرضیات یا سوالات پژوهشی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مقادیر رنج نرمال ابعاد قلب در جمعیت ایرانی نسبت به گایدلاین های </a:t>
            </a:r>
            <a:r>
              <a:rPr lang="en-US" sz="2400" dirty="0"/>
              <a:t>ACC/AHA </a:t>
            </a:r>
            <a:r>
              <a:rPr lang="fa-IR" sz="2400" dirty="0"/>
              <a:t>و </a:t>
            </a:r>
            <a:r>
              <a:rPr lang="en-US" sz="2400" dirty="0"/>
              <a:t>ESC </a:t>
            </a:r>
            <a:r>
              <a:rPr lang="fa-IR" sz="2400" dirty="0"/>
              <a:t>متفاوت است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میزان شیوع هیپرتروفی قلب و انوریسم ائورت صعودی در جمعیت ایرانی  به ظاهر سالم بالاتراز گزارشات مستند است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با افزایش سن شیوع دیاستولیک دیس فانکشن و هیپرتروفی قلبی در جمعیت به ظاهر سالم ایرانی افزایش می یابد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 شیوع دیاستولیک دیس فانکشن در جمعیت زنان با </a:t>
            </a:r>
            <a:r>
              <a:rPr lang="en-US" sz="2400" dirty="0"/>
              <a:t>BSA </a:t>
            </a:r>
            <a:r>
              <a:rPr lang="fa-IR" sz="2400" dirty="0"/>
              <a:t>پایین و سن بالا بیشتر </a:t>
            </a:r>
            <a:r>
              <a:rPr lang="fa-IR" sz="2400" dirty="0" smtClean="0"/>
              <a:t>است</a:t>
            </a:r>
            <a:endParaRPr lang="en-US" sz="2400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…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2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777240"/>
          </a:xfrm>
        </p:spPr>
        <p:txBody>
          <a:bodyPr>
            <a:normAutofit fontScale="90000"/>
          </a:bodyPr>
          <a:lstStyle/>
          <a:p>
            <a:pPr marL="0" marR="0" algn="r" rtl="1">
              <a:lnSpc>
                <a:spcPct val="150000"/>
              </a:lnSpc>
            </a:pPr>
            <a:r>
              <a:rPr lang="ar-SA" b="1" u="sng" dirty="0">
                <a:effectLst/>
                <a:latin typeface="Tahoma"/>
                <a:ea typeface="Times New Roman"/>
                <a:cs typeface="Roya"/>
              </a:rPr>
              <a:t> روش اجـراي طرح :</a:t>
            </a: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fa-IR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مطالعه در قالب یک پیمایش اپیدمیولوژیک در سطح جامعه به انجام می رسد و طبعا نمونه گیری به صورت تصادفی خوشه ای صورت می پذیرد. برای این مطالعه 2000 خوشه در نظر گرفته می شود و منظور از خوشه ، خانواده می باشد. با توجه به این که میانه ی بعد خانوار 3 می باشد، انتظار می رود که در نهایت 4000 بزرگسال (18 سال و بیشتر) واجد شرایط برای ورود در مطالعه باشند و با توجه به میزان مشارکت 80% ( با توجه به مطالعات قبلی)، حدود 3200 نفر احتمالاً وارد مطالعه خواهند شد.پس از انتخاب خانوار و </a:t>
            </a:r>
            <a:r>
              <a:rPr lang="en-US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register </a:t>
            </a:r>
            <a:r>
              <a:rPr lang="fa-IR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کردن افراد در مطالعه، ابتدا از وجود بیماری های شناخته شده قلبی و سکته قلبی سؤال می شود. همچنین پروسیجرهای اصلی قلب و عروق، به خصوص </a:t>
            </a:r>
            <a:r>
              <a:rPr lang="en-US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CABG </a:t>
            </a:r>
            <a:r>
              <a:rPr lang="fa-IR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و آنزیوگرافی و انواع </a:t>
            </a:r>
            <a:r>
              <a:rPr lang="en-US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PCI </a:t>
            </a:r>
            <a:r>
              <a:rPr lang="fa-IR" dirty="0">
                <a:solidFill>
                  <a:srgbClr val="333333"/>
                </a:solidFill>
                <a:effectLst/>
                <a:latin typeface="Traditional Arabic"/>
                <a:ea typeface="Times New Roman"/>
              </a:rPr>
              <a:t>مورد پرسش واقع خواهد شد ودر صورت وجود بیماری شناخته شده قلبی وارد مطالعه نمیشوند . </a:t>
            </a:r>
            <a:r>
              <a:rPr lang="en-US" dirty="0">
                <a:solidFill>
                  <a:srgbClr val="333333"/>
                </a:solidFill>
                <a:effectLst/>
                <a:latin typeface="Traditional Arabic"/>
                <a:ea typeface="Times New Roman"/>
                <a:cs typeface="Roya"/>
              </a:rPr>
              <a:t>.</a:t>
            </a:r>
            <a:r>
              <a:rPr lang="en-US" sz="1800" b="1" dirty="0">
                <a:effectLst/>
                <a:latin typeface="Roya"/>
                <a:ea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5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r" rtl="1"/>
            <a:r>
              <a:rPr lang="fa-IR" u="none" strike="noStrike" dirty="0">
                <a:solidFill>
                  <a:srgbClr val="333333"/>
                </a:solidFill>
                <a:effectLst/>
                <a:latin typeface="Arial"/>
              </a:rPr>
              <a:t>در </a:t>
            </a:r>
            <a:r>
              <a:rPr lang="fa-IR" u="none" strike="noStrike" dirty="0" err="1">
                <a:solidFill>
                  <a:srgbClr val="333333"/>
                </a:solidFill>
                <a:effectLst/>
                <a:latin typeface="Arial"/>
              </a:rPr>
              <a:t>اکوکاردیوگرافی</a:t>
            </a:r>
            <a:r>
              <a:rPr lang="fa-IR" u="none" strike="noStrike" dirty="0">
                <a:solidFill>
                  <a:srgbClr val="333333"/>
                </a:solidFill>
                <a:effectLst/>
                <a:latin typeface="Arial"/>
              </a:rPr>
              <a:t> </a:t>
            </a:r>
            <a:r>
              <a:rPr lang="fa-IR" u="none" strike="noStrike" dirty="0" err="1">
                <a:solidFill>
                  <a:srgbClr val="333333"/>
                </a:solidFill>
                <a:effectLst/>
                <a:latin typeface="Arial"/>
              </a:rPr>
              <a:t>دوبعدی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انجام شده افراد از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نظر</a:t>
            </a:r>
            <a:endParaRPr lang="en-US" dirty="0">
              <a:solidFill>
                <a:srgbClr val="333333"/>
              </a:solidFill>
              <a:latin typeface="Arial"/>
            </a:endParaRPr>
          </a:p>
          <a:p>
            <a:pPr marL="0" marR="0" indent="0" algn="r" rtl="1">
              <a:buNone/>
            </a:pP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LVEF,IVS </a:t>
            </a:r>
            <a:r>
              <a:rPr lang="en-US" dirty="0" err="1">
                <a:solidFill>
                  <a:srgbClr val="333333"/>
                </a:solidFill>
                <a:effectLst/>
                <a:latin typeface="Arial"/>
              </a:rPr>
              <a:t>size,Ascending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aorta Size, </a:t>
            </a:r>
            <a:r>
              <a:rPr lang="en-US" dirty="0" err="1" smtClean="0">
                <a:solidFill>
                  <a:srgbClr val="333333"/>
                </a:solidFill>
                <a:effectLst/>
                <a:latin typeface="Arial"/>
              </a:rPr>
              <a:t>mitralinflow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</a:rPr>
              <a:t> </a:t>
            </a:r>
            <a:r>
              <a:rPr lang="en-US" dirty="0" err="1">
                <a:solidFill>
                  <a:srgbClr val="333333"/>
                </a:solidFill>
                <a:effectLst/>
                <a:latin typeface="Arial"/>
              </a:rPr>
              <a:t>pattern,Valvular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Heart Disease 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</a:rPr>
              <a:t>,</a:t>
            </a:r>
            <a:r>
              <a:rPr lang="fa-IR" dirty="0" smtClean="0">
                <a:solidFill>
                  <a:srgbClr val="333333"/>
                </a:solidFill>
                <a:effectLst/>
                <a:latin typeface="Arial"/>
              </a:rPr>
              <a:t> و </a:t>
            </a:r>
            <a:r>
              <a:rPr lang="fa-IR" dirty="0" smtClean="0">
                <a:solidFill>
                  <a:srgbClr val="FF0000"/>
                </a:solidFill>
                <a:effectLst/>
                <a:latin typeface="Arial"/>
              </a:rPr>
              <a:t>.....</a:t>
            </a:r>
            <a:r>
              <a:rPr lang="fa-IR" dirty="0" smtClean="0">
                <a:solidFill>
                  <a:srgbClr val="333333"/>
                </a:solidFill>
                <a:effectLst/>
                <a:latin typeface="Arial"/>
              </a:rPr>
              <a:t>بررسی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شده همچنین از نظر بیماری روماتیسمال دریچه قلب و پرولاپس دریچه میترال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 بررسی شده ودیتای به دست امده در پرسشنامه مربوطه ثبت می گردد.اطلاعات به دست آمده از افراد در 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registry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که برای همین منظور طراحی می گردد ثبت می شود. برای تجزیه و تحلیل اطلاعات از بسته نرم افزاری 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survey analysis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نرم افزار</a:t>
            </a:r>
            <a:r>
              <a:rPr lang="en-US" dirty="0" err="1">
                <a:solidFill>
                  <a:srgbClr val="333333"/>
                </a:solidFill>
                <a:effectLst/>
                <a:latin typeface="Arial"/>
              </a:rPr>
              <a:t>stata</a:t>
            </a:r>
            <a:r>
              <a:rPr lang="en-US" dirty="0">
                <a:solidFill>
                  <a:srgbClr val="333333"/>
                </a:solidFill>
                <a:effectLst/>
                <a:latin typeface="Arial"/>
              </a:rPr>
              <a:t> 16 </a:t>
            </a:r>
            <a:r>
              <a:rPr lang="fa-IR" dirty="0">
                <a:solidFill>
                  <a:srgbClr val="333333"/>
                </a:solidFill>
                <a:effectLst/>
                <a:latin typeface="Arial"/>
              </a:rPr>
              <a:t>استفاده می گردد.</a:t>
            </a:r>
            <a:endParaRPr lang="fa-IR" dirty="0">
              <a:effectLst/>
            </a:endParaRPr>
          </a:p>
          <a:p>
            <a:pPr marL="0" marR="450215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b="0" dirty="0"/>
              <a:t>مشخصات ابزار جمع آوری اطلاعات و نحوه جمع آوری آن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rgbClr val="333333"/>
                </a:solidFill>
                <a:latin typeface="Arial"/>
              </a:rPr>
              <a:t>اکوکاردیوگرافی دوبعدی توسط 3 اپراتور با تجربه انجام شده وکلیه اطلاعات ضرورری بیماران درفرم ثبت اطلاعات به صورت الکترونیکی وارد میشود</a:t>
            </a:r>
            <a:r>
              <a:rPr lang="fa-IR" dirty="0" smtClean="0">
                <a:solidFill>
                  <a:srgbClr val="333333"/>
                </a:solidFill>
                <a:latin typeface="Arial"/>
              </a:rPr>
              <a:t>.</a:t>
            </a:r>
          </a:p>
          <a:p>
            <a:pPr algn="r" rtl="1"/>
            <a:endParaRPr lang="fa-IR" dirty="0">
              <a:solidFill>
                <a:srgbClr val="333333"/>
              </a:solidFill>
              <a:latin typeface="Arial"/>
            </a:endParaRPr>
          </a:p>
          <a:p>
            <a:pPr algn="r" rtl="1"/>
            <a:r>
              <a:rPr lang="fa-IR" dirty="0" smtClean="0">
                <a:solidFill>
                  <a:srgbClr val="333333"/>
                </a:solidFill>
                <a:latin typeface="Arial"/>
              </a:rPr>
              <a:t>اطلاعات </a:t>
            </a:r>
            <a:r>
              <a:rPr lang="fa-IR" dirty="0">
                <a:solidFill>
                  <a:srgbClr val="333333"/>
                </a:solidFill>
                <a:latin typeface="Arial"/>
              </a:rPr>
              <a:t>بیمار در هرمرحله از طرح توسط مسوول مربوط که شامل منشی ،پرستار،پزشک،متخصص </a:t>
            </a:r>
            <a:r>
              <a:rPr lang="fa-IR" dirty="0" smtClean="0">
                <a:solidFill>
                  <a:srgbClr val="333333"/>
                </a:solidFill>
                <a:latin typeface="Arial"/>
              </a:rPr>
              <a:t>قلب</a:t>
            </a:r>
            <a:r>
              <a:rPr lang="fa-IR" dirty="0">
                <a:solidFill>
                  <a:srgbClr val="333333"/>
                </a:solidFill>
                <a:latin typeface="Arial"/>
              </a:rPr>
              <a:t> </a:t>
            </a:r>
            <a:r>
              <a:rPr lang="fa-IR" dirty="0" smtClean="0">
                <a:solidFill>
                  <a:srgbClr val="333333"/>
                </a:solidFill>
                <a:latin typeface="Arial"/>
              </a:rPr>
              <a:t>میباشد </a:t>
            </a:r>
            <a:r>
              <a:rPr lang="fa-IR" dirty="0">
                <a:solidFill>
                  <a:srgbClr val="333333"/>
                </a:solidFill>
                <a:latin typeface="Arial"/>
              </a:rPr>
              <a:t>تکمیل میگردد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02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827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BMitra</vt:lpstr>
      <vt:lpstr>IranNastaliq</vt:lpstr>
      <vt:lpstr>Roya</vt:lpstr>
      <vt:lpstr>Tahoma</vt:lpstr>
      <vt:lpstr>Times New Roman</vt:lpstr>
      <vt:lpstr>Traditional Arabic</vt:lpstr>
      <vt:lpstr>Trebuchet MS</vt:lpstr>
      <vt:lpstr>Wingdings</vt:lpstr>
      <vt:lpstr>Wingdings 2</vt:lpstr>
      <vt:lpstr>Opulent</vt:lpstr>
      <vt:lpstr>پارامترهای اکوکاردیوگرافیک سیستولیک و دیاستولیک در بیش از 2000 جمعیت سالم ایرانی: برگرفته از نتایج طرح همراه بیمارستان قلب رجایی   </vt:lpstr>
      <vt:lpstr>مشخصات طرح دهندگان (مجريان و همكاران اصلي) طرح:  </vt:lpstr>
      <vt:lpstr>بیان مساله</vt:lpstr>
      <vt:lpstr>ضرورت اجرا</vt:lpstr>
      <vt:lpstr>اهداف: هدف اصلی، اهداف اختصاصی، هدف کاربردی</vt:lpstr>
      <vt:lpstr>فرضیات یا سوالات پژوهشی</vt:lpstr>
      <vt:lpstr> روش اجـراي طرح : </vt:lpstr>
      <vt:lpstr>PowerPoint Presentation</vt:lpstr>
      <vt:lpstr>مشخصات ابزار جمع آوری اطلاعات و نحوه جمع آوری آن</vt:lpstr>
      <vt:lpstr>PowerPoint Presentation</vt:lpstr>
      <vt:lpstr>جمع هزینه ها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پارامترهای اکوکاردیوگرافیک سیستولیک و دیاستولیک نرمال در بیش از 2000 جمعیت سالم ایرانی:برگرفته از نتایج طرح همراه بیمارستان قلب رجایی  Normal values of systolic and diastolic echocardiographic parameters in more than 2000 healthy Iranian population:results from Hamrah survey in rajaei heart center</dc:title>
  <dc:creator>intuser</dc:creator>
  <cp:lastModifiedBy>Windows User</cp:lastModifiedBy>
  <cp:revision>37</cp:revision>
  <dcterms:created xsi:type="dcterms:W3CDTF">2020-09-06T07:49:59Z</dcterms:created>
  <dcterms:modified xsi:type="dcterms:W3CDTF">2020-09-06T15:53:14Z</dcterms:modified>
</cp:coreProperties>
</file>