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2" autoAdjust="0"/>
    <p:restoredTop sz="94660"/>
  </p:normalViewPr>
  <p:slideViewPr>
    <p:cSldViewPr snapToGrid="0">
      <p:cViewPr>
        <p:scale>
          <a:sx n="43" d="100"/>
          <a:sy n="43" d="100"/>
        </p:scale>
        <p:origin x="28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5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9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3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0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9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7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0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0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E6A93-A420-4D7F-B360-2CB7CD76778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C057-7EEA-435D-BFD1-884ACBE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656"/>
            <a:ext cx="10515600" cy="5652307"/>
          </a:xfrm>
          <a:blipFill>
            <a:blip r:embed="rId2"/>
            <a:tile tx="0" ty="0" sx="100000" sy="100000" flip="none" algn="tl"/>
          </a:blip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en-US" sz="4400" b="1" dirty="0" smtClean="0">
              <a:ln w="12700"/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ln w="12700"/>
                <a:solidFill>
                  <a:schemeClr val="accent1">
                    <a:lumMod val="50000"/>
                  </a:schemeClr>
                </a:solidFill>
              </a:rPr>
              <a:t>مقايسه پارامترهاي استرين دو بطني در ام ار ای قلب بيماران بهبود يافته از کووید 19 در بیماران بدون بيماري زمينه اي قلبي</a:t>
            </a:r>
            <a:r>
              <a:rPr lang="fa-IR" sz="4400" b="1" dirty="0">
                <a:ln w="1270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a-IR" sz="4400" b="1" dirty="0" smtClean="0">
                <a:ln w="12700"/>
                <a:solidFill>
                  <a:schemeClr val="accent1">
                    <a:lumMod val="50000"/>
                  </a:schemeClr>
                </a:solidFill>
              </a:rPr>
              <a:t>با افراد نرمال</a:t>
            </a:r>
          </a:p>
          <a:p>
            <a:pPr marL="0" indent="0" algn="ctr">
              <a:buNone/>
            </a:pPr>
            <a:r>
              <a:rPr lang="fa-IR" sz="4400" b="1" dirty="0" smtClean="0">
                <a:ln w="12700"/>
                <a:solidFill>
                  <a:schemeClr val="accent1">
                    <a:lumMod val="50000"/>
                  </a:schemeClr>
                </a:solidFill>
              </a:rPr>
              <a:t> و تعيين ارتباط آنها با شدت درگيري ريوي اوليه</a:t>
            </a:r>
            <a:endParaRPr lang="en-US" sz="4400" b="1" dirty="0">
              <a:ln w="12700"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843"/>
            <a:ext cx="10515600" cy="593712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Puntmann</a:t>
            </a:r>
            <a:r>
              <a:rPr lang="en-US" b="1" dirty="0" smtClean="0"/>
              <a:t> </a:t>
            </a:r>
            <a:r>
              <a:rPr lang="en-US" b="1" dirty="0"/>
              <a:t>et al, a </a:t>
            </a:r>
            <a:endParaRPr lang="fa-IR" b="1" dirty="0" smtClean="0"/>
          </a:p>
          <a:p>
            <a:r>
              <a:rPr lang="en-US" b="1" dirty="0" smtClean="0"/>
              <a:t>Cohort </a:t>
            </a:r>
            <a:r>
              <a:rPr lang="en-US" b="1" dirty="0"/>
              <a:t>of 100 patients </a:t>
            </a:r>
            <a:r>
              <a:rPr lang="en-US" b="1" dirty="0" smtClean="0"/>
              <a:t>underwent</a:t>
            </a:r>
            <a:endParaRPr lang="fa-IR" b="1" dirty="0" smtClean="0"/>
          </a:p>
          <a:p>
            <a:r>
              <a:rPr lang="en-US" b="1" dirty="0"/>
              <a:t>F</a:t>
            </a:r>
            <a:r>
              <a:rPr lang="en-US" b="1" dirty="0" smtClean="0"/>
              <a:t>ollow-up </a:t>
            </a:r>
            <a:r>
              <a:rPr lang="en-US" b="1" dirty="0"/>
              <a:t>CMR 79 days after recovery from SARS-CoV-2 infection, </a:t>
            </a:r>
            <a:endParaRPr lang="fa-IR" b="1" dirty="0" smtClean="0"/>
          </a:p>
          <a:p>
            <a:r>
              <a:rPr lang="en-US" b="1" dirty="0"/>
              <a:t>C</a:t>
            </a:r>
            <a:r>
              <a:rPr lang="en-US" b="1" dirty="0" smtClean="0"/>
              <a:t>ardiac </a:t>
            </a:r>
            <a:r>
              <a:rPr lang="en-US" b="1" dirty="0"/>
              <a:t>involvement and active myocardial edema were scintillatingly detected in 78% and 60%, respectively, independent of preexisting conditions and the disease course (10). </a:t>
            </a:r>
            <a:endParaRPr lang="fa-IR" b="1" dirty="0" smtClean="0"/>
          </a:p>
          <a:p>
            <a:endParaRPr lang="fa-IR" dirty="0" smtClean="0"/>
          </a:p>
          <a:p>
            <a:r>
              <a:rPr lang="en-US" dirty="0" err="1" smtClean="0"/>
              <a:t>Puntmann</a:t>
            </a:r>
            <a:r>
              <a:rPr lang="en-US" dirty="0" smtClean="0"/>
              <a:t> </a:t>
            </a:r>
            <a:r>
              <a:rPr lang="en-US" dirty="0"/>
              <a:t>VO, </a:t>
            </a:r>
            <a:r>
              <a:rPr lang="en-US" dirty="0" err="1"/>
              <a:t>Carerj</a:t>
            </a:r>
            <a:r>
              <a:rPr lang="en-US" dirty="0"/>
              <a:t> ML, </a:t>
            </a:r>
            <a:r>
              <a:rPr lang="en-US" dirty="0" err="1"/>
              <a:t>Wieters</a:t>
            </a:r>
            <a:r>
              <a:rPr lang="en-US" dirty="0"/>
              <a:t> I, </a:t>
            </a:r>
            <a:r>
              <a:rPr lang="en-US" dirty="0" err="1"/>
              <a:t>Fahim</a:t>
            </a:r>
            <a:r>
              <a:rPr lang="en-US" dirty="0"/>
              <a:t> M, Arendt C, Hoffmann J, </a:t>
            </a:r>
            <a:r>
              <a:rPr lang="en-US" dirty="0" err="1"/>
              <a:t>Shchendrygina</a:t>
            </a:r>
            <a:r>
              <a:rPr lang="en-US" dirty="0"/>
              <a:t> A, Escher F, Vasa-</a:t>
            </a:r>
            <a:r>
              <a:rPr lang="en-US" dirty="0" err="1"/>
              <a:t>Nicotera</a:t>
            </a:r>
            <a:r>
              <a:rPr lang="en-US" dirty="0"/>
              <a:t> M, </a:t>
            </a:r>
            <a:r>
              <a:rPr lang="en-US" dirty="0" err="1"/>
              <a:t>Zeiher</a:t>
            </a:r>
            <a:r>
              <a:rPr lang="en-US" dirty="0"/>
              <a:t> AM VM. Outcomes of cardiovascular magnetic resonance imaging in patients recently recovered from coronavirus disease 2019 (COVID-19). JAMA </a:t>
            </a:r>
            <a:r>
              <a:rPr lang="en-US" dirty="0" err="1"/>
              <a:t>Cardiol</a:t>
            </a:r>
            <a:r>
              <a:rPr lang="en-US" dirty="0"/>
              <a:t>  [Internet]. 2020 [cited 2020 Aug 30]; Available from: https://jamanetwork.com/journals/jamacardiology/article-abstract/2768916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presentative images of conventional CMR findings in acute... | Download  Scientific Diagra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t="-1" r="1940" b="52112"/>
          <a:stretch/>
        </p:blipFill>
        <p:spPr bwMode="auto">
          <a:xfrm>
            <a:off x="629587" y="419724"/>
            <a:ext cx="11107710" cy="448205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4518" y="5276538"/>
            <a:ext cx="650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Myocardial edema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183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•Thirty patients with definite SARS-COV2 infection established with RT-PCR  test and pulmonary CT scan at baseline CMR  3-6 months after infection without (GD injection)</a:t>
            </a:r>
            <a:endParaRPr lang="fa-IR" dirty="0" smtClean="0"/>
          </a:p>
          <a:p>
            <a:r>
              <a:rPr lang="en-US" dirty="0" smtClean="0"/>
              <a:t>Patients had no history of cardiac disease or risk factors</a:t>
            </a:r>
          </a:p>
          <a:p>
            <a:r>
              <a:rPr lang="en-US" dirty="0" smtClean="0"/>
              <a:t>20 age match control group</a:t>
            </a:r>
          </a:p>
          <a:p>
            <a:endParaRPr lang="en-US" dirty="0"/>
          </a:p>
          <a:p>
            <a:r>
              <a:rPr lang="en-US" dirty="0" smtClean="0"/>
              <a:t>Comparison of functional and tissue deformation parameters</a:t>
            </a:r>
          </a:p>
          <a:p>
            <a:r>
              <a:rPr lang="en-US" dirty="0" smtClean="0"/>
              <a:t>Evaluation of myocardial edema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xamples of cardiovascular magnetic resonance analysis techniques. (A)... |  Download Scientific Diagra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84"/>
          <a:stretch/>
        </p:blipFill>
        <p:spPr bwMode="auto">
          <a:xfrm>
            <a:off x="2643187" y="324494"/>
            <a:ext cx="6515803" cy="559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fa-IR" dirty="0" smtClean="0"/>
              <a:t>اهداف اختصاصی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1. مقایسه پارامترهای استرین بطن چپ و راست در بیماران بهبود یافته از کوووید 19 با گروه کنترل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2. مقایسه پارامترهای استرین بطنی بعد بهبود با شدت درگیری ریوی در زمان تشخیص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3. بررسی میزان ادم میوکارد حداقل سه ماه پس از بهبود درگیری ریوی و بررسی ارتباط آن با شدت درگیری ریوی در زمان تشخیص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279" y="659567"/>
            <a:ext cx="10515600" cy="521759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b="1" dirty="0" smtClean="0">
              <a:blipFill>
                <a:blip r:embed="rId3"/>
                <a:tile tx="0" ty="0" sx="100000" sy="100000" flip="none" algn="tl"/>
              </a:blipFill>
            </a:endParaRPr>
          </a:p>
          <a:p>
            <a:pPr marL="0" indent="0" algn="ctr">
              <a:buNone/>
            </a:pPr>
            <a:r>
              <a:rPr lang="en-US" sz="8800" b="1" dirty="0" smtClean="0">
                <a:blipFill>
                  <a:blip r:embed="rId3"/>
                  <a:tile tx="0" ty="0" sx="100000" sy="100000" flip="none" algn="tl"/>
                </a:blipFill>
              </a:rPr>
              <a:t>Thank you</a:t>
            </a:r>
            <a:endParaRPr lang="en-US" sz="88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6508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Method</vt:lpstr>
      <vt:lpstr>PowerPoint Presentation</vt:lpstr>
      <vt:lpstr>اهداف اختصاصی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34</cp:revision>
  <dcterms:created xsi:type="dcterms:W3CDTF">2020-09-07T13:53:46Z</dcterms:created>
  <dcterms:modified xsi:type="dcterms:W3CDTF">2020-09-07T14:54:40Z</dcterms:modified>
</cp:coreProperties>
</file>