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8" r:id="rId3"/>
    <p:sldId id="259" r:id="rId4"/>
    <p:sldId id="261" r:id="rId5"/>
    <p:sldId id="262"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36" autoAdjust="0"/>
  </p:normalViewPr>
  <p:slideViewPr>
    <p:cSldViewPr snapToGrid="0">
      <p:cViewPr>
        <p:scale>
          <a:sx n="62" d="100"/>
          <a:sy n="62" d="100"/>
        </p:scale>
        <p:origin x="-246" y="-3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322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925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726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9165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7544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258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6755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8496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11/2/2020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935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11/2/2020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468529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5905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11/2/2020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480378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7918" y="3514721"/>
            <a:ext cx="10058400" cy="3566160"/>
          </a:xfrm>
        </p:spPr>
        <p:txBody>
          <a:bodyPr>
            <a:normAutofit fontScale="90000"/>
          </a:bodyPr>
          <a:lstStyle/>
          <a:p>
            <a:pPr algn="r" rtl="1">
              <a:lnSpc>
                <a:spcPct val="150000"/>
              </a:lnSpc>
            </a:pPr>
            <a:r>
              <a:rPr lang="fa-IR" sz="4000" b="1" dirty="0">
                <a:cs typeface="Nazanin" panose="00000400000000000000" pitchFamily="2" charset="-78"/>
              </a:rPr>
              <a:t>بررسی ارتباط پلی مورفیسم های </a:t>
            </a:r>
            <a:r>
              <a:rPr lang="fa-IR" sz="4000" b="1" dirty="0">
                <a:solidFill>
                  <a:srgbClr val="FF0000"/>
                </a:solidFill>
                <a:cs typeface="Nazanin" panose="00000400000000000000" pitchFamily="2" charset="-78"/>
              </a:rPr>
              <a:t>ژن نیتریک اکساید سنتتاز اندوتلیالی</a:t>
            </a:r>
            <a:r>
              <a:rPr lang="fa-IR" sz="4000" b="1" dirty="0">
                <a:cs typeface="Nazanin" panose="00000400000000000000" pitchFamily="2" charset="-78"/>
              </a:rPr>
              <a:t> (</a:t>
            </a:r>
            <a:r>
              <a:rPr lang="en-US" sz="4000" b="1" u="sng" dirty="0">
                <a:cs typeface="Nazanin" panose="00000400000000000000" pitchFamily="2" charset="-78"/>
              </a:rPr>
              <a:t>cDNA.1251T&gt;G</a:t>
            </a:r>
            <a:r>
              <a:rPr lang="fa-IR" sz="4000" b="1" dirty="0">
                <a:cs typeface="Nazanin" panose="00000400000000000000" pitchFamily="2" charset="-78"/>
              </a:rPr>
              <a:t>)</a:t>
            </a:r>
            <a:r>
              <a:rPr lang="en-US" sz="4000" b="1" dirty="0">
                <a:cs typeface="Nazanin" panose="00000400000000000000" pitchFamily="2" charset="-78"/>
              </a:rPr>
              <a:t> </a:t>
            </a:r>
            <a:r>
              <a:rPr lang="fa-IR" sz="4000" b="1" dirty="0">
                <a:cs typeface="Nazanin" panose="00000400000000000000" pitchFamily="2" charset="-78"/>
              </a:rPr>
              <a:t>و</a:t>
            </a:r>
            <a:r>
              <a:rPr lang="en-US" sz="4000" b="1" dirty="0">
                <a:cs typeface="Nazanin" panose="00000400000000000000" pitchFamily="2" charset="-78"/>
              </a:rPr>
              <a:t> </a:t>
            </a:r>
            <a:r>
              <a:rPr lang="fa-IR" sz="4000" b="1" dirty="0">
                <a:cs typeface="Nazanin" panose="00000400000000000000" pitchFamily="2" charset="-78"/>
              </a:rPr>
              <a:t>اینترلوکین </a:t>
            </a:r>
            <a:r>
              <a:rPr lang="fa-IR" sz="4000" b="1" u="sng" dirty="0">
                <a:cs typeface="Nazanin" panose="00000400000000000000" pitchFamily="2" charset="-78"/>
              </a:rPr>
              <a:t>1</a:t>
            </a:r>
            <a:r>
              <a:rPr lang="en-US" sz="4000" b="1" u="sng" dirty="0">
                <a:cs typeface="Nazanin" panose="00000400000000000000" pitchFamily="2" charset="-78"/>
              </a:rPr>
              <a:t>B</a:t>
            </a:r>
            <a:r>
              <a:rPr lang="fa-IR" sz="4000" b="1" u="sng" dirty="0">
                <a:cs typeface="Nazanin" panose="00000400000000000000" pitchFamily="2" charset="-78"/>
              </a:rPr>
              <a:t>(</a:t>
            </a:r>
            <a:r>
              <a:rPr lang="en-US" sz="4000" b="1" u="sng" dirty="0">
                <a:cs typeface="Nazanin" panose="00000400000000000000" pitchFamily="2" charset="-78"/>
              </a:rPr>
              <a:t>cDNA.526C&gt;T</a:t>
            </a:r>
            <a:r>
              <a:rPr lang="fa-IR" sz="4000" b="1" u="sng" dirty="0">
                <a:cs typeface="Nazanin" panose="00000400000000000000" pitchFamily="2" charset="-78"/>
              </a:rPr>
              <a:t>) </a:t>
            </a:r>
            <a:r>
              <a:rPr lang="fa-IR" sz="4000" b="1" dirty="0">
                <a:cs typeface="Nazanin" panose="00000400000000000000" pitchFamily="2" charset="-78"/>
              </a:rPr>
              <a:t>با جریان خون اهسته کرونری در جمعیت ایرانی مراجعه کننده به بیمارستان شهید رجایی</a:t>
            </a:r>
            <a:r>
              <a:rPr lang="en-US" sz="3200" dirty="0">
                <a:cs typeface="+mn-cs"/>
              </a:rPr>
              <a:t/>
            </a:r>
            <a:br>
              <a:rPr lang="en-US" sz="3200" dirty="0">
                <a:cs typeface="+mn-cs"/>
              </a:rPr>
            </a:br>
            <a:r>
              <a:rPr lang="en-US" sz="3200" dirty="0">
                <a:cs typeface="B Nazanin" panose="00000400000000000000" pitchFamily="2" charset="-78"/>
              </a:rPr>
              <a:t/>
            </a:r>
            <a:br>
              <a:rPr lang="en-US" sz="3200" dirty="0">
                <a:cs typeface="B Nazanin" panose="00000400000000000000" pitchFamily="2" charset="-78"/>
              </a:rPr>
            </a:br>
            <a:r>
              <a:rPr lang="en-US" sz="3200" dirty="0">
                <a:cs typeface="B Nazanin" panose="00000400000000000000" pitchFamily="2" charset="-78"/>
              </a:rPr>
              <a:t/>
            </a:r>
            <a:br>
              <a:rPr lang="en-US" sz="3200" dirty="0">
                <a:cs typeface="B Nazanin" panose="00000400000000000000" pitchFamily="2" charset="-78"/>
              </a:rPr>
            </a:br>
            <a:endParaRPr lang="en-US" sz="3200" dirty="0">
              <a:cs typeface="B Nazanin" panose="00000400000000000000" pitchFamily="2" charset="-78"/>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50031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7307" y="568518"/>
            <a:ext cx="10336696" cy="5816977"/>
          </a:xfrm>
          <a:prstGeom prst="rect">
            <a:avLst/>
          </a:prstGeom>
          <a:noFill/>
        </p:spPr>
        <p:txBody>
          <a:bodyPr wrap="square" rtlCol="0">
            <a:spAutoFit/>
          </a:bodyPr>
          <a:lstStyle/>
          <a:p>
            <a:pPr algn="r" rtl="1"/>
            <a:r>
              <a:rPr lang="fa-IR" sz="2000" b="1" dirty="0">
                <a:cs typeface="Nazanin" panose="00000400000000000000" pitchFamily="2" charset="-78"/>
              </a:rPr>
              <a:t>بیان مسئله:</a:t>
            </a:r>
          </a:p>
          <a:p>
            <a:pPr marL="342900" indent="-342900" algn="r" rtl="1">
              <a:buFont typeface="Wingdings" panose="05000000000000000000" pitchFamily="2" charset="2"/>
              <a:buChar char="v"/>
            </a:pPr>
            <a:r>
              <a:rPr lang="en-US" sz="1600" b="1" dirty="0"/>
              <a:t>coronary slow flow phenomenon CSFP</a:t>
            </a:r>
            <a:r>
              <a:rPr lang="fa-IR" sz="1600" dirty="0">
                <a:cs typeface="Nazanin" panose="00000400000000000000" pitchFamily="2" charset="-78"/>
              </a:rPr>
              <a:t>:یک پدیده آنژیوگرافیک است که با تاخیر عبور ماده ی کنتراست از میان درخت عروقی کرونری همراه است.</a:t>
            </a:r>
          </a:p>
          <a:p>
            <a:pPr marL="342900" indent="-342900" algn="r" rtl="1">
              <a:buFont typeface="Wingdings" panose="05000000000000000000" pitchFamily="2" charset="2"/>
              <a:buChar char="Ø"/>
            </a:pPr>
            <a:r>
              <a:rPr lang="fa-IR" sz="1600" dirty="0">
                <a:cs typeface="Nazanin" panose="00000400000000000000" pitchFamily="2" charset="-78"/>
              </a:rPr>
              <a:t>شیوع در 7% از موارد مشکوک به بیماری های عروق کرونری </a:t>
            </a:r>
          </a:p>
          <a:p>
            <a:pPr marL="342900" indent="-342900" algn="r" rtl="1">
              <a:buFont typeface="Wingdings" panose="05000000000000000000" pitchFamily="2" charset="2"/>
              <a:buChar char="Ø"/>
            </a:pPr>
            <a:r>
              <a:rPr lang="fa-IR" sz="1600" dirty="0">
                <a:cs typeface="Nazanin" panose="00000400000000000000" pitchFamily="2" charset="-78"/>
              </a:rPr>
              <a:t>شیوع دردهای راجعه ی قفسه سینه در 80% </a:t>
            </a:r>
          </a:p>
          <a:p>
            <a:pPr marL="342900" indent="-342900" algn="r" rtl="1">
              <a:buFont typeface="Wingdings" panose="05000000000000000000" pitchFamily="2" charset="2"/>
              <a:buChar char="Ø"/>
            </a:pPr>
            <a:r>
              <a:rPr lang="fa-IR" sz="1600" dirty="0">
                <a:cs typeface="Nazanin" panose="00000400000000000000" pitchFamily="2" charset="-78"/>
              </a:rPr>
              <a:t>همراهی بیماری با برخی آریتمی های تهدید کننده ی جان بیمار و ایست قلبی ناگهانی</a:t>
            </a:r>
          </a:p>
          <a:p>
            <a:pPr marL="342900" indent="-342900" algn="r" rtl="1">
              <a:buFont typeface="Wingdings" panose="05000000000000000000" pitchFamily="2" charset="2"/>
              <a:buChar char="Ø"/>
            </a:pPr>
            <a:r>
              <a:rPr lang="fa-IR" sz="1600" dirty="0">
                <a:cs typeface="Nazanin" panose="00000400000000000000" pitchFamily="2" charset="-78"/>
              </a:rPr>
              <a:t>به حداقل رساندن بار و خسارت حاصل از آن با تشخیص زودرس و اصلاح روش های درمانی این بیماری</a:t>
            </a:r>
          </a:p>
          <a:p>
            <a:pPr marL="342900" indent="-342900" algn="r" rtl="1">
              <a:buFont typeface="Wingdings" panose="05000000000000000000" pitchFamily="2" charset="2"/>
              <a:buChar char="Ø"/>
            </a:pPr>
            <a:r>
              <a:rPr lang="fa-IR" sz="1600" dirty="0">
                <a:cs typeface="Nazanin" panose="00000400000000000000" pitchFamily="2" charset="-78"/>
              </a:rPr>
              <a:t>مکانیسم بیماری زایی ناشناخته</a:t>
            </a:r>
          </a:p>
          <a:p>
            <a:pPr marL="457200" indent="-457200" algn="r" rtl="1">
              <a:buFont typeface="Wingdings" panose="05000000000000000000" pitchFamily="2" charset="2"/>
              <a:buChar char="Ø"/>
            </a:pPr>
            <a:r>
              <a:rPr lang="fa-IR" sz="1600" dirty="0">
                <a:cs typeface="Nazanin" panose="00000400000000000000" pitchFamily="2" charset="-78"/>
              </a:rPr>
              <a:t>از مکانیسم های شناخته شده: </a:t>
            </a:r>
          </a:p>
          <a:p>
            <a:pPr marL="285750" indent="-285750" algn="r" rtl="1">
              <a:buFont typeface="Arial" panose="020B0604020202020204" pitchFamily="34" charset="0"/>
              <a:buChar char="•"/>
            </a:pPr>
            <a:r>
              <a:rPr lang="fa-IR" sz="1600" dirty="0">
                <a:cs typeface="Nazanin" panose="00000400000000000000" pitchFamily="2" charset="-78"/>
              </a:rPr>
              <a:t>        اختلال عملکرد اندوتلیوم عروق </a:t>
            </a:r>
          </a:p>
          <a:p>
            <a:pPr marL="285750" indent="-285750" algn="r" rtl="1">
              <a:buFont typeface="Arial" panose="020B0604020202020204" pitchFamily="34" charset="0"/>
              <a:buChar char="•"/>
            </a:pPr>
            <a:r>
              <a:rPr lang="fa-IR" sz="1600" dirty="0">
                <a:cs typeface="Nazanin" panose="00000400000000000000" pitchFamily="2" charset="-78"/>
              </a:rPr>
              <a:t>         تصلب شراین غیرانسدادی منتشر عروق کرونر(</a:t>
            </a:r>
            <a:r>
              <a:rPr lang="en-US" sz="1600" dirty="0">
                <a:cs typeface="Nazanin" panose="00000400000000000000" pitchFamily="2" charset="-78"/>
              </a:rPr>
              <a:t>Subclinical atherosclerosis</a:t>
            </a:r>
            <a:r>
              <a:rPr lang="fa-IR" sz="1600" dirty="0">
                <a:cs typeface="Nazanin" panose="00000400000000000000" pitchFamily="2" charset="-78"/>
              </a:rPr>
              <a:t>)</a:t>
            </a:r>
          </a:p>
          <a:p>
            <a:pPr marL="285750" indent="-285750" algn="r" rtl="1">
              <a:buFont typeface="Arial" panose="020B0604020202020204" pitchFamily="34" charset="0"/>
              <a:buChar char="•"/>
            </a:pPr>
            <a:r>
              <a:rPr lang="fa-IR" sz="1600" dirty="0">
                <a:cs typeface="Nazanin" panose="00000400000000000000" pitchFamily="2" charset="-78"/>
              </a:rPr>
              <a:t>         التهاب و ویژگی های آناتومیک عروق کرونر </a:t>
            </a:r>
          </a:p>
          <a:p>
            <a:pPr algn="r" rtl="1"/>
            <a:r>
              <a:rPr lang="fa-IR" sz="1600" dirty="0">
                <a:cs typeface="Nazanin" panose="00000400000000000000" pitchFamily="2" charset="-78"/>
              </a:rPr>
              <a:t>یکی از معیار های سنجش عملکرد اندوتلیوم:اتساع عروق وابسته به جریان (مدیاتور های اصلی:نیتریک اکساید )</a:t>
            </a:r>
          </a:p>
          <a:p>
            <a:pPr marL="285750" indent="-285750" algn="r" rtl="1">
              <a:buFont typeface="Wingdings" panose="05000000000000000000" pitchFamily="2" charset="2"/>
              <a:buChar char="v"/>
            </a:pPr>
            <a:r>
              <a:rPr lang="fa-IR" sz="1600" dirty="0">
                <a:cs typeface="Nazanin" panose="00000400000000000000" pitchFamily="2" charset="-78"/>
              </a:rPr>
              <a:t>غلظت </a:t>
            </a:r>
            <a:r>
              <a:rPr lang="en-US" sz="1600" dirty="0">
                <a:cs typeface="Nazanin" panose="00000400000000000000" pitchFamily="2" charset="-78"/>
              </a:rPr>
              <a:t>NO</a:t>
            </a:r>
            <a:r>
              <a:rPr lang="fa-IR" sz="1600" dirty="0">
                <a:cs typeface="Nazanin" panose="00000400000000000000" pitchFamily="2" charset="-78"/>
              </a:rPr>
              <a:t> در بیماران </a:t>
            </a:r>
            <a:r>
              <a:rPr lang="en-US" sz="1600" dirty="0">
                <a:cs typeface="Nazanin" panose="00000400000000000000" pitchFamily="2" charset="-78"/>
              </a:rPr>
              <a:t>SCF </a:t>
            </a:r>
            <a:r>
              <a:rPr lang="fa-IR" sz="1600" dirty="0">
                <a:cs typeface="Nazanin" panose="00000400000000000000" pitchFamily="2" charset="-78"/>
              </a:rPr>
              <a:t> کاهش معناداری داشته </a:t>
            </a:r>
            <a:r>
              <a:rPr lang="ar-SA" sz="1600" dirty="0">
                <a:cs typeface="Nazanin" panose="00000400000000000000" pitchFamily="2" charset="-78"/>
              </a:rPr>
              <a:t>و</a:t>
            </a:r>
            <a:r>
              <a:rPr lang="fa-IR" sz="1600" dirty="0">
                <a:cs typeface="Nazanin" panose="00000400000000000000" pitchFamily="2" charset="-78"/>
              </a:rPr>
              <a:t>همچنین افزایش سطح پلاسمایی برخی از مارکر های التهابی مانند اینترلوکین با تعدادی از بیماری های قلبی عروقی در ارتباط بوده است.</a:t>
            </a:r>
          </a:p>
          <a:p>
            <a:pPr marL="342900" indent="-342900" algn="r" rtl="1">
              <a:buFont typeface="Wingdings" panose="05000000000000000000" pitchFamily="2" charset="2"/>
              <a:buChar char="§"/>
            </a:pPr>
            <a:r>
              <a:rPr lang="fa-IR" sz="1600" dirty="0">
                <a:cs typeface="Nazanin" panose="00000400000000000000" pitchFamily="2" charset="-78"/>
              </a:rPr>
              <a:t>از آنجا که تاکنون مطالعه ای در ارتباط با پلی مورفیسم های مختلف با این بیماری در جمعیت ایرانی انجام نشده است بر آن شدیم تا به بررسی ارتباط واریانت های ژنتیکی </a:t>
            </a:r>
            <a:r>
              <a:rPr lang="en-US" sz="1600" dirty="0">
                <a:cs typeface="Nazanin" panose="00000400000000000000" pitchFamily="2" charset="-78"/>
              </a:rPr>
              <a:t>rs1799983</a:t>
            </a:r>
            <a:r>
              <a:rPr lang="fa-IR" sz="1600" dirty="0">
                <a:cs typeface="Nazanin" panose="00000400000000000000" pitchFamily="2" charset="-78"/>
              </a:rPr>
              <a:t> و </a:t>
            </a:r>
            <a:r>
              <a:rPr lang="en-US" sz="1600" dirty="0">
                <a:cs typeface="Nazanin" panose="00000400000000000000" pitchFamily="2" charset="-78"/>
              </a:rPr>
              <a:t>rs1143634</a:t>
            </a:r>
            <a:r>
              <a:rPr lang="fa-IR" sz="1600" dirty="0">
                <a:cs typeface="Nazanin" panose="00000400000000000000" pitchFamily="2" charset="-78"/>
              </a:rPr>
              <a:t> و بیماری </a:t>
            </a:r>
            <a:r>
              <a:rPr lang="en-US" sz="1600" dirty="0">
                <a:cs typeface="Nazanin" panose="00000400000000000000" pitchFamily="2" charset="-78"/>
              </a:rPr>
              <a:t>CSFP</a:t>
            </a:r>
            <a:r>
              <a:rPr lang="fa-IR" sz="1600" dirty="0">
                <a:cs typeface="Nazanin" panose="00000400000000000000" pitchFamily="2" charset="-78"/>
              </a:rPr>
              <a:t> در جمعیت ایرانی بپردازیم و در نتیجه به شفاف سازی مکانیسم های بیماریزایی </a:t>
            </a:r>
            <a:r>
              <a:rPr lang="en-US" sz="1600" dirty="0">
                <a:cs typeface="Nazanin" panose="00000400000000000000" pitchFamily="2" charset="-78"/>
              </a:rPr>
              <a:t>CSFP</a:t>
            </a:r>
            <a:r>
              <a:rPr lang="fa-IR" sz="1600" dirty="0">
                <a:cs typeface="Nazanin" panose="00000400000000000000" pitchFamily="2" charset="-78"/>
              </a:rPr>
              <a:t> در جمعیت ایرانی کمک کنیم.</a:t>
            </a:r>
            <a:endParaRPr lang="en-US" sz="1600" dirty="0">
              <a:cs typeface="Nazanin" panose="00000400000000000000" pitchFamily="2" charset="-78"/>
            </a:endParaRPr>
          </a:p>
          <a:p>
            <a:pPr algn="r" rtl="1"/>
            <a:endParaRPr lang="en-US" sz="1400" dirty="0"/>
          </a:p>
        </p:txBody>
      </p:sp>
    </p:spTree>
    <p:extLst>
      <p:ext uri="{BB962C8B-B14F-4D97-AF65-F5344CB8AC3E}">
        <p14:creationId xmlns:p14="http://schemas.microsoft.com/office/powerpoint/2010/main" val="491401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0546" y="731520"/>
            <a:ext cx="10487771" cy="4616648"/>
          </a:xfrm>
          <a:prstGeom prst="rect">
            <a:avLst/>
          </a:prstGeom>
          <a:noFill/>
        </p:spPr>
        <p:txBody>
          <a:bodyPr wrap="square" rtlCol="0">
            <a:spAutoFit/>
          </a:bodyPr>
          <a:lstStyle/>
          <a:p>
            <a:pPr algn="r" rtl="1"/>
            <a:r>
              <a:rPr lang="fa-IR" sz="2800" b="1" dirty="0">
                <a:cs typeface="Nazanin" panose="00000400000000000000" pitchFamily="2" charset="-78"/>
              </a:rPr>
              <a:t>سابقه طرح و بررسی متون:</a:t>
            </a:r>
          </a:p>
          <a:p>
            <a:pPr algn="r" rtl="1"/>
            <a:endParaRPr lang="fa-IR" sz="2800" b="1" dirty="0">
              <a:cs typeface="Nazanin" panose="00000400000000000000" pitchFamily="2" charset="-78"/>
            </a:endParaRPr>
          </a:p>
          <a:p>
            <a:pPr marL="342900" indent="-342900" algn="r" rtl="1">
              <a:buFont typeface="Arial" panose="020B0604020202020204" pitchFamily="34" charset="0"/>
              <a:buChar char="•"/>
            </a:pPr>
            <a:r>
              <a:rPr lang="fa-IR" sz="2000" dirty="0">
                <a:cs typeface="Nazanin" panose="00000400000000000000" pitchFamily="2" charset="-78"/>
              </a:rPr>
              <a:t>انا دمسک و همکارانش : به هم خوردن تعادل مواد وازواکتیو نیز ازجمله ریسک فاکتور ها</a:t>
            </a:r>
          </a:p>
          <a:p>
            <a:pPr marL="342900" indent="-342900" algn="r" rtl="1">
              <a:buFont typeface="Arial" panose="020B0604020202020204" pitchFamily="34" charset="0"/>
              <a:buChar char="•"/>
            </a:pPr>
            <a:r>
              <a:rPr lang="fa-IR" sz="2000" dirty="0">
                <a:cs typeface="Nazanin" panose="00000400000000000000" pitchFamily="2" charset="-78"/>
              </a:rPr>
              <a:t>سلکوک و همکارانش : ارتباط معناداری بین سطح سرمی </a:t>
            </a:r>
            <a:r>
              <a:rPr lang="en-US" sz="2000" dirty="0">
                <a:cs typeface="Nazanin" panose="00000400000000000000" pitchFamily="2" charset="-78"/>
              </a:rPr>
              <a:t>ADMA</a:t>
            </a:r>
            <a:r>
              <a:rPr lang="fa-IR" sz="2000" dirty="0">
                <a:cs typeface="Nazanin" panose="00000400000000000000" pitchFamily="2" charset="-78"/>
              </a:rPr>
              <a:t>(دیمتیل ارژینین نامتقارن) و </a:t>
            </a:r>
            <a:r>
              <a:rPr lang="en-US" sz="2000" dirty="0">
                <a:cs typeface="Nazanin" panose="00000400000000000000" pitchFamily="2" charset="-78"/>
              </a:rPr>
              <a:t>TIMI frame count</a:t>
            </a:r>
            <a:r>
              <a:rPr lang="fa-IR" sz="2000" dirty="0">
                <a:cs typeface="Nazanin" panose="00000400000000000000" pitchFamily="2" charset="-78"/>
              </a:rPr>
              <a:t> وجود دارد.همچنین مقاومت به انسولین به واسطه ی افزایش </a:t>
            </a:r>
            <a:r>
              <a:rPr lang="en-US" sz="2000" dirty="0">
                <a:cs typeface="Nazanin" panose="00000400000000000000" pitchFamily="2" charset="-78"/>
              </a:rPr>
              <a:t>NO</a:t>
            </a:r>
            <a:r>
              <a:rPr lang="fa-IR" sz="2000" dirty="0">
                <a:cs typeface="Nazanin" panose="00000400000000000000" pitchFamily="2" charset="-78"/>
              </a:rPr>
              <a:t> میتواند در جریان خون دخیل باشد</a:t>
            </a:r>
          </a:p>
          <a:p>
            <a:pPr marL="342900" indent="-342900" algn="r" rtl="1">
              <a:buFont typeface="Arial" panose="020B0604020202020204" pitchFamily="34" charset="0"/>
              <a:buChar char="•"/>
            </a:pPr>
            <a:r>
              <a:rPr lang="fa-IR" sz="2000" dirty="0">
                <a:cs typeface="Nazanin" panose="00000400000000000000" pitchFamily="2" charset="-78"/>
              </a:rPr>
              <a:t>مطالعات بررسی پلی مورفیسم </a:t>
            </a:r>
            <a:r>
              <a:rPr lang="en-US" sz="2000" dirty="0">
                <a:cs typeface="Nazanin" panose="00000400000000000000" pitchFamily="2" charset="-78"/>
              </a:rPr>
              <a:t>NO</a:t>
            </a:r>
            <a:r>
              <a:rPr lang="fa-IR" sz="2000" dirty="0">
                <a:cs typeface="Nazanin" panose="00000400000000000000" pitchFamily="2" charset="-78"/>
              </a:rPr>
              <a:t>:</a:t>
            </a:r>
          </a:p>
          <a:p>
            <a:pPr marL="342900" indent="-342900" algn="r" rtl="1">
              <a:buFont typeface="+mj-lt"/>
              <a:buAutoNum type="arabicPeriod"/>
            </a:pPr>
            <a:r>
              <a:rPr lang="fa-IR" sz="2000" dirty="0">
                <a:cs typeface="Nazanin" panose="00000400000000000000" pitchFamily="2" charset="-78"/>
              </a:rPr>
              <a:t>بن علی و همکاران:بررسی ارتباط پلی مورفیسم های ژن </a:t>
            </a:r>
            <a:r>
              <a:rPr lang="en-US" sz="2000" dirty="0">
                <a:cs typeface="Nazanin" panose="00000400000000000000" pitchFamily="2" charset="-78"/>
              </a:rPr>
              <a:t>NOS</a:t>
            </a:r>
            <a:r>
              <a:rPr lang="fa-IR" sz="2000" dirty="0">
                <a:cs typeface="Nazanin" panose="00000400000000000000" pitchFamily="2" charset="-78"/>
              </a:rPr>
              <a:t> و بیماری های شریان کرونری(وجودارتباط معنادار با یک پلی مورفیسم و عدم  ارتباط معنادار با پلی مورفیسم دیگر)</a:t>
            </a:r>
          </a:p>
          <a:p>
            <a:pPr marL="342900" indent="-342900" algn="r" rtl="1">
              <a:buFont typeface="+mj-lt"/>
              <a:buAutoNum type="arabicPeriod"/>
            </a:pPr>
            <a:r>
              <a:rPr lang="fa-IR" sz="2000" dirty="0">
                <a:cs typeface="Nazanin" panose="00000400000000000000" pitchFamily="2" charset="-78"/>
              </a:rPr>
              <a:t>وجود ارتباط معنادار با پلی مورفیسم </a:t>
            </a:r>
            <a:r>
              <a:rPr lang="en-US" sz="2000" dirty="0">
                <a:cs typeface="Nazanin" panose="00000400000000000000" pitchFamily="2" charset="-78"/>
              </a:rPr>
              <a:t>rs1799983</a:t>
            </a:r>
            <a:endParaRPr lang="fa-IR" sz="2000" dirty="0">
              <a:cs typeface="Nazanin" panose="00000400000000000000" pitchFamily="2" charset="-78"/>
            </a:endParaRPr>
          </a:p>
          <a:p>
            <a:pPr marL="342900" indent="-342900" algn="r" rtl="1">
              <a:buFont typeface="+mj-lt"/>
              <a:buAutoNum type="arabicPeriod"/>
            </a:pPr>
            <a:r>
              <a:rPr lang="fa-IR" sz="2000" dirty="0">
                <a:cs typeface="Nazanin" panose="00000400000000000000" pitchFamily="2" charset="-78"/>
              </a:rPr>
              <a:t>عدم ارتباط با پلی مورفیسم </a:t>
            </a:r>
            <a:r>
              <a:rPr lang="en-US" sz="2000" dirty="0">
                <a:cs typeface="Nazanin" panose="00000400000000000000" pitchFamily="2" charset="-78"/>
              </a:rPr>
              <a:t>rs1799983</a:t>
            </a:r>
            <a:r>
              <a:rPr lang="fa-IR" sz="2000" dirty="0">
                <a:cs typeface="Nazanin" panose="00000400000000000000" pitchFamily="2" charset="-78"/>
              </a:rPr>
              <a:t> در شمال هند</a:t>
            </a:r>
          </a:p>
          <a:p>
            <a:pPr marL="342900" indent="-342900" algn="r" rtl="1">
              <a:buFont typeface="Arial" panose="020B0604020202020204" pitchFamily="34" charset="0"/>
              <a:buChar char="•"/>
            </a:pPr>
            <a:r>
              <a:rPr lang="fa-IR" sz="2000" dirty="0">
                <a:cs typeface="Nazanin" panose="00000400000000000000" pitchFamily="2" charset="-78"/>
              </a:rPr>
              <a:t>ونک و همکارانش:.ارتباط چندین پلی مورفیسم ژن اینترلوکین 1</a:t>
            </a:r>
            <a:r>
              <a:rPr lang="en-US" sz="2000" dirty="0">
                <a:cs typeface="Nazanin" panose="00000400000000000000" pitchFamily="2" charset="-78"/>
              </a:rPr>
              <a:t>B </a:t>
            </a:r>
            <a:endParaRPr lang="fa-IR" sz="2000" dirty="0">
              <a:cs typeface="Nazanin" panose="00000400000000000000" pitchFamily="2" charset="-78"/>
            </a:endParaRPr>
          </a:p>
          <a:p>
            <a:pPr marL="342900" indent="-342900" algn="r" rtl="1">
              <a:buFont typeface="Arial" panose="020B0604020202020204" pitchFamily="34" charset="0"/>
              <a:buChar char="•"/>
            </a:pPr>
            <a:r>
              <a:rPr lang="fa-IR" sz="2000" dirty="0">
                <a:cs typeface="Nazanin" panose="00000400000000000000" pitchFamily="2" charset="-78"/>
              </a:rPr>
              <a:t>چن و همکارانش:وجود ارتباط با  پلی موفیسم </a:t>
            </a:r>
            <a:r>
              <a:rPr lang="en-US" sz="2000" dirty="0">
                <a:cs typeface="Nazanin" panose="00000400000000000000" pitchFamily="2" charset="-78"/>
              </a:rPr>
              <a:t>rs16944</a:t>
            </a:r>
            <a:endParaRPr lang="fa-IR" sz="2000" dirty="0">
              <a:cs typeface="Nazanin" panose="00000400000000000000" pitchFamily="2" charset="-78"/>
            </a:endParaRPr>
          </a:p>
          <a:p>
            <a:pPr marL="342900" indent="-342900" algn="r" rtl="1">
              <a:buFont typeface="Arial" panose="020B0604020202020204" pitchFamily="34" charset="0"/>
              <a:buChar char="•"/>
            </a:pPr>
            <a:endParaRPr lang="fa-IR" dirty="0">
              <a:cs typeface="Nazanin" panose="00000400000000000000" pitchFamily="2" charset="-78"/>
            </a:endParaRPr>
          </a:p>
          <a:p>
            <a:pPr algn="r" rtl="1"/>
            <a:endParaRPr lang="en-US" sz="2000" dirty="0"/>
          </a:p>
        </p:txBody>
      </p:sp>
    </p:spTree>
    <p:extLst>
      <p:ext uri="{BB962C8B-B14F-4D97-AF65-F5344CB8AC3E}">
        <p14:creationId xmlns:p14="http://schemas.microsoft.com/office/powerpoint/2010/main" val="1649602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3497" y="1463860"/>
            <a:ext cx="10328745" cy="3108543"/>
          </a:xfrm>
          <a:prstGeom prst="rect">
            <a:avLst/>
          </a:prstGeom>
          <a:noFill/>
        </p:spPr>
        <p:txBody>
          <a:bodyPr wrap="square" rtlCol="0">
            <a:spAutoFit/>
          </a:bodyPr>
          <a:lstStyle/>
          <a:p>
            <a:pPr algn="r" rtl="1"/>
            <a:r>
              <a:rPr lang="fa-IR" sz="2800" b="1" dirty="0">
                <a:latin typeface="Arial" panose="020B0604020202020204" pitchFamily="34" charset="0"/>
                <a:cs typeface="Nazanin" panose="00000400000000000000" pitchFamily="2" charset="-78"/>
              </a:rPr>
              <a:t>نوع مطالعه:</a:t>
            </a:r>
            <a:r>
              <a:rPr lang="ar-SA" sz="2400" dirty="0">
                <a:cs typeface="Nazanin" panose="00000400000000000000" pitchFamily="2" charset="-78"/>
              </a:rPr>
              <a:t>مطالعه مورد/شاهد  (</a:t>
            </a:r>
            <a:r>
              <a:rPr lang="en-US" sz="2400" dirty="0">
                <a:cs typeface="Nazanin" panose="00000400000000000000" pitchFamily="2" charset="-78"/>
              </a:rPr>
              <a:t>Case / control</a:t>
            </a:r>
            <a:r>
              <a:rPr lang="ar-SA" sz="2400" dirty="0">
                <a:cs typeface="Nazanin" panose="00000400000000000000" pitchFamily="2" charset="-78"/>
              </a:rPr>
              <a:t> )</a:t>
            </a:r>
            <a:endParaRPr lang="fa-IR" sz="2400" dirty="0">
              <a:cs typeface="Nazanin" panose="00000400000000000000" pitchFamily="2" charset="-78"/>
            </a:endParaRPr>
          </a:p>
          <a:p>
            <a:pPr algn="r" rtl="1"/>
            <a:endParaRPr lang="fa-IR" sz="2400" dirty="0">
              <a:cs typeface="Nazanin" panose="00000400000000000000" pitchFamily="2" charset="-78"/>
            </a:endParaRPr>
          </a:p>
          <a:p>
            <a:pPr algn="r" rtl="1"/>
            <a:r>
              <a:rPr lang="fa-IR" sz="2800" b="1" dirty="0">
                <a:latin typeface="Arial" panose="020B0604020202020204" pitchFamily="34" charset="0"/>
                <a:cs typeface="Nazanin" panose="00000400000000000000" pitchFamily="2" charset="-78"/>
              </a:rPr>
              <a:t>جمعیت مورد هدف</a:t>
            </a:r>
            <a:r>
              <a:rPr lang="fa-IR" sz="2400" dirty="0">
                <a:latin typeface="Arial" panose="020B0604020202020204" pitchFamily="34" charset="0"/>
                <a:cs typeface="Nazanin" panose="00000400000000000000" pitchFamily="2" charset="-78"/>
              </a:rPr>
              <a:t>: </a:t>
            </a:r>
            <a:r>
              <a:rPr lang="fa-IR" sz="2400" dirty="0">
                <a:cs typeface="Nazanin" panose="00000400000000000000" pitchFamily="2" charset="-78"/>
              </a:rPr>
              <a:t>افراد </a:t>
            </a:r>
            <a:r>
              <a:rPr lang="ar-SA" sz="2400" dirty="0">
                <a:cs typeface="Nazanin" panose="00000400000000000000" pitchFamily="2" charset="-78"/>
              </a:rPr>
              <a:t> مراجعه کننده به کتلب مرکز قلب و عروق شهید رجایی که جهت آنژیوگرافی عروق کرونر مراجعه نموده اند</a:t>
            </a:r>
            <a:endParaRPr lang="fa-IR" sz="2400" dirty="0">
              <a:cs typeface="Nazanin" panose="00000400000000000000" pitchFamily="2" charset="-78"/>
            </a:endParaRPr>
          </a:p>
          <a:p>
            <a:pPr algn="r" rtl="1"/>
            <a:r>
              <a:rPr lang="fa-IR" sz="2400" dirty="0">
                <a:latin typeface="Arial" panose="020B0604020202020204" pitchFamily="34" charset="0"/>
                <a:cs typeface="Nazanin" panose="00000400000000000000" pitchFamily="2" charset="-78"/>
              </a:rPr>
              <a:t>تشخیص </a:t>
            </a:r>
            <a:r>
              <a:rPr lang="en-US" sz="2400" dirty="0">
                <a:cs typeface="Nazanin" panose="00000400000000000000" pitchFamily="2" charset="-78"/>
              </a:rPr>
              <a:t>SFCP</a:t>
            </a:r>
            <a:r>
              <a:rPr lang="ar-SA" sz="2400" dirty="0">
                <a:cs typeface="Nazanin" panose="00000400000000000000" pitchFamily="2" charset="-78"/>
              </a:rPr>
              <a:t> براساس روش</a:t>
            </a:r>
            <a:r>
              <a:rPr lang="en-US" sz="2400" dirty="0">
                <a:cs typeface="Nazanin" panose="00000400000000000000" pitchFamily="2" charset="-78"/>
              </a:rPr>
              <a:t>  Thrombolysis In Myocardial Infarction (TIMI)  Frame count </a:t>
            </a:r>
            <a:endParaRPr lang="fa-IR" sz="2400" dirty="0">
              <a:cs typeface="Nazanin" panose="00000400000000000000" pitchFamily="2" charset="-78"/>
            </a:endParaRPr>
          </a:p>
          <a:p>
            <a:pPr marL="342900" indent="-342900" algn="r" rtl="1">
              <a:buFont typeface="Arial" panose="020B0604020202020204" pitchFamily="34" charset="0"/>
              <a:buChar char="•"/>
            </a:pPr>
            <a:r>
              <a:rPr lang="ar-SA" sz="2400" dirty="0">
                <a:cs typeface="Nazanin" panose="00000400000000000000" pitchFamily="2" charset="-78"/>
              </a:rPr>
              <a:t>در این مطالعه موارد بیماری¬های  دریچه¬ای قلب ,بیماری¬های مادرزادی قلب، اختلالات ریتم قلبی و بیماری¬های بافت همبند و کلاژن وسکولارها از مطالعه خارج می¬گردند.</a:t>
            </a:r>
            <a:endParaRPr lang="en-US" sz="2400" dirty="0">
              <a:cs typeface="Nazanin" panose="00000400000000000000" pitchFamily="2" charset="-78"/>
            </a:endParaRPr>
          </a:p>
          <a:p>
            <a:pPr algn="r" rtl="1"/>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2520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297" y="636104"/>
            <a:ext cx="11569146" cy="5078313"/>
          </a:xfrm>
          <a:prstGeom prst="rect">
            <a:avLst/>
          </a:prstGeom>
        </p:spPr>
        <p:txBody>
          <a:bodyPr wrap="square">
            <a:spAutoFit/>
          </a:bodyPr>
          <a:lstStyle/>
          <a:p>
            <a:pPr algn="r" rtl="1"/>
            <a:r>
              <a:rPr lang="fa-IR" sz="2400" b="1" dirty="0">
                <a:cs typeface="Nazanin" panose="00000400000000000000" pitchFamily="2" charset="-78"/>
              </a:rPr>
              <a:t>اهداف (خروجي ها) اصلي طرح :</a:t>
            </a:r>
          </a:p>
          <a:p>
            <a:pPr algn="r" rtl="1"/>
            <a:r>
              <a:rPr lang="fa-IR" sz="2000" dirty="0">
                <a:latin typeface="+mj-lt"/>
                <a:cs typeface="Nazanin" panose="00000400000000000000" pitchFamily="2" charset="-78"/>
              </a:rPr>
              <a:t>تعیین ارتباط پلی مورفیسم های ژن نیتریک اکساید سنتتاز اندوتلیالی و اینترلوکین 1</a:t>
            </a:r>
            <a:r>
              <a:rPr lang="en-US" sz="2000" dirty="0">
                <a:latin typeface="+mj-lt"/>
                <a:cs typeface="Nazanin" panose="00000400000000000000" pitchFamily="2" charset="-78"/>
              </a:rPr>
              <a:t>b </a:t>
            </a:r>
            <a:r>
              <a:rPr lang="fa-IR" sz="2000" dirty="0">
                <a:latin typeface="+mj-lt"/>
                <a:cs typeface="Nazanin" panose="00000400000000000000" pitchFamily="2" charset="-78"/>
              </a:rPr>
              <a:t>با بیماری جریان آهسته ی عروق کرونری </a:t>
            </a:r>
            <a:endParaRPr lang="fa-IR" sz="1600" dirty="0">
              <a:cs typeface="Nazanin" panose="00000400000000000000" pitchFamily="2" charset="-78"/>
            </a:endParaRPr>
          </a:p>
          <a:p>
            <a:pPr algn="r" rtl="1"/>
            <a:r>
              <a:rPr lang="fa-IR" sz="2400" b="1" dirty="0">
                <a:cs typeface="Nazanin" panose="00000400000000000000" pitchFamily="2" charset="-78"/>
              </a:rPr>
              <a:t>اهداف (خروجي  ها) اختصاصي  طرح :</a:t>
            </a:r>
          </a:p>
          <a:p>
            <a:pPr algn="r" rtl="1"/>
            <a:r>
              <a:rPr lang="fa-IR" sz="1600" dirty="0">
                <a:cs typeface="Nazanin" panose="00000400000000000000" pitchFamily="2" charset="-78"/>
              </a:rPr>
              <a:t>1</a:t>
            </a:r>
            <a:r>
              <a:rPr lang="fa-IR" sz="2000" dirty="0">
                <a:cs typeface="Nazanin" panose="00000400000000000000" pitchFamily="2" charset="-78"/>
              </a:rPr>
              <a:t>.	بررسی ارتباط پلی مورفیسم ژن نیتریک اکساید سنتتاز اندوتلیالی در افراد غیرمبتلا و مبتلا به بیماری جریان آهسته ی عروق کرونری </a:t>
            </a:r>
          </a:p>
          <a:p>
            <a:pPr algn="r" rtl="1"/>
            <a:r>
              <a:rPr lang="fa-IR" sz="2000" dirty="0">
                <a:cs typeface="Nazanin" panose="00000400000000000000" pitchFamily="2" charset="-78"/>
              </a:rPr>
              <a:t>2.	بررسی ارتباط پلی مورفیسم ژن اینترلوکین 1</a:t>
            </a:r>
            <a:r>
              <a:rPr lang="en-US" sz="2000" dirty="0">
                <a:cs typeface="Nazanin" panose="00000400000000000000" pitchFamily="2" charset="-78"/>
              </a:rPr>
              <a:t>b </a:t>
            </a:r>
            <a:r>
              <a:rPr lang="fa-IR" sz="2000" dirty="0">
                <a:cs typeface="Nazanin" panose="00000400000000000000" pitchFamily="2" charset="-78"/>
              </a:rPr>
              <a:t>در بیماران جریان آهسته ی عروق کرونری در افراد غیرمبتلا و مبتلا به بیماری جریان آهسته ی عروق کرونری </a:t>
            </a:r>
          </a:p>
          <a:p>
            <a:pPr algn="r" rtl="1"/>
            <a:r>
              <a:rPr lang="fa-IR" sz="2000" dirty="0">
                <a:cs typeface="Nazanin" panose="00000400000000000000" pitchFamily="2" charset="-78"/>
              </a:rPr>
              <a:t>3.	بررسی ارتباط پلی مورفیسم ژن نیتریک اکساید سنتتاز اندوتلیالی در بیماران جریان آهسته ی عروق کرونری به تفکیک فاکتورهای دموگرافیک و یافته های بالینی</a:t>
            </a:r>
          </a:p>
          <a:p>
            <a:pPr algn="r" rtl="1"/>
            <a:r>
              <a:rPr lang="fa-IR" sz="2000" dirty="0">
                <a:cs typeface="Nazanin" panose="00000400000000000000" pitchFamily="2" charset="-78"/>
              </a:rPr>
              <a:t>4.	بررسی ارتباط پلی مورفیسم ژن اینترلوکین 1</a:t>
            </a:r>
            <a:r>
              <a:rPr lang="en-US" sz="2000" dirty="0">
                <a:cs typeface="Nazanin" panose="00000400000000000000" pitchFamily="2" charset="-78"/>
              </a:rPr>
              <a:t>b </a:t>
            </a:r>
            <a:r>
              <a:rPr lang="fa-IR" sz="2000" dirty="0">
                <a:cs typeface="Nazanin" panose="00000400000000000000" pitchFamily="2" charset="-78"/>
              </a:rPr>
              <a:t>در بیماران جریان آهسته ی عروق کرونری به تفکیک فاکتورهای دموگرافیک و یافته های بالینی </a:t>
            </a:r>
          </a:p>
          <a:p>
            <a:pPr algn="r" rtl="1"/>
            <a:r>
              <a:rPr lang="fa-IR" sz="2400" b="1" dirty="0">
                <a:cs typeface="Nazanin" panose="00000400000000000000" pitchFamily="2" charset="-78"/>
              </a:rPr>
              <a:t>اهدف كاربردي طرح:</a:t>
            </a:r>
          </a:p>
          <a:p>
            <a:pPr algn="r" rtl="1"/>
            <a:r>
              <a:rPr lang="fa-IR" sz="2000" dirty="0">
                <a:cs typeface="Nazanin" panose="00000400000000000000" pitchFamily="2" charset="-78"/>
              </a:rPr>
              <a:t>تعیین احتمال ابتلا به بیماری جریان آهسته ی عروق کرونری با مشخص شدن ژنوتیپ در افراد سالم و پرخطر</a:t>
            </a:r>
          </a:p>
        </p:txBody>
      </p:sp>
    </p:spTree>
    <p:extLst>
      <p:ext uri="{BB962C8B-B14F-4D97-AF65-F5344CB8AC3E}">
        <p14:creationId xmlns:p14="http://schemas.microsoft.com/office/powerpoint/2010/main" val="3355553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818984"/>
            <a:ext cx="10058400" cy="5050110"/>
          </a:xfrm>
        </p:spPr>
        <p:txBody>
          <a:bodyPr/>
          <a:lstStyle/>
          <a:p>
            <a:pPr algn="r" rtl="1"/>
            <a:r>
              <a:rPr lang="fa-IR" sz="2800" b="1" dirty="0">
                <a:cs typeface="Nazanin" panose="00000400000000000000" pitchFamily="2" charset="-78"/>
              </a:rPr>
              <a:t>روش اجرا:</a:t>
            </a:r>
          </a:p>
          <a:p>
            <a:pPr algn="r" rtl="1"/>
            <a:endParaRPr lang="fa-IR" sz="2800" b="1" dirty="0"/>
          </a:p>
          <a:p>
            <a:pPr marL="457200" indent="-457200" algn="r" rtl="1">
              <a:buFont typeface="+mj-lt"/>
              <a:buAutoNum type="arabicPeriod"/>
            </a:pPr>
            <a:r>
              <a:rPr lang="fa-IR" sz="2400" dirty="0">
                <a:cs typeface="Nazanin" panose="00000400000000000000" pitchFamily="2" charset="-78"/>
              </a:rPr>
              <a:t>خونگیری به میزان </a:t>
            </a:r>
            <a:r>
              <a:rPr lang="en-US" sz="2400" dirty="0">
                <a:cs typeface="Nazanin" panose="00000400000000000000" pitchFamily="2" charset="-78"/>
              </a:rPr>
              <a:t>5 cc</a:t>
            </a:r>
            <a:r>
              <a:rPr lang="fa-IR" sz="2400" dirty="0">
                <a:cs typeface="Nazanin" panose="00000400000000000000" pitchFamily="2" charset="-78"/>
              </a:rPr>
              <a:t> و نگهداری در دمای </a:t>
            </a:r>
            <a:r>
              <a:rPr lang="en-US" sz="2400" dirty="0">
                <a:cs typeface="Nazanin" panose="00000400000000000000" pitchFamily="2" charset="-78"/>
              </a:rPr>
              <a:t>-70 </a:t>
            </a:r>
            <a:endParaRPr lang="fa-IR" sz="2400" dirty="0">
              <a:cs typeface="Nazanin" panose="00000400000000000000" pitchFamily="2" charset="-78"/>
            </a:endParaRPr>
          </a:p>
          <a:p>
            <a:pPr marL="457200" indent="-457200" algn="r" rtl="1">
              <a:buFont typeface="+mj-lt"/>
              <a:buAutoNum type="arabicPeriod"/>
            </a:pPr>
            <a:r>
              <a:rPr lang="fa-IR" sz="2400" dirty="0">
                <a:cs typeface="Nazanin" panose="00000400000000000000" pitchFamily="2" charset="-78"/>
              </a:rPr>
              <a:t>استخراج نمونه ی </a:t>
            </a:r>
            <a:r>
              <a:rPr lang="en-US" sz="2400" dirty="0">
                <a:cs typeface="Nazanin" panose="00000400000000000000" pitchFamily="2" charset="-78"/>
              </a:rPr>
              <a:t>DNA</a:t>
            </a:r>
            <a:r>
              <a:rPr lang="fa-IR" sz="2400" dirty="0">
                <a:cs typeface="Nazanin" panose="00000400000000000000" pitchFamily="2" charset="-78"/>
              </a:rPr>
              <a:t> به روش </a:t>
            </a:r>
            <a:r>
              <a:rPr lang="en-US" sz="2400" dirty="0">
                <a:cs typeface="Nazanin" panose="00000400000000000000" pitchFamily="2" charset="-78"/>
              </a:rPr>
              <a:t>Salting out</a:t>
            </a:r>
            <a:r>
              <a:rPr lang="fa-IR" sz="2400" dirty="0">
                <a:cs typeface="Nazanin" panose="00000400000000000000" pitchFamily="2" charset="-78"/>
              </a:rPr>
              <a:t> و در صورت لزوم با کیت </a:t>
            </a:r>
          </a:p>
          <a:p>
            <a:pPr marL="457200" indent="-457200" algn="r" rtl="1">
              <a:buFont typeface="+mj-lt"/>
              <a:buAutoNum type="arabicPeriod"/>
            </a:pPr>
            <a:r>
              <a:rPr lang="fa-IR" sz="2400" dirty="0">
                <a:cs typeface="Nazanin" panose="00000400000000000000" pitchFamily="2" charset="-78"/>
              </a:rPr>
              <a:t>انتخاب پرایمر های مناسب </a:t>
            </a:r>
          </a:p>
          <a:p>
            <a:pPr marL="457200" indent="-457200" algn="r" rtl="1">
              <a:buFont typeface="+mj-lt"/>
              <a:buAutoNum type="arabicPeriod"/>
            </a:pPr>
            <a:r>
              <a:rPr lang="fa-IR" sz="2400" dirty="0">
                <a:cs typeface="Nazanin" panose="00000400000000000000" pitchFamily="2" charset="-78"/>
              </a:rPr>
              <a:t>تکثیرقطعه ی مود نظر توسط روش </a:t>
            </a:r>
            <a:r>
              <a:rPr lang="en-US" sz="2400" dirty="0">
                <a:cs typeface="Nazanin" panose="00000400000000000000" pitchFamily="2" charset="-78"/>
              </a:rPr>
              <a:t>PCR</a:t>
            </a:r>
            <a:endParaRPr lang="fa-IR" sz="2400" dirty="0">
              <a:cs typeface="Nazanin" panose="00000400000000000000" pitchFamily="2" charset="-78"/>
            </a:endParaRPr>
          </a:p>
          <a:p>
            <a:pPr marL="457200" indent="-457200" algn="r" rtl="1">
              <a:buFont typeface="+mj-lt"/>
              <a:buAutoNum type="arabicPeriod"/>
            </a:pPr>
            <a:r>
              <a:rPr lang="fa-IR" sz="2400" dirty="0">
                <a:cs typeface="Nazanin" panose="00000400000000000000" pitchFamily="2" charset="-78"/>
              </a:rPr>
              <a:t>تعیین توالی</a:t>
            </a:r>
          </a:p>
          <a:p>
            <a:pPr marL="457200" indent="-457200" algn="r" rtl="1">
              <a:buFont typeface="+mj-lt"/>
              <a:buAutoNum type="arabicPeriod"/>
            </a:pPr>
            <a:r>
              <a:rPr lang="fa-IR" sz="2400" dirty="0">
                <a:cs typeface="Nazanin" panose="00000400000000000000" pitchFamily="2" charset="-78"/>
              </a:rPr>
              <a:t>بررسی از لحاظ آماری برای معنی دار بودن میزان وجود پلی مورفیسم های موردنظر</a:t>
            </a:r>
            <a:endParaRPr lang="en-US" sz="2400" dirty="0">
              <a:cs typeface="Nazanin" panose="00000400000000000000" pitchFamily="2" charset="-78"/>
            </a:endParaRPr>
          </a:p>
          <a:p>
            <a:pPr algn="r" rtl="1"/>
            <a:endParaRPr lang="en-US" dirty="0"/>
          </a:p>
        </p:txBody>
      </p:sp>
    </p:spTree>
    <p:extLst>
      <p:ext uri="{BB962C8B-B14F-4D97-AF65-F5344CB8AC3E}">
        <p14:creationId xmlns:p14="http://schemas.microsoft.com/office/powerpoint/2010/main" val="2297431972"/>
      </p:ext>
    </p:extLst>
  </p:cSld>
  <p:clrMapOvr>
    <a:masterClrMapping/>
  </p:clrMapOvr>
</p:sld>
</file>

<file path=ppt/theme/theme1.xml><?xml version="1.0" encoding="utf-8"?>
<a:theme xmlns:a="http://schemas.openxmlformats.org/drawingml/2006/main" name="Retrospec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405</TotalTime>
  <Words>549</Words>
  <Application>Microsoft Office PowerPoint</Application>
  <PresentationFormat>Custom</PresentationFormat>
  <Paragraphs>47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Retrospect</vt:lpstr>
      <vt:lpstr>بررسی ارتباط پلی مورفیسم های ژن نیتریک اکساید سنتتاز اندوتلیالی (cDNA.1251T&gt;G) و اینترلوکین 1B(cDNA.526C&gt;T) با جریان خون اهسته کرونری در جمعیت ایرانی مراجعه کننده به بیمارستان شهید رجایی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ارتباط پلی مورفیسم های ژن نیتریک اکساید سنتتاز اندوتلیالی (cDNA.1251T&gt;G)واینترلوکین 1B(cDNA.526C&gt;T) با جریان خون اهسته کرونری در جمعیت ایرانی مراجعه کننده به بیمارستان شهید رجایی</dc:title>
  <dc:creator>Yass</dc:creator>
  <cp:lastModifiedBy>Fahimeh Farrokhzadeh</cp:lastModifiedBy>
  <cp:revision>14</cp:revision>
  <dcterms:created xsi:type="dcterms:W3CDTF">2020-09-07T22:17:43Z</dcterms:created>
  <dcterms:modified xsi:type="dcterms:W3CDTF">2020-11-02T11:59:46Z</dcterms:modified>
</cp:coreProperties>
</file>