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63" r:id="rId5"/>
    <p:sldId id="257"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4A868A5-E90D-42CC-ACED-E7CF0AC3B4DF}" type="datetimeFigureOut">
              <a:rPr lang="en-US" smtClean="0"/>
              <a:t>11/1/2020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D5952E1-31A0-43C0-B80F-293B94C1C9AB}" type="slidenum">
              <a:rPr lang="en-US" smtClean="0"/>
              <a:t>‹#›</a:t>
            </a:fld>
            <a:endParaRPr lang="en-US"/>
          </a:p>
        </p:txBody>
      </p:sp>
    </p:spTree>
    <p:extLst>
      <p:ext uri="{BB962C8B-B14F-4D97-AF65-F5344CB8AC3E}">
        <p14:creationId xmlns:p14="http://schemas.microsoft.com/office/powerpoint/2010/main" val="12944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A868A5-E90D-42CC-ACED-E7CF0AC3B4DF}"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11754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4A868A5-E90D-42CC-ACED-E7CF0AC3B4DF}" type="datetimeFigureOut">
              <a:rPr lang="en-US" smtClean="0"/>
              <a:t>11/1/2020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D5952E1-31A0-43C0-B80F-293B94C1C9AB}" type="slidenum">
              <a:rPr lang="en-US" smtClean="0"/>
              <a:t>‹#›</a:t>
            </a:fld>
            <a:endParaRPr lang="en-US"/>
          </a:p>
        </p:txBody>
      </p:sp>
    </p:spTree>
    <p:extLst>
      <p:ext uri="{BB962C8B-B14F-4D97-AF65-F5344CB8AC3E}">
        <p14:creationId xmlns:p14="http://schemas.microsoft.com/office/powerpoint/2010/main" val="256163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A868A5-E90D-42CC-ACED-E7CF0AC3B4DF}"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27269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4A868A5-E90D-42CC-ACED-E7CF0AC3B4DF}" type="datetimeFigureOut">
              <a:rPr lang="en-US" smtClean="0"/>
              <a:t>11/1/2020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5952E1-31A0-43C0-B80F-293B94C1C9AB}" type="slidenum">
              <a:rPr lang="en-US" smtClean="0"/>
              <a:t>‹#›</a:t>
            </a:fld>
            <a:endParaRPr lang="en-US"/>
          </a:p>
        </p:txBody>
      </p:sp>
    </p:spTree>
    <p:extLst>
      <p:ext uri="{BB962C8B-B14F-4D97-AF65-F5344CB8AC3E}">
        <p14:creationId xmlns:p14="http://schemas.microsoft.com/office/powerpoint/2010/main" val="350051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A868A5-E90D-42CC-ACED-E7CF0AC3B4DF}"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19492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A868A5-E90D-42CC-ACED-E7CF0AC3B4DF}"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419557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A868A5-E90D-42CC-ACED-E7CF0AC3B4DF}"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293724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868A5-E90D-42CC-ACED-E7CF0AC3B4DF}"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4018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4A868A5-E90D-42CC-ACED-E7CF0AC3B4DF}" type="datetimeFigureOut">
              <a:rPr lang="en-US" smtClean="0"/>
              <a:t>11/1/2020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D5952E1-31A0-43C0-B80F-293B94C1C9AB}" type="slidenum">
              <a:rPr lang="en-US" smtClean="0"/>
              <a:t>‹#›</a:t>
            </a:fld>
            <a:endParaRPr lang="en-US"/>
          </a:p>
        </p:txBody>
      </p:sp>
    </p:spTree>
    <p:extLst>
      <p:ext uri="{BB962C8B-B14F-4D97-AF65-F5344CB8AC3E}">
        <p14:creationId xmlns:p14="http://schemas.microsoft.com/office/powerpoint/2010/main" val="160046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4A868A5-E90D-42CC-ACED-E7CF0AC3B4DF}"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952E1-31A0-43C0-B80F-293B94C1C9AB}" type="slidenum">
              <a:rPr lang="en-US" smtClean="0"/>
              <a:t>‹#›</a:t>
            </a:fld>
            <a:endParaRPr lang="en-US"/>
          </a:p>
        </p:txBody>
      </p:sp>
    </p:spTree>
    <p:extLst>
      <p:ext uri="{BB962C8B-B14F-4D97-AF65-F5344CB8AC3E}">
        <p14:creationId xmlns:p14="http://schemas.microsoft.com/office/powerpoint/2010/main" val="66792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4A868A5-E90D-42CC-ACED-E7CF0AC3B4DF}" type="datetimeFigureOut">
              <a:rPr lang="en-US" smtClean="0"/>
              <a:t>11/1/2020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D5952E1-31A0-43C0-B80F-293B94C1C9A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65829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regitory5.rhc.ac.i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731478"/>
          </a:xfrm>
        </p:spPr>
        <p:txBody>
          <a:bodyPr>
            <a:noAutofit/>
          </a:bodyPr>
          <a:lstStyle/>
          <a:p>
            <a:pPr algn="ctr"/>
            <a:r>
              <a:rPr lang="fa-IR" sz="4800" b="1" dirty="0">
                <a:cs typeface="B Nazanin" panose="00000400000000000000" pitchFamily="2" charset="-78"/>
              </a:rPr>
              <a:t>بررسی میزان رخداد آریتمی های قلبی خطرناک بدنبال مصرف داروهای کووید-19</a:t>
            </a:r>
            <a:endParaRPr lang="en-US" sz="4800" b="1" dirty="0">
              <a:cs typeface="B Nazanin" panose="00000400000000000000" pitchFamily="2" charset="-78"/>
            </a:endParaRPr>
          </a:p>
        </p:txBody>
      </p:sp>
      <p:sp>
        <p:nvSpPr>
          <p:cNvPr id="3" name="Subtitle 2"/>
          <p:cNvSpPr>
            <a:spLocks noGrp="1"/>
          </p:cNvSpPr>
          <p:nvPr>
            <p:ph type="subTitle" idx="1"/>
          </p:nvPr>
        </p:nvSpPr>
        <p:spPr>
          <a:xfrm>
            <a:off x="1523999" y="3239590"/>
            <a:ext cx="10189029" cy="2018210"/>
          </a:xfrm>
        </p:spPr>
        <p:txBody>
          <a:bodyPr>
            <a:noAutofit/>
          </a:bodyPr>
          <a:lstStyle/>
          <a:p>
            <a:pPr algn="r" rtl="1"/>
            <a:r>
              <a:rPr lang="fa-IR" sz="2800" b="1" dirty="0" smtClean="0">
                <a:solidFill>
                  <a:schemeClr val="bg1"/>
                </a:solidFill>
              </a:rPr>
              <a:t>مجریان اصلی طرح: </a:t>
            </a:r>
          </a:p>
          <a:p>
            <a:pPr marL="285750" indent="-285750" algn="r" rtl="1">
              <a:buFontTx/>
              <a:buChar char="-"/>
            </a:pPr>
            <a:r>
              <a:rPr lang="fa-IR" sz="2800" b="1" dirty="0" smtClean="0">
                <a:solidFill>
                  <a:schemeClr val="bg1"/>
                </a:solidFill>
              </a:rPr>
              <a:t>مجید حق جو</a:t>
            </a:r>
          </a:p>
          <a:p>
            <a:pPr marL="285750" indent="-285750" algn="r" rtl="1">
              <a:buFontTx/>
              <a:buChar char="-"/>
            </a:pPr>
            <a:r>
              <a:rPr lang="fa-IR" sz="2800" b="1" dirty="0" smtClean="0">
                <a:solidFill>
                  <a:schemeClr val="bg1"/>
                </a:solidFill>
              </a:rPr>
              <a:t>رضا گل پیرا</a:t>
            </a:r>
          </a:p>
          <a:p>
            <a:pPr algn="r" rtl="1"/>
            <a:r>
              <a:rPr lang="en-US" sz="2800" b="1" dirty="0" smtClean="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5335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همکاران طرح </a:t>
            </a:r>
            <a:endParaRPr lang="en-US" b="1" dirty="0"/>
          </a:p>
        </p:txBody>
      </p:sp>
      <p:pic>
        <p:nvPicPr>
          <p:cNvPr id="4" name="Content Placeholder 3"/>
          <p:cNvPicPr>
            <a:picLocks noGrp="1" noChangeAspect="1"/>
          </p:cNvPicPr>
          <p:nvPr>
            <p:ph idx="1"/>
          </p:nvPr>
        </p:nvPicPr>
        <p:blipFill rotWithShape="1">
          <a:blip r:embed="rId2"/>
          <a:srcRect l="2328" t="20657" r="19769" b="5644"/>
          <a:stretch/>
        </p:blipFill>
        <p:spPr>
          <a:xfrm>
            <a:off x="1985556" y="1811382"/>
            <a:ext cx="9823268" cy="5046618"/>
          </a:xfrm>
          <a:prstGeom prst="rect">
            <a:avLst/>
          </a:prstGeom>
        </p:spPr>
      </p:pic>
    </p:spTree>
    <p:extLst>
      <p:ext uri="{BB962C8B-B14F-4D97-AF65-F5344CB8AC3E}">
        <p14:creationId xmlns:p14="http://schemas.microsoft.com/office/powerpoint/2010/main" val="304244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همکاران طرح </a:t>
            </a:r>
            <a:endParaRPr lang="en-US" dirty="0"/>
          </a:p>
        </p:txBody>
      </p:sp>
      <p:pic>
        <p:nvPicPr>
          <p:cNvPr id="4" name="Content Placeholder 3"/>
          <p:cNvPicPr>
            <a:picLocks noGrp="1" noChangeAspect="1"/>
          </p:cNvPicPr>
          <p:nvPr>
            <p:ph idx="1"/>
          </p:nvPr>
        </p:nvPicPr>
        <p:blipFill rotWithShape="1">
          <a:blip r:embed="rId2"/>
          <a:srcRect l="2083" t="19744" r="20052" b="6021"/>
          <a:stretch/>
        </p:blipFill>
        <p:spPr>
          <a:xfrm>
            <a:off x="1785254" y="1824172"/>
            <a:ext cx="9978269" cy="4946741"/>
          </a:xfrm>
          <a:prstGeom prst="rect">
            <a:avLst/>
          </a:prstGeom>
        </p:spPr>
      </p:pic>
    </p:spTree>
    <p:extLst>
      <p:ext uri="{BB962C8B-B14F-4D97-AF65-F5344CB8AC3E}">
        <p14:creationId xmlns:p14="http://schemas.microsoft.com/office/powerpoint/2010/main" val="349970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همکاران طرح </a:t>
            </a:r>
            <a:endParaRPr lang="en-US" dirty="0"/>
          </a:p>
        </p:txBody>
      </p:sp>
      <p:pic>
        <p:nvPicPr>
          <p:cNvPr id="4" name="Content Placeholder 3"/>
          <p:cNvPicPr>
            <a:picLocks noGrp="1" noChangeAspect="1"/>
          </p:cNvPicPr>
          <p:nvPr>
            <p:ph idx="1"/>
          </p:nvPr>
        </p:nvPicPr>
        <p:blipFill rotWithShape="1">
          <a:blip r:embed="rId2"/>
          <a:srcRect l="1894" t="18549" r="18069" b="6092"/>
          <a:stretch/>
        </p:blipFill>
        <p:spPr>
          <a:xfrm>
            <a:off x="2029097" y="1842250"/>
            <a:ext cx="9744892" cy="4905063"/>
          </a:xfrm>
          <a:prstGeom prst="rect">
            <a:avLst/>
          </a:prstGeom>
        </p:spPr>
      </p:pic>
    </p:spTree>
    <p:extLst>
      <p:ext uri="{BB962C8B-B14F-4D97-AF65-F5344CB8AC3E}">
        <p14:creationId xmlns:p14="http://schemas.microsoft.com/office/powerpoint/2010/main" val="105494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9995" cy="1333045"/>
          </a:xfrm>
        </p:spPr>
        <p:txBody>
          <a:bodyPr/>
          <a:lstStyle/>
          <a:p>
            <a:pPr algn="r"/>
            <a:r>
              <a:rPr lang="fa-IR" b="1" dirty="0" smtClean="0"/>
              <a:t>ضرورت اجرا</a:t>
            </a:r>
            <a:endParaRPr lang="en-US" b="1" dirty="0"/>
          </a:p>
        </p:txBody>
      </p:sp>
      <p:sp>
        <p:nvSpPr>
          <p:cNvPr id="3" name="Content Placeholder 2"/>
          <p:cNvSpPr>
            <a:spLocks noGrp="1"/>
          </p:cNvSpPr>
          <p:nvPr>
            <p:ph idx="1"/>
          </p:nvPr>
        </p:nvSpPr>
        <p:spPr>
          <a:xfrm>
            <a:off x="365760" y="1915886"/>
            <a:ext cx="11425645" cy="4432663"/>
          </a:xfrm>
        </p:spPr>
        <p:txBody>
          <a:bodyPr>
            <a:noAutofit/>
          </a:bodyPr>
          <a:lstStyle/>
          <a:p>
            <a:pPr algn="r" rtl="1"/>
            <a:r>
              <a:rPr lang="fa-IR" sz="2000" dirty="0" smtClean="0">
                <a:cs typeface="B Nazanin" panose="00000400000000000000" pitchFamily="2" charset="-78"/>
              </a:rPr>
              <a:t>از زمان پیدایش سندرم تنفسی حاد کرونا ویروس 2 </a:t>
            </a:r>
            <a:r>
              <a:rPr lang="en-US" sz="2000" dirty="0" smtClean="0">
                <a:cs typeface="B Nazanin" panose="00000400000000000000" pitchFamily="2" charset="-78"/>
              </a:rPr>
              <a:t>(SARS-Cov-2)</a:t>
            </a:r>
            <a:r>
              <a:rPr lang="fa-IR" sz="2000" dirty="0" smtClean="0">
                <a:cs typeface="B Nazanin" panose="00000400000000000000" pitchFamily="2" charset="-78"/>
              </a:rPr>
              <a:t> ازایالت ووهان چین در اواخر سال 2019، این ویروس تاکنون منجر به ابتلا بیش از یک میلیون نفر به درجات مختلف این بیماری شده است . با توجه به افزایش روز افزون موارد ابتلا و مرگ ومیر کووید-19، این روزها نیاز شدیدی به کشف درمان های ایمن و موثر برای کاهش بیماری ریوی حاصله و پیشگیری از ابتلا به عفونت </a:t>
            </a:r>
            <a:r>
              <a:rPr lang="en-US" sz="2000" dirty="0" smtClean="0">
                <a:cs typeface="B Nazanin" panose="00000400000000000000" pitchFamily="2" charset="-78"/>
              </a:rPr>
              <a:t>SARS-Cov-2 </a:t>
            </a:r>
            <a:r>
              <a:rPr lang="fa-IR" sz="2000" dirty="0" smtClean="0">
                <a:cs typeface="B Nazanin" panose="00000400000000000000" pitchFamily="2" charset="-78"/>
              </a:rPr>
              <a:t>احساس میشود. یکسری داروهای جدید</a:t>
            </a:r>
            <a:r>
              <a:rPr lang="en-US" sz="2000" dirty="0" smtClean="0">
                <a:cs typeface="B Nazanin" panose="00000400000000000000" pitchFamily="2" charset="-78"/>
              </a:rPr>
              <a:t>(</a:t>
            </a:r>
            <a:r>
              <a:rPr lang="en-US" sz="2000" dirty="0" err="1" smtClean="0">
                <a:cs typeface="B Nazanin" panose="00000400000000000000" pitchFamily="2" charset="-78"/>
              </a:rPr>
              <a:t>Remdesivir</a:t>
            </a:r>
            <a:r>
              <a:rPr lang="en-US" sz="2000" dirty="0" smtClean="0">
                <a:cs typeface="B Nazanin" panose="00000400000000000000" pitchFamily="2" charset="-78"/>
              </a:rPr>
              <a:t> and Favipiravir)</a:t>
            </a:r>
            <a:r>
              <a:rPr lang="fa-IR" sz="2000" dirty="0" smtClean="0">
                <a:cs typeface="B Nazanin" panose="00000400000000000000" pitchFamily="2" charset="-78"/>
              </a:rPr>
              <a:t> </a:t>
            </a:r>
            <a:r>
              <a:rPr lang="en-US" sz="2000" dirty="0" smtClean="0">
                <a:cs typeface="B Nazanin" panose="00000400000000000000" pitchFamily="2" charset="-78"/>
              </a:rPr>
              <a:t> </a:t>
            </a:r>
            <a:r>
              <a:rPr lang="fa-IR" sz="2000" dirty="0" smtClean="0">
                <a:cs typeface="B Nazanin" panose="00000400000000000000" pitchFamily="2" charset="-78"/>
              </a:rPr>
              <a:t>و داروهای قدیمی باز-تعریف شده (</a:t>
            </a:r>
            <a:r>
              <a:rPr lang="en-US" sz="2000" dirty="0" smtClean="0">
                <a:cs typeface="B Nazanin" panose="00000400000000000000" pitchFamily="2" charset="-78"/>
              </a:rPr>
              <a:t>(Re-purposed</a:t>
            </a:r>
            <a:r>
              <a:rPr lang="fa-IR" sz="2000" dirty="0" smtClean="0">
                <a:cs typeface="B Nazanin" panose="00000400000000000000" pitchFamily="2" charset="-78"/>
              </a:rPr>
              <a:t> </a:t>
            </a:r>
            <a:r>
              <a:rPr lang="en-US" sz="2000" dirty="0" smtClean="0">
                <a:cs typeface="B Nazanin" panose="00000400000000000000" pitchFamily="2" charset="-78"/>
              </a:rPr>
              <a:t> </a:t>
            </a:r>
            <a:r>
              <a:rPr lang="fa-IR" sz="2000" dirty="0" smtClean="0">
                <a:cs typeface="B Nazanin" panose="00000400000000000000" pitchFamily="2" charset="-78"/>
              </a:rPr>
              <a:t>شامل کلروکوئین، هیدروکسی کلروکوئین، ازیترومایسین، کلترا، آتازاناویر که توانایی مهار رشد </a:t>
            </a:r>
            <a:r>
              <a:rPr lang="en-US" sz="2000" dirty="0" smtClean="0">
                <a:cs typeface="B Nazanin" panose="00000400000000000000" pitchFamily="2" charset="-78"/>
              </a:rPr>
              <a:t>SARS-Cov-2</a:t>
            </a:r>
            <a:r>
              <a:rPr lang="fa-IR" sz="2000" dirty="0" smtClean="0">
                <a:cs typeface="B Nazanin" panose="00000400000000000000" pitchFamily="2" charset="-78"/>
              </a:rPr>
              <a:t> </a:t>
            </a:r>
            <a:r>
              <a:rPr lang="en-US" sz="2000" dirty="0" smtClean="0">
                <a:cs typeface="B Nazanin" panose="00000400000000000000" pitchFamily="2" charset="-78"/>
              </a:rPr>
              <a:t> </a:t>
            </a:r>
            <a:r>
              <a:rPr lang="fa-IR" sz="2000" dirty="0" smtClean="0">
                <a:cs typeface="B Nazanin" panose="00000400000000000000" pitchFamily="2" charset="-78"/>
              </a:rPr>
              <a:t>را بصورت </a:t>
            </a:r>
            <a:r>
              <a:rPr lang="en-US" sz="2000" dirty="0" smtClean="0">
                <a:cs typeface="B Nazanin" panose="00000400000000000000" pitchFamily="2" charset="-78"/>
              </a:rPr>
              <a:t>in vitro</a:t>
            </a:r>
            <a:r>
              <a:rPr lang="fa-IR" sz="2000" dirty="0" smtClean="0">
                <a:cs typeface="B Nazanin" panose="00000400000000000000" pitchFamily="2" charset="-78"/>
              </a:rPr>
              <a:t> </a:t>
            </a:r>
            <a:r>
              <a:rPr lang="en-US" sz="2000" dirty="0" smtClean="0">
                <a:cs typeface="B Nazanin" panose="00000400000000000000" pitchFamily="2" charset="-78"/>
              </a:rPr>
              <a:t> </a:t>
            </a:r>
            <a:r>
              <a:rPr lang="fa-IR" sz="2000" dirty="0" smtClean="0">
                <a:cs typeface="B Nazanin" panose="00000400000000000000" pitchFamily="2" charset="-78"/>
              </a:rPr>
              <a:t>نشان داده اند، در چندین کارآزمایی بالینی تصادفی بررسی شده اند و تا کنون تنها رمدیسیویر اثرات مفیدی در گروه خاصی از بیماران داشته است.</a:t>
            </a:r>
          </a:p>
          <a:p>
            <a:pPr algn="r" rtl="1"/>
            <a:r>
              <a:rPr lang="fa-IR" sz="2000" dirty="0" smtClean="0">
                <a:cs typeface="B Nazanin" panose="00000400000000000000" pitchFamily="2" charset="-78"/>
              </a:rPr>
              <a:t> با توجه به درگیری کشور ایران در این پاندمی، مصرف این داروها در درمان و گاها پیشگیرانه بصورت گسترده مشاهده میشود. نظر به اینکه کلروکوئین، هییدروکسی کلروکوئین،ازیترومایسین ،اسلتامیویر، کلترا، و آتازاناویر همگی عارضه طولانی کردن فاصله </a:t>
            </a:r>
            <a:r>
              <a:rPr lang="en-US" sz="2000" dirty="0" smtClean="0">
                <a:cs typeface="B Nazanin" panose="00000400000000000000" pitchFamily="2" charset="-78"/>
              </a:rPr>
              <a:t>QT</a:t>
            </a:r>
            <a:r>
              <a:rPr lang="fa-IR" sz="2000" dirty="0" smtClean="0">
                <a:cs typeface="B Nazanin" panose="00000400000000000000" pitchFamily="2" charset="-78"/>
              </a:rPr>
              <a:t> </a:t>
            </a:r>
            <a:r>
              <a:rPr lang="en-US" sz="2000" dirty="0" smtClean="0">
                <a:cs typeface="B Nazanin" panose="00000400000000000000" pitchFamily="2" charset="-78"/>
              </a:rPr>
              <a:t> </a:t>
            </a:r>
            <a:r>
              <a:rPr lang="fa-IR" sz="2000" dirty="0" smtClean="0">
                <a:cs typeface="B Nazanin" panose="00000400000000000000" pitchFamily="2" charset="-78"/>
              </a:rPr>
              <a:t>دارند، نگرانیها در مورد خطر مرگ قلب ناگهانی خصوصا بواسطه مصرف همزمان بدون نظارت در این بیماران در حال افزایش است. با توجه به نبود اطلاعات در مورد عوارض اریتمیک رمدیسیویرو فاویپیراویر این دو دارو نیز وارد طرح گردید.   </a:t>
            </a:r>
          </a:p>
          <a:p>
            <a:pPr algn="r" rtl="1"/>
            <a:r>
              <a:rPr lang="fa-IR" sz="2000" dirty="0" smtClean="0">
                <a:cs typeface="B Nazanin" panose="00000400000000000000" pitchFamily="2" charset="-78"/>
              </a:rPr>
              <a:t>با بررسی رخداد اریتمی، سنکوپ و مرگ قلبی ناگهانی در موارد تجویز این داروها در بیماران ایرانی مبتلا به کرونا، این مطالعه برآورد واقعی تری از میزان رخداد این عوارض ارائه خواهد دادو نهایتا ما را در تدوین پروتکلهای پایش مصرف این داروها یاری خواهد کرد. </a:t>
            </a:r>
            <a:endParaRPr lang="en-US" sz="2000" dirty="0">
              <a:cs typeface="B Nazanin" panose="00000400000000000000" pitchFamily="2" charset="-78"/>
            </a:endParaRPr>
          </a:p>
        </p:txBody>
      </p:sp>
    </p:spTree>
    <p:extLst>
      <p:ext uri="{BB962C8B-B14F-4D97-AF65-F5344CB8AC3E}">
        <p14:creationId xmlns:p14="http://schemas.microsoft.com/office/powerpoint/2010/main" val="78913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102"/>
            <a:ext cx="10848702" cy="905691"/>
          </a:xfrm>
        </p:spPr>
        <p:txBody>
          <a:bodyPr>
            <a:normAutofit/>
          </a:bodyPr>
          <a:lstStyle/>
          <a:p>
            <a:pPr algn="r"/>
            <a:r>
              <a:rPr lang="fa-IR" sz="3600" b="1" dirty="0" smtClean="0">
                <a:cs typeface="B Nazanin" panose="00000400000000000000" pitchFamily="2" charset="-78"/>
              </a:rPr>
              <a:t>روش اجرا</a:t>
            </a:r>
            <a:endParaRPr lang="en-US" sz="3600" b="1" dirty="0">
              <a:cs typeface="B Nazanin" panose="00000400000000000000" pitchFamily="2" charset="-78"/>
            </a:endParaRPr>
          </a:p>
        </p:txBody>
      </p:sp>
      <p:sp>
        <p:nvSpPr>
          <p:cNvPr id="3" name="Content Placeholder 2"/>
          <p:cNvSpPr>
            <a:spLocks noGrp="1"/>
          </p:cNvSpPr>
          <p:nvPr>
            <p:ph idx="1"/>
          </p:nvPr>
        </p:nvSpPr>
        <p:spPr>
          <a:xfrm>
            <a:off x="374469" y="1767840"/>
            <a:ext cx="11312433" cy="4955177"/>
          </a:xfrm>
        </p:spPr>
        <p:txBody>
          <a:bodyPr>
            <a:normAutofit lnSpcReduction="10000"/>
          </a:bodyPr>
          <a:lstStyle/>
          <a:p>
            <a:pPr algn="r" rtl="1"/>
            <a:r>
              <a:rPr lang="fa-IR" dirty="0" smtClean="0">
                <a:cs typeface="B Nazanin" panose="00000400000000000000" pitchFamily="2" charset="-78"/>
              </a:rPr>
              <a:t>این طرح بصورت چند مرکزی درچندین استان درگیر بیماری کووید-۱۹ شامل۲۴ مرکز از استان های تهران, اصفهان, گیلان، قم، خراسان، سمنان، خوزستان و قزوین (بر اساس اطلاعات وزارت بهداشت ) اجرا میشوذ. </a:t>
            </a:r>
          </a:p>
          <a:p>
            <a:pPr algn="r" rtl="1"/>
            <a:r>
              <a:rPr lang="fa-IR" dirty="0" smtClean="0">
                <a:cs typeface="B Nazanin" panose="00000400000000000000" pitchFamily="2" charset="-78"/>
              </a:rPr>
              <a:t>پس از تدوین پرپوزال و تهیه پرسشنامه، کمیته راهبردی طرح تعیین گردید. برای هر استان شرکت کننده در طرح یک محقق اصلی مشخص شد. محقق اصلی هر استان مسئول تعیین همکاران خود در استان تحت پوشش و هماهنگی های مربوطه می باشد.</a:t>
            </a:r>
          </a:p>
          <a:p>
            <a:pPr algn="r" rtl="1"/>
            <a:r>
              <a:rPr lang="fa-IR" dirty="0" smtClean="0">
                <a:cs typeface="B Nazanin" panose="00000400000000000000" pitchFamily="2" charset="-78"/>
              </a:rPr>
              <a:t>تاکنون جلسات هماهنگی اولیه بصورت آنلاین با شرکت مجری اصلی، اعضای کمیته راهبردی، و رابطین استانی تشکیل گردیده است. در این جلسه جزئیات طرح و پرسشنامه بحث و اصلاحات لازمه صورت گرفت. سمینار آموزشی انلاین نحوه جمع آوری و ارسال اطلاعات بیماران توسط رابطین استانی در هر استان صورت گرفت.</a:t>
            </a:r>
          </a:p>
          <a:p>
            <a:pPr algn="r" rtl="1"/>
            <a:r>
              <a:rPr lang="fa-IR" b="1" dirty="0" smtClean="0">
                <a:cs typeface="B Nazanin" panose="00000400000000000000" pitchFamily="2" charset="-78"/>
              </a:rPr>
              <a:t>معیارهای ورود به مطالعه</a:t>
            </a:r>
            <a:r>
              <a:rPr lang="fa-IR" dirty="0" smtClean="0">
                <a:cs typeface="B Nazanin" panose="00000400000000000000" pitchFamily="2" charset="-78"/>
              </a:rPr>
              <a:t>: کلیه بیماران بستری یا سرپایی با تشخیص کووید 19 و سن بالای 16 سال که ابتلا به کووید-۱۹ توسط تست </a:t>
            </a:r>
            <a:r>
              <a:rPr lang="en-US" dirty="0" smtClean="0">
                <a:cs typeface="B Nazanin" panose="00000400000000000000" pitchFamily="2" charset="-78"/>
              </a:rPr>
              <a:t>PCR</a:t>
            </a:r>
            <a:r>
              <a:rPr lang="fa-IR" dirty="0" smtClean="0">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مثبت و یا </a:t>
            </a:r>
            <a:r>
              <a:rPr lang="en-US" dirty="0" smtClean="0">
                <a:cs typeface="B Nazanin" panose="00000400000000000000" pitchFamily="2" charset="-78"/>
              </a:rPr>
              <a:t>Chest CT </a:t>
            </a:r>
            <a:r>
              <a:rPr lang="fa-IR" dirty="0" smtClean="0">
                <a:cs typeface="B Nazanin" panose="00000400000000000000" pitchFamily="2" charset="-78"/>
              </a:rPr>
              <a:t> تیپیک تایید شده و تحت درمان با کلروکین، هیدروکسی کلروکین، آزیترومایسین، اسلتامیویر، کلترا</a:t>
            </a:r>
            <a:r>
              <a:rPr lang="en-US" dirty="0" smtClean="0">
                <a:cs typeface="B Nazanin" panose="00000400000000000000" pitchFamily="2" charset="-78"/>
              </a:rPr>
              <a:t>(</a:t>
            </a:r>
            <a:r>
              <a:rPr lang="en-US" dirty="0" err="1" smtClean="0">
                <a:cs typeface="B Nazanin" panose="00000400000000000000" pitchFamily="2" charset="-78"/>
              </a:rPr>
              <a:t>lopinavir</a:t>
            </a:r>
            <a:r>
              <a:rPr lang="en-US" dirty="0" smtClean="0">
                <a:cs typeface="B Nazanin" panose="00000400000000000000" pitchFamily="2" charset="-78"/>
              </a:rPr>
              <a:t>/ritonavir) ، </a:t>
            </a:r>
            <a:r>
              <a:rPr lang="fa-IR" dirty="0" smtClean="0">
                <a:cs typeface="B Nazanin" panose="00000400000000000000" pitchFamily="2" charset="-78"/>
              </a:rPr>
              <a:t>آتازاناویر/ریتوناویر، رمدیسیویر و فاویپیراویر وارد مطالعه میشوند. </a:t>
            </a:r>
          </a:p>
          <a:p>
            <a:pPr algn="r" rtl="1"/>
            <a:r>
              <a:rPr lang="fa-IR" b="1" dirty="0" smtClean="0">
                <a:cs typeface="B Nazanin" panose="00000400000000000000" pitchFamily="2" charset="-78"/>
              </a:rPr>
              <a:t>معیارهای خروج از مطالعه</a:t>
            </a:r>
            <a:r>
              <a:rPr lang="fa-IR" dirty="0" smtClean="0">
                <a:cs typeface="B Nazanin" panose="00000400000000000000" pitchFamily="2" charset="-78"/>
              </a:rPr>
              <a:t>: 1) افراد با سابقه بلوک قلبی درجه دو و بیشترقبل از شروع درمان (بیمارانیکه هنوز پیس میکر برای آنها تعبیه نشده)، 2) سابقه دریافت قبلی کلروکین، هیدروکسی کلروکین، آزیترومایسین، اسلتامیویر، کلترا ، آتازاناویر/ریتوناویر،رمدیسیویر و فاویپیراویر به عللی غیر از کووید-19، 3) افراد مبتلا به سندرم </a:t>
            </a:r>
            <a:r>
              <a:rPr lang="en-US" dirty="0" smtClean="0">
                <a:cs typeface="B Nazanin" panose="00000400000000000000" pitchFamily="2" charset="-78"/>
              </a:rPr>
              <a:t>congenital LQTS</a:t>
            </a:r>
            <a:r>
              <a:rPr lang="fa-IR" dirty="0" smtClean="0">
                <a:cs typeface="B Nazanin" panose="00000400000000000000" pitchFamily="2" charset="-78"/>
              </a:rPr>
              <a:t>، 4) نداشتن نوار قلب قبل و بعد از مصرف داروهای فوق</a:t>
            </a:r>
          </a:p>
          <a:p>
            <a:pPr algn="r" rtl="1"/>
            <a:r>
              <a:rPr lang="fa-IR" dirty="0" smtClean="0">
                <a:cs typeface="B Nazanin" panose="00000400000000000000" pitchFamily="2" charset="-78"/>
              </a:rPr>
              <a:t>در مورد هر بیمار،اطلاعات مربوط به بیماریهای همراه، مصرف سایر داروهای آنتی اریتمی و طولانی کننده فاصله </a:t>
            </a:r>
            <a:r>
              <a:rPr lang="en-US" dirty="0" smtClean="0">
                <a:cs typeface="B Nazanin" panose="00000400000000000000" pitchFamily="2" charset="-78"/>
              </a:rPr>
              <a:t>QT، </a:t>
            </a:r>
            <a:r>
              <a:rPr lang="fa-IR" dirty="0" smtClean="0">
                <a:cs typeface="B Nazanin" panose="00000400000000000000" pitchFamily="2" charset="-78"/>
              </a:rPr>
              <a:t>سطح الکترولیتهای سرم و عملکرد کلیه وکبد و نهایتا رخداد آریتمی های بطنی کشنده و مرگ ثبت میگردد (ریز این اطلاعات در دیتا شیت بارگذاری شده قبلی در رژیتوری</a:t>
            </a:r>
            <a:r>
              <a:rPr lang="en-US" dirty="0">
                <a:cs typeface="B Nazanin" panose="00000400000000000000" pitchFamily="2" charset="-78"/>
              </a:rPr>
              <a:t> </a:t>
            </a:r>
            <a:r>
              <a:rPr lang="en-US" dirty="0">
                <a:cs typeface="B Nazanin" panose="00000400000000000000" pitchFamily="2" charset="-78"/>
                <a:hlinkClick r:id="rId2"/>
              </a:rPr>
              <a:t>http://</a:t>
            </a:r>
            <a:r>
              <a:rPr lang="en-US" dirty="0" smtClean="0">
                <a:cs typeface="B Nazanin" panose="00000400000000000000" pitchFamily="2" charset="-78"/>
                <a:hlinkClick r:id="rId2"/>
              </a:rPr>
              <a:t>regitory5.rhc.ac.ir</a:t>
            </a:r>
            <a:r>
              <a:rPr lang="fa-IR" dirty="0" smtClean="0">
                <a:cs typeface="B Nazanin" panose="00000400000000000000" pitchFamily="2" charset="-78"/>
              </a:rPr>
              <a:t>  وارد میشوند).</a:t>
            </a:r>
            <a:endParaRPr lang="en-US" dirty="0">
              <a:cs typeface="B Nazanin" panose="00000400000000000000" pitchFamily="2" charset="-78"/>
            </a:endParaRPr>
          </a:p>
        </p:txBody>
      </p:sp>
    </p:spTree>
    <p:extLst>
      <p:ext uri="{BB962C8B-B14F-4D97-AF65-F5344CB8AC3E}">
        <p14:creationId xmlns:p14="http://schemas.microsoft.com/office/powerpoint/2010/main" val="187740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anose="00000400000000000000" pitchFamily="2" charset="-78"/>
              </a:rPr>
              <a:t>اهداف اختصاصی</a:t>
            </a:r>
            <a:endParaRPr lang="en-US" b="1" dirty="0">
              <a:cs typeface="B Nazanin" panose="00000400000000000000" pitchFamily="2" charset="-78"/>
            </a:endParaRPr>
          </a:p>
        </p:txBody>
      </p:sp>
      <p:sp>
        <p:nvSpPr>
          <p:cNvPr id="3" name="Content Placeholder 2"/>
          <p:cNvSpPr>
            <a:spLocks noGrp="1"/>
          </p:cNvSpPr>
          <p:nvPr>
            <p:ph idx="1"/>
          </p:nvPr>
        </p:nvSpPr>
        <p:spPr>
          <a:xfrm>
            <a:off x="409302" y="2037806"/>
            <a:ext cx="11355977" cy="4728754"/>
          </a:xfrm>
        </p:spPr>
        <p:txBody>
          <a:bodyPr>
            <a:normAutofit lnSpcReduction="10000"/>
          </a:bodyPr>
          <a:lstStyle/>
          <a:p>
            <a:pPr marL="457200" indent="-457200" algn="r" rtl="1">
              <a:buFont typeface="+mj-lt"/>
              <a:buAutoNum type="arabicParenR"/>
            </a:pPr>
            <a:r>
              <a:rPr lang="fa-IR" sz="2000" dirty="0" smtClean="0"/>
              <a:t>تعیین </a:t>
            </a:r>
            <a:r>
              <a:rPr lang="fa-IR" sz="2000" dirty="0"/>
              <a:t>فاصله </a:t>
            </a:r>
            <a:r>
              <a:rPr lang="en-US" sz="2000" dirty="0" smtClean="0"/>
              <a:t>QTc</a:t>
            </a:r>
            <a:r>
              <a:rPr lang="fa-IR" sz="2000" dirty="0" smtClean="0"/>
              <a:t> </a:t>
            </a:r>
            <a:r>
              <a:rPr lang="en-US" sz="2000" dirty="0" smtClean="0"/>
              <a:t> </a:t>
            </a:r>
            <a:r>
              <a:rPr lang="fa-IR" sz="2000" dirty="0"/>
              <a:t>بدنبال مصرف کلروکین،هیدروکسی کلروکین،آزیترمایسین،اسلتامیویر، کلترا،آتازاناویر،رمدیسیویر، یا </a:t>
            </a:r>
            <a:r>
              <a:rPr lang="fa-IR" sz="2000" dirty="0" smtClean="0"/>
              <a:t>فاویپیراویر به </a:t>
            </a:r>
            <a:r>
              <a:rPr lang="fa-IR" sz="2000" dirty="0"/>
              <a:t>تنهایی</a:t>
            </a:r>
          </a:p>
          <a:p>
            <a:pPr marL="457200" indent="-457200" algn="r" rtl="1">
              <a:buFont typeface="+mj-lt"/>
              <a:buAutoNum type="arabicParenR"/>
            </a:pPr>
            <a:r>
              <a:rPr lang="fa-IR" sz="2000" dirty="0" smtClean="0"/>
              <a:t>تعیین </a:t>
            </a:r>
            <a:r>
              <a:rPr lang="fa-IR" sz="2000" dirty="0"/>
              <a:t>فاصله </a:t>
            </a:r>
            <a:r>
              <a:rPr lang="en-US" sz="2000" dirty="0" smtClean="0"/>
              <a:t>QTc</a:t>
            </a:r>
            <a:r>
              <a:rPr lang="fa-IR" sz="2000" dirty="0" smtClean="0"/>
              <a:t> </a:t>
            </a:r>
            <a:r>
              <a:rPr lang="en-US" sz="2000" dirty="0" smtClean="0"/>
              <a:t> </a:t>
            </a:r>
            <a:r>
              <a:rPr lang="fa-IR" sz="2000" dirty="0"/>
              <a:t>بدنبال مصرف هر نوع ترکیب </a:t>
            </a:r>
            <a:r>
              <a:rPr lang="fa-IR" sz="2000" dirty="0" smtClean="0"/>
              <a:t>داروهای </a:t>
            </a:r>
            <a:r>
              <a:rPr lang="fa-IR" sz="2000" dirty="0"/>
              <a:t>فوق</a:t>
            </a:r>
          </a:p>
          <a:p>
            <a:pPr marL="457200" indent="-457200" algn="r" rtl="1">
              <a:buFont typeface="+mj-lt"/>
              <a:buAutoNum type="arabicParenR"/>
            </a:pPr>
            <a:r>
              <a:rPr lang="fa-IR" sz="2000" dirty="0" smtClean="0"/>
              <a:t>تعیین </a:t>
            </a:r>
            <a:r>
              <a:rPr lang="fa-IR" sz="2000" dirty="0"/>
              <a:t>میزان بروز </a:t>
            </a:r>
            <a:r>
              <a:rPr lang="en-US" sz="2000" dirty="0" smtClean="0"/>
              <a:t>TdP</a:t>
            </a:r>
            <a:r>
              <a:rPr lang="fa-IR" sz="2000" dirty="0" smtClean="0"/>
              <a:t> </a:t>
            </a:r>
            <a:r>
              <a:rPr lang="en-US" sz="2000" dirty="0" smtClean="0"/>
              <a:t> </a:t>
            </a:r>
            <a:r>
              <a:rPr lang="fa-IR" sz="2000" dirty="0"/>
              <a:t>بدنبال مصرف کلروکین،هیدروکسی کلروکین، آزیترمایسین،اسلتامیویر، کلترا،آتازاناویر،رمدیسیویر، یا فاویپیراویربه تنهایی</a:t>
            </a:r>
          </a:p>
          <a:p>
            <a:pPr marL="457200" indent="-457200" algn="r" rtl="1">
              <a:buFont typeface="+mj-lt"/>
              <a:buAutoNum type="arabicParenR"/>
            </a:pPr>
            <a:r>
              <a:rPr lang="fa-IR" sz="2000" dirty="0" smtClean="0"/>
              <a:t>تعیین </a:t>
            </a:r>
            <a:r>
              <a:rPr lang="fa-IR" sz="2000" dirty="0"/>
              <a:t>میزان بروز </a:t>
            </a:r>
            <a:r>
              <a:rPr lang="en-US" sz="2000" dirty="0" smtClean="0"/>
              <a:t>TdP</a:t>
            </a:r>
            <a:r>
              <a:rPr lang="fa-IR" sz="2000" dirty="0" smtClean="0"/>
              <a:t> </a:t>
            </a:r>
            <a:r>
              <a:rPr lang="en-US" sz="2000" dirty="0" smtClean="0"/>
              <a:t> </a:t>
            </a:r>
            <a:r>
              <a:rPr lang="fa-IR" sz="2000" dirty="0"/>
              <a:t>بدنبال مصرف هر نوع ترکیب </a:t>
            </a:r>
            <a:r>
              <a:rPr lang="fa-IR" sz="2000" dirty="0" smtClean="0"/>
              <a:t>داروهای </a:t>
            </a:r>
            <a:r>
              <a:rPr lang="fa-IR" sz="2000" dirty="0"/>
              <a:t>فوق</a:t>
            </a:r>
          </a:p>
          <a:p>
            <a:pPr marL="457200" indent="-457200" algn="r" rtl="1">
              <a:buFont typeface="+mj-lt"/>
              <a:buAutoNum type="arabicParenR"/>
            </a:pPr>
            <a:r>
              <a:rPr lang="fa-IR" sz="2000" dirty="0" smtClean="0"/>
              <a:t>تعیین </a:t>
            </a:r>
            <a:r>
              <a:rPr lang="fa-IR" sz="2000" dirty="0"/>
              <a:t>میزان بروز </a:t>
            </a:r>
            <a:r>
              <a:rPr lang="en-US" sz="2000" dirty="0" smtClean="0"/>
              <a:t>SCD</a:t>
            </a:r>
            <a:r>
              <a:rPr lang="fa-IR" sz="2000" dirty="0" smtClean="0"/>
              <a:t> </a:t>
            </a:r>
            <a:r>
              <a:rPr lang="en-US" sz="2000" dirty="0" smtClean="0"/>
              <a:t> </a:t>
            </a:r>
            <a:r>
              <a:rPr lang="fa-IR" sz="2000" dirty="0"/>
              <a:t>بدنبال مصرف کلروکین،هیدروکسی کلروکین، آزیترمایسین، اسلتامیویر، کلترا،آتازاناویر،رمدیسیویر، یا فاویپیراویربه تنهایی</a:t>
            </a:r>
          </a:p>
          <a:p>
            <a:pPr marL="457200" indent="-457200" algn="r" rtl="1">
              <a:buFont typeface="+mj-lt"/>
              <a:buAutoNum type="arabicParenR"/>
            </a:pPr>
            <a:r>
              <a:rPr lang="fa-IR" sz="2000" dirty="0" smtClean="0"/>
              <a:t>تعیین </a:t>
            </a:r>
            <a:r>
              <a:rPr lang="fa-IR" sz="2000" dirty="0"/>
              <a:t>میزان بروز </a:t>
            </a:r>
            <a:r>
              <a:rPr lang="en-US" sz="2000" dirty="0" smtClean="0"/>
              <a:t>SCD</a:t>
            </a:r>
            <a:r>
              <a:rPr lang="fa-IR" sz="2000" dirty="0" smtClean="0"/>
              <a:t> </a:t>
            </a:r>
            <a:r>
              <a:rPr lang="en-US" sz="2000" dirty="0" smtClean="0"/>
              <a:t> </a:t>
            </a:r>
            <a:r>
              <a:rPr lang="fa-IR" sz="2000" dirty="0"/>
              <a:t>بدنبال مصرف هر نوع ترکیب </a:t>
            </a:r>
            <a:r>
              <a:rPr lang="fa-IR" sz="2000" dirty="0" smtClean="0"/>
              <a:t>داروهای </a:t>
            </a:r>
            <a:r>
              <a:rPr lang="fa-IR" sz="2000" dirty="0"/>
              <a:t>فوق</a:t>
            </a:r>
          </a:p>
          <a:p>
            <a:pPr marL="457200" indent="-457200" algn="r" rtl="1">
              <a:buFont typeface="+mj-lt"/>
              <a:buAutoNum type="arabicParenR"/>
            </a:pPr>
            <a:r>
              <a:rPr lang="fa-IR" sz="2000" dirty="0" smtClean="0"/>
              <a:t>تعیین </a:t>
            </a:r>
            <a:r>
              <a:rPr lang="fa-IR" sz="2000" dirty="0"/>
              <a:t>میزان بروز </a:t>
            </a:r>
            <a:r>
              <a:rPr lang="en-US" sz="2000" dirty="0"/>
              <a:t>AV </a:t>
            </a:r>
            <a:r>
              <a:rPr lang="en-US" sz="2000" dirty="0" smtClean="0"/>
              <a:t>block</a:t>
            </a:r>
            <a:r>
              <a:rPr lang="fa-IR" sz="2000" dirty="0" smtClean="0"/>
              <a:t> </a:t>
            </a:r>
            <a:r>
              <a:rPr lang="en-US" sz="2000" dirty="0" smtClean="0"/>
              <a:t> </a:t>
            </a:r>
            <a:r>
              <a:rPr lang="fa-IR" sz="2000" dirty="0"/>
              <a:t>بدنبال مصرف کلروکین،هیدروکسی کلروکین، آزیترمایسین،اسلتامیویر، کلترا،آتازاناویر،رمدیسیویر، یا فاویپیراویربه تنهایی</a:t>
            </a:r>
          </a:p>
          <a:p>
            <a:pPr marL="457200" indent="-457200" algn="r" rtl="1">
              <a:buFont typeface="+mj-lt"/>
              <a:buAutoNum type="arabicParenR"/>
            </a:pPr>
            <a:r>
              <a:rPr lang="fa-IR" sz="2000" dirty="0" smtClean="0"/>
              <a:t>تعیین </a:t>
            </a:r>
            <a:r>
              <a:rPr lang="fa-IR" sz="2000" dirty="0"/>
              <a:t>میزان بروز </a:t>
            </a:r>
            <a:r>
              <a:rPr lang="en-US" sz="2000" dirty="0"/>
              <a:t>AV </a:t>
            </a:r>
            <a:r>
              <a:rPr lang="en-US" sz="2000" dirty="0" smtClean="0"/>
              <a:t>block</a:t>
            </a:r>
            <a:r>
              <a:rPr lang="fa-IR" sz="2000" dirty="0" smtClean="0"/>
              <a:t> </a:t>
            </a:r>
            <a:r>
              <a:rPr lang="en-US" sz="2000" dirty="0" smtClean="0"/>
              <a:t> </a:t>
            </a:r>
            <a:r>
              <a:rPr lang="fa-IR" sz="2000" dirty="0"/>
              <a:t>بدنبال مصرف هر نوع ترکیب </a:t>
            </a:r>
            <a:r>
              <a:rPr lang="fa-IR" sz="2000" dirty="0" smtClean="0"/>
              <a:t>داروهای </a:t>
            </a:r>
            <a:r>
              <a:rPr lang="fa-IR" sz="2000" dirty="0"/>
              <a:t>فوق</a:t>
            </a:r>
          </a:p>
          <a:p>
            <a:pPr algn="r" rtl="1"/>
            <a:endParaRPr lang="en-US" sz="2000" dirty="0"/>
          </a:p>
        </p:txBody>
      </p:sp>
    </p:spTree>
    <p:extLst>
      <p:ext uri="{BB962C8B-B14F-4D97-AF65-F5344CB8AC3E}">
        <p14:creationId xmlns:p14="http://schemas.microsoft.com/office/powerpoint/2010/main" val="334124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anose="00000400000000000000" pitchFamily="2" charset="-78"/>
              </a:rPr>
              <a:t>هزینه ها</a:t>
            </a:r>
            <a:endParaRPr lang="en-US" sz="3200" b="1" dirty="0">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8149073"/>
              </p:ext>
            </p:extLst>
          </p:nvPr>
        </p:nvGraphicFramePr>
        <p:xfrm>
          <a:off x="1811383" y="2037807"/>
          <a:ext cx="8438606" cy="4423952"/>
        </p:xfrm>
        <a:graphic>
          <a:graphicData uri="http://schemas.openxmlformats.org/drawingml/2006/table">
            <a:tbl>
              <a:tblPr firstRow="1" bandRow="1">
                <a:tableStyleId>{638B1855-1B75-4FBE-930C-398BA8C253C6}</a:tableStyleId>
              </a:tblPr>
              <a:tblGrid>
                <a:gridCol w="2538364">
                  <a:extLst>
                    <a:ext uri="{9D8B030D-6E8A-4147-A177-3AD203B41FA5}">
                      <a16:colId xmlns:a16="http://schemas.microsoft.com/office/drawing/2014/main" xmlns="" val="172481747"/>
                    </a:ext>
                  </a:extLst>
                </a:gridCol>
                <a:gridCol w="5900242">
                  <a:extLst>
                    <a:ext uri="{9D8B030D-6E8A-4147-A177-3AD203B41FA5}">
                      <a16:colId xmlns:a16="http://schemas.microsoft.com/office/drawing/2014/main" xmlns="" val="2650566057"/>
                    </a:ext>
                  </a:extLst>
                </a:gridCol>
              </a:tblGrid>
              <a:tr h="966718">
                <a:tc>
                  <a:txBody>
                    <a:bodyPr/>
                    <a:lstStyle/>
                    <a:p>
                      <a:pPr algn="r"/>
                      <a:r>
                        <a:rPr lang="en-US" sz="2800" b="1" kern="1200" dirty="0" smtClean="0">
                          <a:effectLst/>
                        </a:rPr>
                        <a:t>400,000,000</a:t>
                      </a:r>
                      <a:endParaRPr lang="en-US" sz="2800" b="1" dirty="0"/>
                    </a:p>
                  </a:txBody>
                  <a:tcPr/>
                </a:tc>
                <a:tc>
                  <a:txBody>
                    <a:bodyPr/>
                    <a:lstStyle/>
                    <a:p>
                      <a:pPr algn="r"/>
                      <a:r>
                        <a:rPr lang="fa-IR" sz="2800" b="1" kern="1200" dirty="0" smtClean="0">
                          <a:effectLst/>
                        </a:rPr>
                        <a:t>ورود اطلاعات</a:t>
                      </a:r>
                      <a:endParaRPr lang="en-US" sz="2800" b="1" dirty="0"/>
                    </a:p>
                  </a:txBody>
                  <a:tcPr/>
                </a:tc>
                <a:extLst>
                  <a:ext uri="{0D108BD9-81ED-4DB2-BD59-A6C34878D82A}">
                    <a16:rowId xmlns:a16="http://schemas.microsoft.com/office/drawing/2014/main" xmlns="" val="2699056287"/>
                  </a:ext>
                </a:extLst>
              </a:tr>
              <a:tr h="898590">
                <a:tc>
                  <a:txBody>
                    <a:bodyPr/>
                    <a:lstStyle/>
                    <a:p>
                      <a:pPr algn="r"/>
                      <a:r>
                        <a:rPr lang="en-US" sz="2800" b="1" kern="1200" dirty="0" smtClean="0">
                          <a:effectLst/>
                        </a:rPr>
                        <a:t>40,000,000</a:t>
                      </a:r>
                      <a:endParaRPr lang="en-US" sz="2800" b="1" dirty="0"/>
                    </a:p>
                  </a:txBody>
                  <a:tcPr/>
                </a:tc>
                <a:tc>
                  <a:txBody>
                    <a:bodyPr/>
                    <a:lstStyle/>
                    <a:p>
                      <a:pPr algn="r"/>
                      <a:r>
                        <a:rPr lang="fa-IR" sz="2800" b="1" kern="1200" dirty="0" smtClean="0">
                          <a:effectLst/>
                        </a:rPr>
                        <a:t>مشاوره اماری وانالیز دیتا</a:t>
                      </a:r>
                      <a:endParaRPr lang="en-US" sz="2800" b="1" dirty="0"/>
                    </a:p>
                  </a:txBody>
                  <a:tcPr/>
                </a:tc>
                <a:extLst>
                  <a:ext uri="{0D108BD9-81ED-4DB2-BD59-A6C34878D82A}">
                    <a16:rowId xmlns:a16="http://schemas.microsoft.com/office/drawing/2014/main" xmlns="" val="3773285914"/>
                  </a:ext>
                </a:extLst>
              </a:tr>
              <a:tr h="1279322">
                <a:tc>
                  <a:txBody>
                    <a:bodyPr/>
                    <a:lstStyle/>
                    <a:p>
                      <a:pPr algn="r"/>
                      <a:r>
                        <a:rPr lang="en-US" sz="2800" b="1" kern="1200" dirty="0" smtClean="0">
                          <a:effectLst/>
                        </a:rPr>
                        <a:t>60,000,000</a:t>
                      </a:r>
                      <a:endParaRPr lang="en-US" sz="2800" b="1" dirty="0"/>
                    </a:p>
                  </a:txBody>
                  <a:tcPr/>
                </a:tc>
                <a:tc>
                  <a:txBody>
                    <a:bodyPr/>
                    <a:lstStyle/>
                    <a:p>
                      <a:pPr algn="r"/>
                      <a:r>
                        <a:rPr lang="fa-IR" sz="2800" b="1" kern="1200" dirty="0" smtClean="0">
                          <a:effectLst/>
                        </a:rPr>
                        <a:t>راه اندازی دیتا بانک و پشتیبانی فنی</a:t>
                      </a:r>
                      <a:endParaRPr lang="en-US" sz="2800" b="1" dirty="0"/>
                    </a:p>
                  </a:txBody>
                  <a:tcPr/>
                </a:tc>
                <a:extLst>
                  <a:ext uri="{0D108BD9-81ED-4DB2-BD59-A6C34878D82A}">
                    <a16:rowId xmlns:a16="http://schemas.microsoft.com/office/drawing/2014/main" xmlns="" val="1094910467"/>
                  </a:ext>
                </a:extLst>
              </a:tr>
              <a:tr h="1279322">
                <a:tc>
                  <a:txBody>
                    <a:bodyPr/>
                    <a:lstStyle/>
                    <a:p>
                      <a:pPr algn="r"/>
                      <a:r>
                        <a:rPr lang="fa-IR" sz="2800" b="1" dirty="0" smtClean="0"/>
                        <a:t>500</a:t>
                      </a:r>
                      <a:r>
                        <a:rPr lang="en-US" sz="2800" b="1" dirty="0" smtClean="0"/>
                        <a:t>,000,000</a:t>
                      </a:r>
                      <a:endParaRPr lang="en-US" sz="2800" b="1" dirty="0"/>
                    </a:p>
                  </a:txBody>
                  <a:tcPr/>
                </a:tc>
                <a:tc>
                  <a:txBody>
                    <a:bodyPr/>
                    <a:lstStyle/>
                    <a:p>
                      <a:pPr algn="r"/>
                      <a:r>
                        <a:rPr lang="fa-IR" sz="2800" b="1" dirty="0" smtClean="0"/>
                        <a:t>هزینه درخواستی کل</a:t>
                      </a:r>
                      <a:endParaRPr lang="en-US" sz="2800" b="1" dirty="0"/>
                    </a:p>
                  </a:txBody>
                  <a:tcPr/>
                </a:tc>
                <a:extLst>
                  <a:ext uri="{0D108BD9-81ED-4DB2-BD59-A6C34878D82A}">
                    <a16:rowId xmlns:a16="http://schemas.microsoft.com/office/drawing/2014/main" xmlns="" val="3353954770"/>
                  </a:ext>
                </a:extLst>
              </a:tr>
            </a:tbl>
          </a:graphicData>
        </a:graphic>
      </p:graphicFrame>
    </p:spTree>
    <p:extLst>
      <p:ext uri="{BB962C8B-B14F-4D97-AF65-F5344CB8AC3E}">
        <p14:creationId xmlns:p14="http://schemas.microsoft.com/office/powerpoint/2010/main" val="66086834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71</TotalTime>
  <Words>773</Words>
  <Application>Microsoft Office PowerPoint</Application>
  <PresentationFormat>Custom</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Dividend</vt:lpstr>
      <vt:lpstr>بررسی میزان رخداد آریتمی های قلبی خطرناک بدنبال مصرف داروهای کووید-19</vt:lpstr>
      <vt:lpstr>همکاران طرح </vt:lpstr>
      <vt:lpstr>همکاران طرح </vt:lpstr>
      <vt:lpstr>همکاران طرح </vt:lpstr>
      <vt:lpstr>ضرورت اجرا</vt:lpstr>
      <vt:lpstr>روش اجرا</vt:lpstr>
      <vt:lpstr>اهداف اختصاصی</vt:lpstr>
      <vt:lpstr>هزینه 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میزان رخداد آریتمی های قلبی خطرناک بدنبال مصرف داروهای کووید-19</dc:title>
  <dc:creator>Majid</dc:creator>
  <cp:lastModifiedBy>Fahimeh Farrokhzadeh</cp:lastModifiedBy>
  <cp:revision>11</cp:revision>
  <dcterms:created xsi:type="dcterms:W3CDTF">2020-10-31T14:51:47Z</dcterms:created>
  <dcterms:modified xsi:type="dcterms:W3CDTF">2020-11-01T12:10:59Z</dcterms:modified>
</cp:coreProperties>
</file>