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8"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AEF55-452D-43F9-9BAF-5F9D172BE3D9}"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425396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AEF55-452D-43F9-9BAF-5F9D172BE3D9}"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3901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AEF55-452D-43F9-9BAF-5F9D172BE3D9}"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34173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AEF55-452D-43F9-9BAF-5F9D172BE3D9}"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400934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AEF55-452D-43F9-9BAF-5F9D172BE3D9}"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272812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AEF55-452D-43F9-9BAF-5F9D172BE3D9}"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51757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AEF55-452D-43F9-9BAF-5F9D172BE3D9}"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22422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AEF55-452D-43F9-9BAF-5F9D172BE3D9}"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06855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AEF55-452D-43F9-9BAF-5F9D172BE3D9}"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23086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AEF55-452D-43F9-9BAF-5F9D172BE3D9}"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298748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AEF55-452D-43F9-9BAF-5F9D172BE3D9}"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3074A-CEA0-422B-AD4F-88FA08225589}" type="slidenum">
              <a:rPr lang="en-US" smtClean="0"/>
              <a:t>‹#›</a:t>
            </a:fld>
            <a:endParaRPr lang="en-US"/>
          </a:p>
        </p:txBody>
      </p:sp>
    </p:spTree>
    <p:extLst>
      <p:ext uri="{BB962C8B-B14F-4D97-AF65-F5344CB8AC3E}">
        <p14:creationId xmlns:p14="http://schemas.microsoft.com/office/powerpoint/2010/main" val="395252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AEF55-452D-43F9-9BAF-5F9D172BE3D9}" type="datetimeFigureOut">
              <a:rPr lang="en-US" smtClean="0"/>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3074A-CEA0-422B-AD4F-88FA08225589}" type="slidenum">
              <a:rPr lang="en-US" smtClean="0"/>
              <a:t>‹#›</a:t>
            </a:fld>
            <a:endParaRPr lang="en-US"/>
          </a:p>
        </p:txBody>
      </p:sp>
    </p:spTree>
    <p:extLst>
      <p:ext uri="{BB962C8B-B14F-4D97-AF65-F5344CB8AC3E}">
        <p14:creationId xmlns:p14="http://schemas.microsoft.com/office/powerpoint/2010/main" val="2870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عنوان طرح: </a:t>
            </a:r>
            <a:br>
              <a:rPr lang="fa-IR" dirty="0" smtClean="0"/>
            </a:br>
            <a:r>
              <a:rPr lang="fa-IR" dirty="0"/>
              <a:t>بررسی نتایج بالینی کوتاه مدت و عوارض </a:t>
            </a:r>
            <a:r>
              <a:rPr lang="en-US" dirty="0"/>
              <a:t>Complex ASD device Closure </a:t>
            </a:r>
            <a:r>
              <a:rPr lang="fa-IR" dirty="0"/>
              <a:t>مراجعه کننده به مرکز قلب و عروق شهید رجایی از سال 1392 تا 1399</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612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838200"/>
            <a:ext cx="6934200" cy="4247317"/>
          </a:xfrm>
          <a:prstGeom prst="rect">
            <a:avLst/>
          </a:prstGeom>
          <a:noFill/>
        </p:spPr>
        <p:txBody>
          <a:bodyPr wrap="square" rtlCol="0">
            <a:spAutoFit/>
          </a:bodyPr>
          <a:lstStyle/>
          <a:p>
            <a:pPr algn="r"/>
            <a:r>
              <a:rPr lang="fa-IR" dirty="0" smtClean="0"/>
              <a:t>مجری طرح: </a:t>
            </a:r>
            <a:endParaRPr lang="fa-IR" dirty="0"/>
          </a:p>
          <a:p>
            <a:pPr algn="r"/>
            <a:r>
              <a:rPr lang="fa-IR" i="1" dirty="0"/>
              <a:t>زهرا </a:t>
            </a:r>
            <a:r>
              <a:rPr lang="fa-IR" i="1" dirty="0" smtClean="0"/>
              <a:t>خواجعلی</a:t>
            </a:r>
          </a:p>
          <a:p>
            <a:pPr algn="r"/>
            <a:endParaRPr lang="fa-IR" i="1" dirty="0" smtClean="0"/>
          </a:p>
          <a:p>
            <a:pPr algn="r"/>
            <a:r>
              <a:rPr lang="fa-IR" i="1" dirty="0" smtClean="0"/>
              <a:t>همکاران: </a:t>
            </a:r>
          </a:p>
          <a:p>
            <a:pPr algn="r"/>
            <a:endParaRPr lang="fa-IR" i="1" dirty="0"/>
          </a:p>
          <a:p>
            <a:pPr algn="r"/>
            <a:r>
              <a:rPr lang="fa-IR" i="1" dirty="0" smtClean="0"/>
              <a:t>عطا فیروزی</a:t>
            </a:r>
            <a:endParaRPr lang="fa-IR" i="1" dirty="0"/>
          </a:p>
          <a:p>
            <a:pPr algn="r"/>
            <a:r>
              <a:rPr lang="fa-IR" i="1" dirty="0" smtClean="0"/>
              <a:t>آذین </a:t>
            </a:r>
            <a:r>
              <a:rPr lang="fa-IR" i="1" dirty="0"/>
              <a:t>علیزاده </a:t>
            </a:r>
            <a:r>
              <a:rPr lang="fa-IR" i="1" dirty="0" smtClean="0"/>
              <a:t>اصل</a:t>
            </a:r>
          </a:p>
          <a:p>
            <a:pPr algn="r"/>
            <a:r>
              <a:rPr lang="fa-IR" i="1" dirty="0"/>
              <a:t>شاهین رحیمی جنبه </a:t>
            </a:r>
            <a:r>
              <a:rPr lang="fa-IR" i="1" dirty="0" smtClean="0"/>
              <a:t>سرایی</a:t>
            </a:r>
          </a:p>
          <a:p>
            <a:pPr algn="r"/>
            <a:r>
              <a:rPr lang="fa-IR" i="1" dirty="0"/>
              <a:t>ایمان آقامحمدصادق </a:t>
            </a:r>
            <a:r>
              <a:rPr lang="fa-IR" i="1" dirty="0" smtClean="0"/>
              <a:t>حریرفروش</a:t>
            </a:r>
          </a:p>
          <a:p>
            <a:pPr algn="r"/>
            <a:r>
              <a:rPr lang="fa-IR" i="1" dirty="0"/>
              <a:t>سید احسان </a:t>
            </a:r>
            <a:r>
              <a:rPr lang="fa-IR" i="1" dirty="0" smtClean="0"/>
              <a:t>پرهیزگار</a:t>
            </a:r>
          </a:p>
          <a:p>
            <a:pPr algn="r"/>
            <a:r>
              <a:rPr lang="fa-IR" i="1" dirty="0"/>
              <a:t>صدیقه </a:t>
            </a:r>
            <a:r>
              <a:rPr lang="fa-IR" i="1" dirty="0" smtClean="0"/>
              <a:t>ساعدی</a:t>
            </a:r>
          </a:p>
          <a:p>
            <a:pPr algn="r"/>
            <a:r>
              <a:rPr lang="fa-IR" i="1" dirty="0"/>
              <a:t>نیلوفر </a:t>
            </a:r>
            <a:r>
              <a:rPr lang="fa-IR" i="1" dirty="0" smtClean="0"/>
              <a:t>سمیعی</a:t>
            </a:r>
          </a:p>
          <a:p>
            <a:pPr algn="r"/>
            <a:r>
              <a:rPr lang="fa-IR" i="1" dirty="0"/>
              <a:t>مژگان </a:t>
            </a:r>
            <a:r>
              <a:rPr lang="fa-IR" i="1" dirty="0" smtClean="0"/>
              <a:t>پارسایی</a:t>
            </a:r>
          </a:p>
          <a:p>
            <a:pPr algn="r"/>
            <a:r>
              <a:rPr lang="fa-IR" i="1" dirty="0"/>
              <a:t>علی </a:t>
            </a:r>
            <a:r>
              <a:rPr lang="fa-IR" i="1" dirty="0" smtClean="0"/>
              <a:t>زاهدمهر</a:t>
            </a:r>
            <a:endParaRPr lang="fa-IR" dirty="0" smtClean="0"/>
          </a:p>
          <a:p>
            <a:endParaRPr lang="en-US" dirty="0"/>
          </a:p>
        </p:txBody>
      </p:sp>
    </p:spTree>
    <p:extLst>
      <p:ext uri="{BB962C8B-B14F-4D97-AF65-F5344CB8AC3E}">
        <p14:creationId xmlns:p14="http://schemas.microsoft.com/office/powerpoint/2010/main" val="1134396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5613189"/>
              </p:ext>
            </p:extLst>
          </p:nvPr>
        </p:nvGraphicFramePr>
        <p:xfrm>
          <a:off x="457200" y="838200"/>
          <a:ext cx="8229600" cy="4502338"/>
        </p:xfrm>
        <a:graphic>
          <a:graphicData uri="http://schemas.openxmlformats.org/drawingml/2006/table">
            <a:tbl>
              <a:tblPr/>
              <a:tblGrid>
                <a:gridCol w="8229600"/>
              </a:tblGrid>
              <a:tr h="3704295">
                <a:tc>
                  <a:txBody>
                    <a:bodyPr/>
                    <a:lstStyle/>
                    <a:p>
                      <a:pPr algn="just" rtl="1" fontAlgn="t"/>
                      <a:r>
                        <a:rPr lang="fa-IR" sz="1600" dirty="0">
                          <a:effectLst/>
                          <a:latin typeface="Arial"/>
                        </a:rPr>
                        <a:t/>
                      </a:r>
                      <a:br>
                        <a:rPr lang="fa-IR" sz="1600" dirty="0">
                          <a:effectLst/>
                          <a:latin typeface="Arial"/>
                        </a:rPr>
                      </a:br>
                      <a:r>
                        <a:rPr lang="fa-IR" sz="1600" dirty="0">
                          <a:effectLst/>
                          <a:latin typeface="Arial"/>
                        </a:rPr>
                        <a:t>سوراخ بین دهلیزی </a:t>
                      </a:r>
                      <a:r>
                        <a:rPr lang="fa-IR" sz="1600" dirty="0">
                          <a:effectLst/>
                          <a:latin typeface="Calibri"/>
                        </a:rPr>
                        <a:t>(</a:t>
                      </a:r>
                      <a:r>
                        <a:rPr lang="en-US" sz="1600" dirty="0">
                          <a:effectLst/>
                          <a:latin typeface="Calibri"/>
                        </a:rPr>
                        <a:t>ASD)</a:t>
                      </a:r>
                      <a:r>
                        <a:rPr lang="en-US" sz="1600" dirty="0">
                          <a:effectLst/>
                          <a:latin typeface="Arial"/>
                        </a:rPr>
                        <a:t> </a:t>
                      </a:r>
                      <a:r>
                        <a:rPr lang="fa-IR" sz="1600" dirty="0">
                          <a:effectLst/>
                          <a:latin typeface="Arial"/>
                        </a:rPr>
                        <a:t>از جمله عوارض شایع بیماریهای مادرزادی قلب و عروق است که در اطفال 10-15% از بیماریهای مادرزادی قلب و در بزرگسالان 20-40% آن را تشکیل میدهد. این اختلال در بانوان بیشتر از آقایان است(تقریبا دو برابر). چهار نوع مختلف از </a:t>
                      </a:r>
                      <a:r>
                        <a:rPr lang="en-US" sz="1600" dirty="0">
                          <a:effectLst/>
                          <a:latin typeface="Calibri"/>
                        </a:rPr>
                        <a:t>ASD</a:t>
                      </a:r>
                      <a:r>
                        <a:rPr lang="en-US" sz="1600" dirty="0">
                          <a:effectLst/>
                          <a:latin typeface="Arial"/>
                        </a:rPr>
                        <a:t> </a:t>
                      </a:r>
                      <a:r>
                        <a:rPr lang="fa-IR" sz="1600" dirty="0">
                          <a:effectLst/>
                          <a:latin typeface="Arial"/>
                        </a:rPr>
                        <a:t>وجود دارد </a:t>
                      </a:r>
                      <a:r>
                        <a:rPr lang="fa-IR" sz="1600" dirty="0">
                          <a:effectLst/>
                          <a:latin typeface="Calibri"/>
                        </a:rPr>
                        <a:t>(</a:t>
                      </a:r>
                      <a:r>
                        <a:rPr lang="en-US" sz="1600" dirty="0" err="1">
                          <a:effectLst/>
                          <a:latin typeface="Calibri"/>
                        </a:rPr>
                        <a:t>ostium</a:t>
                      </a:r>
                      <a:r>
                        <a:rPr lang="en-US" sz="1600" dirty="0">
                          <a:effectLst/>
                          <a:latin typeface="Calibri"/>
                        </a:rPr>
                        <a:t> </a:t>
                      </a:r>
                      <a:r>
                        <a:rPr lang="en-US" sz="1600" dirty="0" err="1">
                          <a:effectLst/>
                          <a:latin typeface="Calibri"/>
                        </a:rPr>
                        <a:t>primum</a:t>
                      </a:r>
                      <a:r>
                        <a:rPr lang="en-US" sz="1600" dirty="0">
                          <a:effectLst/>
                          <a:latin typeface="Calibri"/>
                        </a:rPr>
                        <a:t>, </a:t>
                      </a:r>
                      <a:r>
                        <a:rPr lang="en-US" sz="1600" dirty="0" err="1">
                          <a:effectLst/>
                          <a:latin typeface="Calibri"/>
                        </a:rPr>
                        <a:t>ostium</a:t>
                      </a:r>
                      <a:r>
                        <a:rPr lang="en-US" sz="1600" dirty="0">
                          <a:effectLst/>
                          <a:latin typeface="Calibri"/>
                        </a:rPr>
                        <a:t> </a:t>
                      </a:r>
                      <a:r>
                        <a:rPr lang="en-US" sz="1600" dirty="0" err="1">
                          <a:effectLst/>
                          <a:latin typeface="Calibri"/>
                        </a:rPr>
                        <a:t>secundum</a:t>
                      </a:r>
                      <a:r>
                        <a:rPr lang="en-US" sz="1600" dirty="0">
                          <a:effectLst/>
                          <a:latin typeface="Calibri"/>
                        </a:rPr>
                        <a:t>, venous sinus, coronary sinus).</a:t>
                      </a:r>
                      <a:r>
                        <a:rPr lang="en-US" sz="1600" dirty="0">
                          <a:effectLst/>
                          <a:latin typeface="Arial"/>
                        </a:rPr>
                        <a:t>. </a:t>
                      </a:r>
                      <a:r>
                        <a:rPr lang="fa-IR" sz="1600" dirty="0">
                          <a:effectLst/>
                          <a:latin typeface="Arial"/>
                        </a:rPr>
                        <a:t>هر کدام از این انواع میتواند بسته به محل وقوع، اندازه و تعداد سوراخ های ایجاد شده، عوارض همودینامیک همراه، ضایعات دیگر همراه، سختی های تکنیکال جزء انواع </a:t>
                      </a:r>
                      <a:r>
                        <a:rPr lang="en-US" sz="1600" dirty="0">
                          <a:effectLst/>
                          <a:latin typeface="Calibri"/>
                        </a:rPr>
                        <a:t>complex </a:t>
                      </a:r>
                      <a:r>
                        <a:rPr lang="fa-IR" sz="1600" dirty="0">
                          <a:effectLst/>
                          <a:latin typeface="Arial"/>
                        </a:rPr>
                        <a:t>محسوب گردند. مختصات آناتومیک سپتوم، که پروسیجر را </a:t>
                      </a:r>
                      <a:r>
                        <a:rPr lang="en-US" sz="1600" dirty="0">
                          <a:effectLst/>
                          <a:latin typeface="Calibri"/>
                        </a:rPr>
                        <a:t>complex</a:t>
                      </a:r>
                      <a:r>
                        <a:rPr lang="en-US" sz="1600" dirty="0">
                          <a:effectLst/>
                          <a:latin typeface="Arial"/>
                        </a:rPr>
                        <a:t> </a:t>
                      </a:r>
                      <a:r>
                        <a:rPr lang="fa-IR" sz="1600" dirty="0">
                          <a:effectLst/>
                          <a:latin typeface="Arial"/>
                        </a:rPr>
                        <a:t>میکند، مربوط میشود به </a:t>
                      </a:r>
                      <a:r>
                        <a:rPr lang="en-US" sz="1600" dirty="0">
                          <a:effectLst/>
                          <a:latin typeface="Calibri"/>
                        </a:rPr>
                        <a:t>rim</a:t>
                      </a:r>
                      <a:r>
                        <a:rPr lang="en-US" sz="1600" dirty="0">
                          <a:effectLst/>
                          <a:latin typeface="Arial"/>
                        </a:rPr>
                        <a:t> </a:t>
                      </a:r>
                      <a:r>
                        <a:rPr lang="fa-IR" sz="1600" dirty="0">
                          <a:effectLst/>
                          <a:latin typeface="Arial"/>
                        </a:rPr>
                        <a:t>ها (بیش از یک ریم ناقص)، اندازه کل سپتوم باقیمانده (کوچک)، بافت آنوریسمال سپتوم و سوراخ های متعدد  در سپتوم و دریچه استاش بزرگ. نتایج بالینی درمان </a:t>
                      </a:r>
                      <a:r>
                        <a:rPr lang="en-US" sz="1600" dirty="0">
                          <a:effectLst/>
                          <a:latin typeface="Calibri"/>
                        </a:rPr>
                        <a:t>ASD</a:t>
                      </a:r>
                      <a:r>
                        <a:rPr lang="en-US" sz="1600" dirty="0">
                          <a:effectLst/>
                          <a:latin typeface="Arial"/>
                        </a:rPr>
                        <a:t> </a:t>
                      </a:r>
                      <a:r>
                        <a:rPr lang="fa-IR" sz="1600" dirty="0">
                          <a:effectLst/>
                          <a:latin typeface="Arial"/>
                        </a:rPr>
                        <a:t>بستگی به میزان </a:t>
                      </a:r>
                      <a:r>
                        <a:rPr lang="en-US" sz="1600" dirty="0">
                          <a:effectLst/>
                          <a:latin typeface="Calibri"/>
                        </a:rPr>
                        <a:t>complexity </a:t>
                      </a:r>
                      <a:r>
                        <a:rPr lang="fa-IR" sz="1600" dirty="0">
                          <a:effectLst/>
                          <a:latin typeface="Arial"/>
                        </a:rPr>
                        <a:t>بیماران دارد. عوارض مستقیم </a:t>
                      </a:r>
                      <a:r>
                        <a:rPr lang="en-US" sz="1600" dirty="0">
                          <a:effectLst/>
                          <a:latin typeface="Calibri"/>
                        </a:rPr>
                        <a:t>ASD</a:t>
                      </a:r>
                      <a:r>
                        <a:rPr lang="en-US" sz="1600" dirty="0">
                          <a:effectLst/>
                          <a:latin typeface="Arial"/>
                        </a:rPr>
                        <a:t> </a:t>
                      </a:r>
                      <a:r>
                        <a:rPr lang="fa-IR" sz="1600" dirty="0">
                          <a:effectLst/>
                          <a:latin typeface="Arial"/>
                        </a:rPr>
                        <a:t>های </a:t>
                      </a:r>
                      <a:r>
                        <a:rPr lang="en-US" sz="1600" dirty="0">
                          <a:effectLst/>
                          <a:latin typeface="Calibri"/>
                        </a:rPr>
                        <a:t>complex</a:t>
                      </a:r>
                      <a:r>
                        <a:rPr lang="en-US" sz="1600" dirty="0">
                          <a:effectLst/>
                          <a:latin typeface="Arial"/>
                        </a:rPr>
                        <a:t> </a:t>
                      </a:r>
                      <a:r>
                        <a:rPr lang="fa-IR" sz="1600" dirty="0">
                          <a:effectLst/>
                          <a:latin typeface="Arial"/>
                        </a:rPr>
                        <a:t>میتواند شامل افزایش نسبت جریان خون ریوی </a:t>
                      </a:r>
                      <a:r>
                        <a:rPr lang="fa-IR" sz="1600" dirty="0">
                          <a:effectLst/>
                          <a:latin typeface="Calibri"/>
                        </a:rPr>
                        <a:t>(</a:t>
                      </a:r>
                      <a:r>
                        <a:rPr lang="en-US" sz="1600" dirty="0" err="1">
                          <a:effectLst/>
                          <a:latin typeface="Calibri"/>
                        </a:rPr>
                        <a:t>Qp</a:t>
                      </a:r>
                      <a:r>
                        <a:rPr lang="en-US" sz="1600" dirty="0">
                          <a:effectLst/>
                          <a:latin typeface="Calibri"/>
                        </a:rPr>
                        <a:t>)</a:t>
                      </a:r>
                      <a:r>
                        <a:rPr lang="en-US" sz="1600" dirty="0">
                          <a:effectLst/>
                          <a:latin typeface="Arial"/>
                        </a:rPr>
                        <a:t> </a:t>
                      </a:r>
                      <a:r>
                        <a:rPr lang="fa-IR" sz="1600" dirty="0">
                          <a:effectLst/>
                          <a:latin typeface="Arial"/>
                        </a:rPr>
                        <a:t>به جریان خون سیستمیک </a:t>
                      </a:r>
                      <a:r>
                        <a:rPr lang="fa-IR" sz="1600" dirty="0">
                          <a:effectLst/>
                          <a:latin typeface="Calibri"/>
                        </a:rPr>
                        <a:t>(</a:t>
                      </a:r>
                      <a:r>
                        <a:rPr lang="en-US" sz="1600" dirty="0">
                          <a:effectLst/>
                          <a:latin typeface="Calibri"/>
                        </a:rPr>
                        <a:t>Qs)</a:t>
                      </a:r>
                      <a:r>
                        <a:rPr lang="en-US" sz="1600" dirty="0">
                          <a:effectLst/>
                          <a:latin typeface="Arial"/>
                        </a:rPr>
                        <a:t> </a:t>
                      </a:r>
                      <a:r>
                        <a:rPr lang="fa-IR" sz="1600" dirty="0">
                          <a:effectLst/>
                          <a:latin typeface="Arial"/>
                        </a:rPr>
                        <a:t>به میزان بیش از 1.5، بزرگی قلب راست، آریتمی دهلیزی، فشار خون ریوی باشد. </a:t>
                      </a:r>
                      <a:r>
                        <a:rPr lang="en-US" sz="1600" dirty="0">
                          <a:effectLst/>
                          <a:latin typeface="Calibri"/>
                        </a:rPr>
                        <a:t>ASD</a:t>
                      </a:r>
                      <a:r>
                        <a:rPr lang="en-US" sz="1600" dirty="0">
                          <a:effectLst/>
                          <a:latin typeface="Arial"/>
                        </a:rPr>
                        <a:t> </a:t>
                      </a:r>
                      <a:r>
                        <a:rPr lang="fa-IR" sz="1600" dirty="0">
                          <a:effectLst/>
                          <a:latin typeface="Arial"/>
                        </a:rPr>
                        <a:t>های کمپلکس در واقعیت، موارد بسیار نادری نیستند. درمان اصلی </a:t>
                      </a:r>
                      <a:r>
                        <a:rPr lang="en-US" sz="1600" dirty="0">
                          <a:effectLst/>
                          <a:latin typeface="Calibri"/>
                        </a:rPr>
                        <a:t>ASD</a:t>
                      </a:r>
                      <a:r>
                        <a:rPr lang="en-US" sz="1600" dirty="0">
                          <a:effectLst/>
                          <a:latin typeface="Arial"/>
                        </a:rPr>
                        <a:t> </a:t>
                      </a:r>
                      <a:r>
                        <a:rPr lang="fa-IR" sz="1600" dirty="0">
                          <a:effectLst/>
                          <a:latin typeface="Arial"/>
                        </a:rPr>
                        <a:t>های نوع غیرسکندوم، جراحی است. بستن </a:t>
                      </a:r>
                      <a:r>
                        <a:rPr lang="en-US" sz="1600" dirty="0">
                          <a:effectLst/>
                          <a:latin typeface="Calibri"/>
                        </a:rPr>
                        <a:t>ASD</a:t>
                      </a:r>
                      <a:r>
                        <a:rPr lang="en-US" sz="1600" dirty="0">
                          <a:effectLst/>
                          <a:latin typeface="Arial"/>
                        </a:rPr>
                        <a:t> </a:t>
                      </a:r>
                      <a:r>
                        <a:rPr lang="fa-IR" sz="1600" dirty="0">
                          <a:effectLst/>
                          <a:latin typeface="Arial"/>
                        </a:rPr>
                        <a:t>های کمپلکس (آنوریسمال، دارای سوراخ های متعدد و بزرگ) به روش اینترونشنال، یک روش بحث برانگیز ولی در حال حاضر روش ایده آل برای این ضایعات است. عوارض بالینی که ممکن است بدنبال بستن این ضایعات اتفاق بیفتد، شامل </a:t>
                      </a:r>
                      <a:r>
                        <a:rPr lang="en-US" sz="1600" dirty="0">
                          <a:effectLst/>
                          <a:latin typeface="Calibri"/>
                        </a:rPr>
                        <a:t>erosion</a:t>
                      </a:r>
                      <a:r>
                        <a:rPr lang="en-US" sz="1600" dirty="0">
                          <a:effectLst/>
                          <a:latin typeface="Arial"/>
                        </a:rPr>
                        <a:t> </a:t>
                      </a:r>
                      <a:r>
                        <a:rPr lang="fa-IR" sz="1600" dirty="0">
                          <a:effectLst/>
                          <a:latin typeface="Arial"/>
                        </a:rPr>
                        <a:t>قلبی، پرفوراسیون، امبولیزاسیون </a:t>
                      </a:r>
                      <a:r>
                        <a:rPr lang="en-US" sz="1600" dirty="0">
                          <a:effectLst/>
                          <a:latin typeface="Calibri"/>
                        </a:rPr>
                        <a:t>device</a:t>
                      </a:r>
                      <a:r>
                        <a:rPr lang="en-US" sz="1600" dirty="0">
                          <a:effectLst/>
                          <a:latin typeface="Arial"/>
                        </a:rPr>
                        <a:t> </a:t>
                      </a:r>
                      <a:r>
                        <a:rPr lang="fa-IR" sz="1600" dirty="0">
                          <a:effectLst/>
                          <a:latin typeface="Arial"/>
                        </a:rPr>
                        <a:t>و استروک میباشند. این عوارض در صورت وقوع شدت زیادی دارند ولی بطور کلی نادرند. با توجه به مباجث مطرح شده در مورد این روش درمانی، نیاز به بررسی میزان اثر بخشی و عوارض کوتاه مدت و در آینده بلند مدت این روش درمانی وجود دارد</a:t>
                      </a:r>
                      <a:r>
                        <a:rPr lang="fa-IR" sz="1600" dirty="0">
                          <a:effectLst/>
                          <a:latin typeface="Roya"/>
                        </a:rPr>
                        <a:t>.</a:t>
                      </a:r>
                      <a:r>
                        <a:rPr lang="fa-IR" sz="1600" dirty="0">
                          <a:effectLst/>
                          <a:latin typeface="Calibri"/>
                        </a:rPr>
                        <a:t> </a:t>
                      </a:r>
                      <a:r>
                        <a:rPr lang="fa-IR" sz="1600" dirty="0">
                          <a:effectLst/>
                          <a:latin typeface="Arial"/>
                        </a:rPr>
                        <a:t>به همین جهت در این مطالعه قصد داریم تا با بررسی عوارض کوتاه مدت بالینی این روش درمانی، نتیجه بالینی آن را بررسی نموده و به شفافیت تعریف آن بعنوان روش ارجح درمانی در بیماران کمپلکس کمک نماییم.</a:t>
                      </a:r>
                      <a:endParaRPr lang="fa-IR" sz="3200" dirty="0">
                        <a:effectLst/>
                      </a:endParaRPr>
                    </a:p>
                  </a:txBody>
                  <a:tcPr marL="56609" marR="56609" marT="56609" marB="56609">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5F5F5"/>
                    </a:solidFill>
                  </a:tcPr>
                </a:tc>
              </a:tr>
            </a:tbl>
          </a:graphicData>
        </a:graphic>
      </p:graphicFrame>
    </p:spTree>
    <p:extLst>
      <p:ext uri="{BB962C8B-B14F-4D97-AF65-F5344CB8AC3E}">
        <p14:creationId xmlns:p14="http://schemas.microsoft.com/office/powerpoint/2010/main" val="347944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751112"/>
            <a:ext cx="8494486"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BMitra"/>
                <a:cs typeface="Arial" pitchFamily="34" charset="0"/>
              </a:rPr>
              <a:t>ه</a:t>
            </a:r>
            <a:r>
              <a:rPr kumimoji="0" lang="ar-SA" sz="2000" b="0" i="0" u="none" strike="noStrike" cap="none" normalizeH="0" baseline="0" dirty="0" smtClean="0">
                <a:ln>
                  <a:noFill/>
                </a:ln>
                <a:solidFill>
                  <a:srgbClr val="333333"/>
                </a:solidFill>
                <a:effectLst/>
                <a:latin typeface="BMitra"/>
                <a:cs typeface="Arial" pitchFamily="34" charset="0"/>
              </a:rPr>
              <a:t>دف اصلی: بررسی نتایج بالینی کوتاه مدت</a:t>
            </a:r>
            <a:r>
              <a:rPr kumimoji="0" lang="en-US" sz="2000" b="0" i="0" u="none" strike="noStrike" cap="none" normalizeH="0" baseline="0" dirty="0" smtClean="0">
                <a:ln>
                  <a:noFill/>
                </a:ln>
                <a:solidFill>
                  <a:srgbClr val="333333"/>
                </a:solidFill>
                <a:effectLst/>
                <a:latin typeface="BMitra"/>
                <a:cs typeface="Arial" pitchFamily="34" charset="0"/>
              </a:rPr>
              <a:t> Complex ASD device Closure </a:t>
            </a:r>
            <a:r>
              <a:rPr kumimoji="0" lang="ar-SA" sz="2000" b="0" i="0" u="none" strike="noStrike" cap="none" normalizeH="0" baseline="0" dirty="0" smtClean="0">
                <a:ln>
                  <a:noFill/>
                </a:ln>
                <a:solidFill>
                  <a:srgbClr val="333333"/>
                </a:solidFill>
                <a:effectLst/>
                <a:latin typeface="BMitra"/>
                <a:cs typeface="Arial" pitchFamily="34" charset="0"/>
              </a:rPr>
              <a:t>مراجعه کننده به مرکز قلب و عروق شهید رجایی از سال 1392 تا 1399</a:t>
            </a:r>
            <a:endParaRPr kumimoji="0" lang="en-US" sz="2000" b="0" i="0" u="none" strike="noStrike" cap="none" normalizeH="0" baseline="0" dirty="0" smtClean="0">
              <a:ln>
                <a:noFill/>
              </a:ln>
              <a:solidFill>
                <a:srgbClr val="333333"/>
              </a:solidFill>
              <a:effectLst/>
              <a:latin typeface="BMitra"/>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BMitra"/>
                <a:cs typeface="Arial" pitchFamily="34" charset="0"/>
              </a:rPr>
              <a:t>اهداف </a:t>
            </a:r>
            <a:r>
              <a:rPr kumimoji="0" lang="ar-SA" sz="2000" b="0" i="0" u="none" strike="noStrike" cap="none" normalizeH="0" baseline="0" dirty="0" smtClean="0">
                <a:ln>
                  <a:noFill/>
                </a:ln>
                <a:solidFill>
                  <a:srgbClr val="333333"/>
                </a:solidFill>
                <a:effectLst/>
                <a:latin typeface="BMitra"/>
                <a:cs typeface="Arial" pitchFamily="34" charset="0"/>
              </a:rPr>
              <a:t>اختصاصی</a:t>
            </a:r>
            <a:r>
              <a:rPr kumimoji="0" lang="en-US" sz="2000" b="0" i="0" u="none" strike="noStrike" cap="none" normalizeH="0" baseline="0" dirty="0" smtClean="0">
                <a:ln>
                  <a:noFill/>
                </a:ln>
                <a:solidFill>
                  <a:srgbClr val="333333"/>
                </a:solidFill>
                <a:effectLst/>
                <a:latin typeface="BMitra"/>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1- </a:t>
            </a:r>
            <a:r>
              <a:rPr kumimoji="0" lang="ar-SA" sz="2000" b="0" i="0" u="none" strike="noStrike" cap="none" normalizeH="0" baseline="0" dirty="0" smtClean="0">
                <a:ln>
                  <a:noFill/>
                </a:ln>
                <a:solidFill>
                  <a:srgbClr val="333333"/>
                </a:solidFill>
                <a:effectLst/>
                <a:latin typeface="BMitra"/>
                <a:cs typeface="Arial" pitchFamily="34" charset="0"/>
              </a:rPr>
              <a:t>بررسی</a:t>
            </a:r>
            <a:r>
              <a:rPr kumimoji="0" lang="en-US" sz="2000" b="0" i="0" u="none" strike="noStrike" cap="none" normalizeH="0" baseline="0" dirty="0" smtClean="0">
                <a:ln>
                  <a:noFill/>
                </a:ln>
                <a:solidFill>
                  <a:srgbClr val="333333"/>
                </a:solidFill>
                <a:effectLst/>
                <a:latin typeface="BMitra"/>
                <a:cs typeface="Arial" pitchFamily="34" charset="0"/>
              </a:rPr>
              <a:t> success rate  </a:t>
            </a:r>
            <a:r>
              <a:rPr kumimoji="0" lang="ar-SA" sz="2000" b="0" i="0" u="none" strike="noStrike" cap="none" normalizeH="0" baseline="0" dirty="0" smtClean="0">
                <a:ln>
                  <a:noFill/>
                </a:ln>
                <a:solidFill>
                  <a:srgbClr val="333333"/>
                </a:solidFill>
                <a:effectLst/>
                <a:latin typeface="BMitra"/>
                <a:cs typeface="Arial" pitchFamily="34" charset="0"/>
              </a:rPr>
              <a:t>در</a:t>
            </a:r>
            <a:r>
              <a:rPr kumimoji="0" lang="en-US" sz="2000" b="0" i="0" u="none" strike="noStrike" cap="none" normalizeH="0" baseline="0" dirty="0" smtClean="0">
                <a:ln>
                  <a:noFill/>
                </a:ln>
                <a:solidFill>
                  <a:srgbClr val="333333"/>
                </a:solidFill>
                <a:effectLst/>
                <a:latin typeface="BMitra"/>
                <a:cs typeface="Arial" pitchFamily="34" charset="0"/>
              </a:rPr>
              <a:t> Complex ASD device Closure</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2- </a:t>
            </a:r>
            <a:r>
              <a:rPr kumimoji="0" lang="ar-SA" sz="2000" b="0" i="0" u="none" strike="noStrike" cap="none" normalizeH="0" baseline="0" dirty="0" smtClean="0">
                <a:ln>
                  <a:noFill/>
                </a:ln>
                <a:solidFill>
                  <a:srgbClr val="333333"/>
                </a:solidFill>
                <a:effectLst/>
                <a:latin typeface="BMitra"/>
                <a:cs typeface="Arial" pitchFamily="34" charset="0"/>
              </a:rPr>
              <a:t>بررسی</a:t>
            </a:r>
            <a:r>
              <a:rPr kumimoji="0" lang="en-US" sz="2000" b="0" i="0" u="none" strike="noStrike" cap="none" normalizeH="0" baseline="0" dirty="0" smtClean="0">
                <a:ln>
                  <a:noFill/>
                </a:ln>
                <a:solidFill>
                  <a:srgbClr val="333333"/>
                </a:solidFill>
                <a:effectLst/>
                <a:latin typeface="BMitra"/>
                <a:cs typeface="Arial" pitchFamily="34" charset="0"/>
              </a:rPr>
              <a:t> occlusion rate </a:t>
            </a:r>
            <a:r>
              <a:rPr kumimoji="0" lang="ar-SA" sz="2000" b="0" i="0" u="none" strike="noStrike" cap="none" normalizeH="0" baseline="0" dirty="0" smtClean="0">
                <a:ln>
                  <a:noFill/>
                </a:ln>
                <a:solidFill>
                  <a:srgbClr val="333333"/>
                </a:solidFill>
                <a:effectLst/>
                <a:latin typeface="BMitra"/>
                <a:cs typeface="Arial" pitchFamily="34" charset="0"/>
              </a:rPr>
              <a:t>در</a:t>
            </a:r>
            <a:r>
              <a:rPr kumimoji="0" lang="en-US" sz="2000" b="0" i="0" u="none" strike="noStrike" cap="none" normalizeH="0" baseline="0" dirty="0" smtClean="0">
                <a:ln>
                  <a:noFill/>
                </a:ln>
                <a:solidFill>
                  <a:srgbClr val="333333"/>
                </a:solidFill>
                <a:effectLst/>
                <a:latin typeface="BMitra"/>
                <a:cs typeface="Arial" pitchFamily="34" charset="0"/>
              </a:rPr>
              <a:t> Complex ASD device Closure</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3- </a:t>
            </a:r>
            <a:r>
              <a:rPr kumimoji="0" lang="ar-SA" sz="2000" b="0" i="0" u="none" strike="noStrike" cap="none" normalizeH="0" baseline="0" dirty="0" smtClean="0">
                <a:ln>
                  <a:noFill/>
                </a:ln>
                <a:solidFill>
                  <a:srgbClr val="333333"/>
                </a:solidFill>
                <a:effectLst/>
                <a:latin typeface="BMitra"/>
                <a:cs typeface="Arial" pitchFamily="34" charset="0"/>
              </a:rPr>
              <a:t>بررشی میزان وقوع</a:t>
            </a:r>
            <a:r>
              <a:rPr kumimoji="0" lang="en-US" sz="2000" b="0" i="0" u="none" strike="noStrike" cap="none" normalizeH="0" baseline="0" dirty="0" smtClean="0">
                <a:ln>
                  <a:noFill/>
                </a:ln>
                <a:solidFill>
                  <a:srgbClr val="333333"/>
                </a:solidFill>
                <a:effectLst/>
                <a:latin typeface="BMitra"/>
                <a:cs typeface="Arial" pitchFamily="34" charset="0"/>
              </a:rPr>
              <a:t> MACE </a:t>
            </a:r>
            <a:r>
              <a:rPr kumimoji="0" lang="ar-SA" sz="2000" b="0" i="0" u="none" strike="noStrike" cap="none" normalizeH="0" baseline="0" dirty="0" smtClean="0">
                <a:ln>
                  <a:noFill/>
                </a:ln>
                <a:solidFill>
                  <a:srgbClr val="333333"/>
                </a:solidFill>
                <a:effectLst/>
                <a:latin typeface="BMitra"/>
                <a:cs typeface="Arial" pitchFamily="34" charset="0"/>
              </a:rPr>
              <a:t>در</a:t>
            </a:r>
            <a:r>
              <a:rPr kumimoji="0" lang="en-US" sz="2000" b="0" i="0" u="none" strike="noStrike" cap="none" normalizeH="0" baseline="0" dirty="0" smtClean="0">
                <a:ln>
                  <a:noFill/>
                </a:ln>
                <a:solidFill>
                  <a:srgbClr val="333333"/>
                </a:solidFill>
                <a:effectLst/>
                <a:latin typeface="BMitra"/>
                <a:cs typeface="Arial" pitchFamily="34" charset="0"/>
              </a:rPr>
              <a:t> Complex ASD device Closure</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4- </a:t>
            </a:r>
            <a:r>
              <a:rPr kumimoji="0" lang="ar-SA" sz="2000" b="0" i="0" u="none" strike="noStrike" cap="none" normalizeH="0" baseline="0" dirty="0" smtClean="0">
                <a:ln>
                  <a:noFill/>
                </a:ln>
                <a:solidFill>
                  <a:srgbClr val="333333"/>
                </a:solidFill>
                <a:effectLst/>
                <a:latin typeface="BMitra"/>
                <a:cs typeface="Arial" pitchFamily="34" charset="0"/>
              </a:rPr>
              <a:t>بررسی و یافتن ارتباط میان مشخصات</a:t>
            </a:r>
            <a:r>
              <a:rPr kumimoji="0" lang="en-US" sz="2000" b="0" i="0" u="none" strike="noStrike" cap="none" normalizeH="0" baseline="0" dirty="0" smtClean="0">
                <a:ln>
                  <a:noFill/>
                </a:ln>
                <a:solidFill>
                  <a:srgbClr val="333333"/>
                </a:solidFill>
                <a:effectLst/>
                <a:latin typeface="BMitra"/>
                <a:cs typeface="Arial" pitchFamily="34" charset="0"/>
              </a:rPr>
              <a:t> ASD </a:t>
            </a:r>
            <a:r>
              <a:rPr kumimoji="0" lang="ar-SA" sz="2000" b="0" i="0" u="none" strike="noStrike" cap="none" normalizeH="0" baseline="0" dirty="0" smtClean="0">
                <a:ln>
                  <a:noFill/>
                </a:ln>
                <a:solidFill>
                  <a:srgbClr val="333333"/>
                </a:solidFill>
                <a:effectLst/>
                <a:latin typeface="BMitra"/>
                <a:cs typeface="Arial" pitchFamily="34" charset="0"/>
              </a:rPr>
              <a:t>و میزان موفقیت در</a:t>
            </a:r>
            <a:r>
              <a:rPr kumimoji="0" lang="en-US" sz="2000" b="0" i="0" u="none" strike="noStrike" cap="none" normalizeH="0" baseline="0" dirty="0" smtClean="0">
                <a:ln>
                  <a:noFill/>
                </a:ln>
                <a:solidFill>
                  <a:srgbClr val="333333"/>
                </a:solidFill>
                <a:effectLst/>
                <a:latin typeface="BMitra"/>
                <a:cs typeface="Arial" pitchFamily="34" charset="0"/>
              </a:rPr>
              <a:t> device closure</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BMitra"/>
                <a:cs typeface="Arial" pitchFamily="34" charset="0"/>
              </a:rPr>
              <a:t>5- </a:t>
            </a:r>
            <a:r>
              <a:rPr kumimoji="0" lang="ar-SA" sz="2000" b="0" i="0" u="none" strike="noStrike" cap="none" normalizeH="0" baseline="0" dirty="0" smtClean="0">
                <a:ln>
                  <a:noFill/>
                </a:ln>
                <a:solidFill>
                  <a:srgbClr val="333333"/>
                </a:solidFill>
                <a:effectLst/>
                <a:latin typeface="BMitra"/>
                <a:cs typeface="Arial" pitchFamily="34" charset="0"/>
              </a:rPr>
              <a:t>بررسی و یافتن ارتباط میان فاکتورهای دموگرافیک بیماران و میزان موفقیت در</a:t>
            </a:r>
            <a:r>
              <a:rPr kumimoji="0" lang="en-US" sz="2000" b="0" i="0" u="none" strike="noStrike" cap="none" normalizeH="0" baseline="0" dirty="0" smtClean="0">
                <a:ln>
                  <a:noFill/>
                </a:ln>
                <a:solidFill>
                  <a:srgbClr val="333333"/>
                </a:solidFill>
                <a:effectLst/>
                <a:latin typeface="BMitra"/>
                <a:cs typeface="Arial" pitchFamily="34" charset="0"/>
              </a:rPr>
              <a:t> device closure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479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28800"/>
            <a:ext cx="7848600" cy="4419600"/>
          </a:xfrm>
        </p:spPr>
        <p:txBody>
          <a:bodyPr>
            <a:normAutofit fontScale="90000"/>
          </a:bodyPr>
          <a:lstStyle/>
          <a:p>
            <a:pPr algn="r" rtl="1"/>
            <a:r>
              <a:rPr lang="fa-IR" b="0" dirty="0"/>
              <a:t>این مطالعه به صورت گذشته نگر انجام شده و اطلاعات آن از مدارک بیماران دچار </a:t>
            </a:r>
            <a:r>
              <a:rPr lang="en-US" b="0" dirty="0"/>
              <a:t>Complex ASD   </a:t>
            </a:r>
            <a:r>
              <a:rPr lang="fa-IR" b="0" dirty="0"/>
              <a:t>که در این مرکز تحت </a:t>
            </a:r>
            <a:r>
              <a:rPr lang="en-US" b="0" dirty="0" err="1"/>
              <a:t>Percoetaneous</a:t>
            </a:r>
            <a:r>
              <a:rPr lang="en-US" b="0" dirty="0"/>
              <a:t> device closure  </a:t>
            </a:r>
            <a:r>
              <a:rPr lang="fa-IR" b="0" dirty="0"/>
              <a:t>در بین سالهای  </a:t>
            </a:r>
            <a:r>
              <a:rPr lang="fa-IR" b="0" dirty="0" smtClean="0"/>
              <a:t>1392-1399 </a:t>
            </a:r>
            <a:r>
              <a:rPr lang="fa-IR" b="0" dirty="0"/>
              <a:t>   قرار گرفته اند استخراج شده است و بعد از تجزیه و تحلیل آماری، نتیجه ی نهایی مطالعه ارائه خواهد شد</a:t>
            </a:r>
            <a:endParaRPr lang="en-US" dirty="0"/>
          </a:p>
        </p:txBody>
      </p:sp>
      <p:sp>
        <p:nvSpPr>
          <p:cNvPr id="3" name="Text Placeholder 2"/>
          <p:cNvSpPr>
            <a:spLocks noGrp="1"/>
          </p:cNvSpPr>
          <p:nvPr>
            <p:ph type="body" idx="1"/>
          </p:nvPr>
        </p:nvSpPr>
        <p:spPr>
          <a:xfrm>
            <a:off x="685800" y="228600"/>
            <a:ext cx="7772400" cy="1500187"/>
          </a:xfrm>
        </p:spPr>
        <p:txBody>
          <a:bodyPr/>
          <a:lstStyle/>
          <a:p>
            <a:pPr algn="r"/>
            <a:r>
              <a:rPr lang="fa-IR" dirty="0" smtClean="0"/>
              <a:t>روش اجرا </a:t>
            </a:r>
            <a:endParaRPr lang="en-US" dirty="0"/>
          </a:p>
        </p:txBody>
      </p:sp>
    </p:spTree>
    <p:extLst>
      <p:ext uri="{BB962C8B-B14F-4D97-AF65-F5344CB8AC3E}">
        <p14:creationId xmlns:p14="http://schemas.microsoft.com/office/powerpoint/2010/main" val="580111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79</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عنوان طرح:  بررسی نتایج بالینی کوتاه مدت و عوارض Complex ASD device Closure مراجعه کننده به مرکز قلب و عروق شهید رجایی از سال 1392 تا 1399</vt:lpstr>
      <vt:lpstr>PowerPoint Presentation</vt:lpstr>
      <vt:lpstr>PowerPoint Presentation</vt:lpstr>
      <vt:lpstr>PowerPoint Presentation</vt:lpstr>
      <vt:lpstr>این مطالعه به صورت گذشته نگر انجام شده و اطلاعات آن از مدارک بیماران دچار Complex ASD   که در این مرکز تحت Percoetaneous device closure  در بین سالهای  1392-1399    قرار گرفته اند استخراج شده است و بعد از تجزیه و تحلیل آماری، نتیجه ی نهایی مطالعه ارائه خواهد شد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طرح:  بررسی نتایج بالینی کوتاه مدت و عوارض Complex ASD device Closure مراجعه کننده به مرکز قلب و عروق شهید رجایی از سال 1392 تا 1399</dc:title>
  <dc:creator>intuser</dc:creator>
  <cp:lastModifiedBy>intuser</cp:lastModifiedBy>
  <cp:revision>1</cp:revision>
  <dcterms:created xsi:type="dcterms:W3CDTF">2020-12-07T10:05:20Z</dcterms:created>
  <dcterms:modified xsi:type="dcterms:W3CDTF">2020-12-07T10:12:28Z</dcterms:modified>
</cp:coreProperties>
</file>