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59" r:id="rId4"/>
    <p:sldId id="261" r:id="rId5"/>
    <p:sldId id="262" r:id="rId6"/>
    <p:sldId id="263" r:id="rId7"/>
    <p:sldId id="266" r:id="rId8"/>
    <p:sldId id="267" r:id="rId9"/>
    <p:sldId id="268" r:id="rId10"/>
    <p:sldId id="264" r:id="rId11"/>
    <p:sldId id="265" r:id="rId12"/>
    <p:sldId id="269" r:id="rId13"/>
    <p:sldId id="270" r:id="rId14"/>
    <p:sldId id="27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8001"/>
    <a:srgbClr val="FF2549"/>
    <a:srgbClr val="007033"/>
    <a:srgbClr val="9EFF29"/>
    <a:srgbClr val="C33A1F"/>
    <a:srgbClr val="003635"/>
    <a:srgbClr val="D6370C"/>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6" d="100"/>
          <a:sy n="126" d="100"/>
        </p:scale>
        <p:origin x="-354" y="21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29148" y="2905432"/>
            <a:ext cx="6622025" cy="1533836"/>
          </a:xfrm>
          <a:noFill/>
          <a:effectLst>
            <a:outerShdw blurRad="50800" dist="25400" dir="2700000" algn="tl" rotWithShape="0">
              <a:prstClr val="black">
                <a:alpha val="40000"/>
              </a:prstClr>
            </a:outerShdw>
          </a:effectLst>
        </p:spPr>
        <p:txBody>
          <a:bodyPr>
            <a:normAutofit/>
          </a:bodyPr>
          <a:lstStyle>
            <a:lvl1pPr algn="l">
              <a:defRPr sz="3600">
                <a:solidFill>
                  <a:schemeClr val="tx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914402" y="1039766"/>
            <a:ext cx="6939116" cy="678426"/>
          </a:xfrm>
        </p:spPr>
        <p:txBody>
          <a:bodyPr>
            <a:normAutofit/>
          </a:bodyPr>
          <a:lstStyle>
            <a:lvl1pPr marL="0" indent="0" algn="l">
              <a:buNone/>
              <a:defRPr sz="2800" b="0" i="0">
                <a:solidFill>
                  <a:srgbClr val="7030A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408690"/>
            <a:ext cx="8259098" cy="763526"/>
          </a:xfrm>
        </p:spPr>
        <p:txBody>
          <a:bodyPr>
            <a:normAutofit/>
          </a:bodyPr>
          <a:lstStyle>
            <a:lvl1pPr algn="l">
              <a:defRPr sz="3600" baseline="0">
                <a:solidFill>
                  <a:srgbClr val="7030A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260986"/>
            <a:ext cx="8246070" cy="3392129"/>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214" y="443407"/>
            <a:ext cx="7070176" cy="725349"/>
          </a:xfrm>
        </p:spPr>
        <p:txBody>
          <a:bodyPr>
            <a:normAutofit/>
          </a:bodyPr>
          <a:lstStyle>
            <a:lvl1pPr algn="l">
              <a:defRPr sz="3600">
                <a:solidFill>
                  <a:srgbClr val="7030A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4573" y="1177436"/>
            <a:ext cx="709397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433879"/>
            <a:ext cx="8093365" cy="763525"/>
          </a:xfrm>
        </p:spPr>
        <p:txBody>
          <a:bodyPr>
            <a:normAutofit/>
          </a:bodyPr>
          <a:lstStyle>
            <a:lvl1pPr algn="l">
              <a:defRPr sz="3600" baseline="0">
                <a:solidFill>
                  <a:srgbClr val="7030A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9505" y="122044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9505" y="1692837"/>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64626" y="122044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64626" y="1692837"/>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12/5/2020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254" y="2428613"/>
            <a:ext cx="8330268" cy="2759978"/>
          </a:xfrm>
        </p:spPr>
        <p:txBody>
          <a:bodyPr>
            <a:normAutofit/>
          </a:bodyPr>
          <a:lstStyle/>
          <a:p>
            <a:r>
              <a:rPr lang="en-US" dirty="0"/>
              <a:t>Assessment of right ventricle function by 3Dechocrdiography </a:t>
            </a:r>
            <a:r>
              <a:rPr lang="en-US"/>
              <a:t>in </a:t>
            </a:r>
            <a:r>
              <a:rPr lang="en-US" smtClean="0"/>
              <a:t>breast </a:t>
            </a:r>
            <a:r>
              <a:rPr lang="en-US" dirty="0"/>
              <a:t>cancer patients undergoing sequential treatment with </a:t>
            </a:r>
            <a:r>
              <a:rPr lang="en-US" dirty="0" err="1"/>
              <a:t>anthracyclines</a:t>
            </a:r>
            <a:r>
              <a:rPr lang="en-US" dirty="0"/>
              <a:t> and </a:t>
            </a:r>
            <a:r>
              <a:rPr lang="en-US" dirty="0" err="1"/>
              <a:t>trustuzumab</a:t>
            </a:r>
            <a:endParaRPr lang="en-US" dirty="0"/>
          </a:p>
        </p:txBody>
      </p:sp>
      <p:sp>
        <p:nvSpPr>
          <p:cNvPr id="3" name="Subtitle 2"/>
          <p:cNvSpPr>
            <a:spLocks noGrp="1"/>
          </p:cNvSpPr>
          <p:nvPr>
            <p:ph type="subTitle" idx="1"/>
          </p:nvPr>
        </p:nvSpPr>
        <p:spPr>
          <a:xfrm>
            <a:off x="798644" y="980768"/>
            <a:ext cx="7686820" cy="1363955"/>
          </a:xfrm>
        </p:spPr>
        <p:txBody>
          <a:bodyPr>
            <a:normAutofit lnSpcReduction="10000"/>
          </a:bodyPr>
          <a:lstStyle/>
          <a:p>
            <a:pPr algn="r"/>
            <a:r>
              <a:rPr lang="fa-IR" dirty="0"/>
              <a:t>ارزیابی عملکرد بطن راست به روش اکوکاردیوگرافی سه بعدی در بیماران مبتلا به </a:t>
            </a:r>
            <a:r>
              <a:rPr lang="fa-IR" dirty="0" smtClean="0"/>
              <a:t>کانسر </a:t>
            </a:r>
            <a:r>
              <a:rPr lang="fa-IR" dirty="0"/>
              <a:t>پستان تحت درمان با آنتراسیکلین و تراستوزوماب</a:t>
            </a:r>
            <a:endParaRPr lang="en-US"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اجرا</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fa-IR" dirty="0"/>
              <a:t>در این مطالعه که به صورت  پروسپکتیو طراحی شده است ۱۰۰ بیمار مبتلا به کانسر پستان در مراحل اولیه </a:t>
            </a:r>
            <a:r>
              <a:rPr lang="fa-IR" dirty="0" smtClean="0"/>
              <a:t>(</a:t>
            </a:r>
            <a:r>
              <a:rPr lang="en-US" dirty="0" smtClean="0"/>
              <a:t>( stage </a:t>
            </a:r>
            <a:r>
              <a:rPr lang="en-US" dirty="0"/>
              <a:t>I,II,III) </a:t>
            </a:r>
            <a:r>
              <a:rPr lang="fa-IR" dirty="0"/>
              <a:t>که </a:t>
            </a:r>
            <a:r>
              <a:rPr lang="en-US" dirty="0"/>
              <a:t>HER2 positive </a:t>
            </a:r>
            <a:r>
              <a:rPr lang="fa-IR" dirty="0"/>
              <a:t>میباشند و توسط انکولوژیست های محترم همکار طرح ارجاع میشوند و رضایت ورود به مطالعه را دارند تحت بررسی تکمیلی با اکوکاردیوگرافی سه بعدی قرار میگیرند</a:t>
            </a:r>
            <a:r>
              <a:rPr lang="fa-IR" dirty="0" smtClean="0"/>
              <a:t>.</a:t>
            </a:r>
            <a:endParaRPr lang="en-US" dirty="0" smtClean="0"/>
          </a:p>
          <a:p>
            <a:pPr algn="r" rtl="1"/>
            <a:r>
              <a:rPr lang="fa-IR" dirty="0" smtClean="0"/>
              <a:t> </a:t>
            </a:r>
            <a:r>
              <a:rPr lang="fa-IR" dirty="0"/>
              <a:t>بیمارانی که ویو مناسبی </a:t>
            </a:r>
            <a:r>
              <a:rPr lang="fa-IR" dirty="0" smtClean="0"/>
              <a:t>ندارند</a:t>
            </a:r>
            <a:r>
              <a:rPr lang="en-US" dirty="0" smtClean="0"/>
              <a:t>, AF, </a:t>
            </a:r>
            <a:r>
              <a:rPr lang="fa-IR" dirty="0" smtClean="0"/>
              <a:t> سابقه </a:t>
            </a:r>
            <a:r>
              <a:rPr lang="en-US" dirty="0" smtClean="0"/>
              <a:t>MI</a:t>
            </a:r>
            <a:r>
              <a:rPr lang="fa-IR" dirty="0" smtClean="0"/>
              <a:t> </a:t>
            </a:r>
            <a:r>
              <a:rPr lang="fa-IR" dirty="0"/>
              <a:t>یا </a:t>
            </a:r>
            <a:r>
              <a:rPr lang="fa-IR" dirty="0" smtClean="0"/>
              <a:t>کاریومیوپاتی و بیماری قابل توجه دریچه ای دارند از </a:t>
            </a:r>
            <a:r>
              <a:rPr lang="fa-IR" dirty="0"/>
              <a:t>مطالعه حذف میشوند</a:t>
            </a:r>
            <a:r>
              <a:rPr lang="fa-IR" dirty="0" smtClean="0"/>
              <a:t>.</a:t>
            </a:r>
            <a:endParaRPr lang="en-US" dirty="0" smtClean="0"/>
          </a:p>
          <a:p>
            <a:pPr algn="r" rtl="1"/>
            <a:r>
              <a:rPr lang="fa-IR" dirty="0" smtClean="0"/>
              <a:t>اکو </a:t>
            </a:r>
            <a:r>
              <a:rPr lang="fa-IR" dirty="0"/>
              <a:t>اولیه به صورت پایه قبل از شروع کموتراپی انجام میشود و تصاویر مختص  </a:t>
            </a:r>
            <a:r>
              <a:rPr lang="en-US" dirty="0"/>
              <a:t>LV </a:t>
            </a:r>
            <a:r>
              <a:rPr lang="fa-IR" dirty="0"/>
              <a:t>و </a:t>
            </a:r>
            <a:r>
              <a:rPr lang="en-US" dirty="0"/>
              <a:t>RV  </a:t>
            </a:r>
            <a:r>
              <a:rPr lang="fa-IR" dirty="0"/>
              <a:t>با پروب سه بعدی ذخیره میشود و به صورت آف لاین با نرم افزار </a:t>
            </a:r>
            <a:r>
              <a:rPr lang="en-US" dirty="0" err="1"/>
              <a:t>Tomtec</a:t>
            </a:r>
            <a:r>
              <a:rPr lang="en-US" dirty="0"/>
              <a:t> </a:t>
            </a:r>
            <a:r>
              <a:rPr lang="fa-IR" dirty="0"/>
              <a:t>تحت ارزیابی قرار میگیرد. اکو ی دوم ,با ۸ تا ۱۵ روز فاصله از اتمام درمان با آنتراسیکلین صورت میگیرد. اکوی سوم در ۵ ماه بعداز شروع کموتراپی, بعد از اتمام درمان با تراستوزوماب انجام شده و در آخرین مرحله با فاصله ۱۲ ماه از شروع درمان کموتراپی اکو انجام خواهد شد. </a:t>
            </a:r>
            <a:endParaRPr lang="en-US" dirty="0" smtClean="0"/>
          </a:p>
          <a:p>
            <a:pPr algn="r" rtl="1"/>
            <a:r>
              <a:rPr lang="fa-IR" dirty="0" smtClean="0"/>
              <a:t>بروز </a:t>
            </a:r>
            <a:r>
              <a:rPr lang="fa-IR" dirty="0"/>
              <a:t>کاردیوتوکسیسیتی بر اساس تغییرات در </a:t>
            </a:r>
            <a:r>
              <a:rPr lang="en-US" dirty="0"/>
              <a:t>LV </a:t>
            </a:r>
            <a:r>
              <a:rPr lang="fa-IR" dirty="0"/>
              <a:t>تعریف میشود که به صورت کاهش ۱۵٪ در </a:t>
            </a:r>
            <a:r>
              <a:rPr lang="en-US" dirty="0"/>
              <a:t>GLS </a:t>
            </a:r>
            <a:r>
              <a:rPr lang="fa-IR" dirty="0"/>
              <a:t>یا افت ۱۰٪ یا بیشتر در </a:t>
            </a:r>
            <a:r>
              <a:rPr lang="en-US" dirty="0"/>
              <a:t>LVEF </a:t>
            </a:r>
            <a:r>
              <a:rPr lang="fa-IR" dirty="0"/>
              <a:t>در بیمار بدون علامت یا افت ۵٪ یا بیشتر در </a:t>
            </a:r>
            <a:r>
              <a:rPr lang="en-US" dirty="0"/>
              <a:t>LVEF </a:t>
            </a:r>
            <a:r>
              <a:rPr lang="fa-IR" dirty="0"/>
              <a:t>با کاهش به کمتر از ۵۳٪ تعریف میشود</a:t>
            </a:r>
            <a:r>
              <a:rPr lang="fa-IR" dirty="0" smtClean="0"/>
              <a:t>.</a:t>
            </a:r>
            <a:endParaRPr lang="en-US" dirty="0" smtClean="0"/>
          </a:p>
          <a:p>
            <a:pPr algn="r" rtl="1"/>
            <a:r>
              <a:rPr lang="fa-IR" dirty="0" smtClean="0"/>
              <a:t> </a:t>
            </a:r>
            <a:r>
              <a:rPr lang="fa-IR" dirty="0"/>
              <a:t>بر اساس مطالعات مختلف , در این مطالعه افت بیشتر از ۱۰٪ در </a:t>
            </a:r>
            <a:r>
              <a:rPr lang="en-US" dirty="0"/>
              <a:t>RVEF </a:t>
            </a:r>
            <a:r>
              <a:rPr lang="fa-IR" dirty="0"/>
              <a:t>یا افت بیشتر از ۵٪ و کاهش </a:t>
            </a:r>
            <a:r>
              <a:rPr lang="en-US" dirty="0"/>
              <a:t>RVEF </a:t>
            </a:r>
            <a:r>
              <a:rPr lang="fa-IR" dirty="0"/>
              <a:t>به کمتر از ۴۵٪ یا افت </a:t>
            </a:r>
            <a:r>
              <a:rPr lang="en-US" dirty="0"/>
              <a:t>RV GLS </a:t>
            </a:r>
            <a:r>
              <a:rPr lang="fa-IR" dirty="0"/>
              <a:t>در حد ۱۵٪ یا بیشتر به عنوان کاردیوتوکسیسیتی </a:t>
            </a:r>
            <a:r>
              <a:rPr lang="en-US" dirty="0"/>
              <a:t>RV </a:t>
            </a:r>
            <a:r>
              <a:rPr lang="fa-IR" dirty="0"/>
              <a:t>در نظر گرفته شد. </a:t>
            </a:r>
            <a:endParaRPr lang="en-US" dirty="0"/>
          </a:p>
        </p:txBody>
      </p:sp>
    </p:spTree>
    <p:extLst>
      <p:ext uri="{BB962C8B-B14F-4D97-AF65-F5344CB8AC3E}">
        <p14:creationId xmlns:p14="http://schemas.microsoft.com/office/powerpoint/2010/main" val="50014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dirty="0"/>
              <a:t>تصاویر بیماران با دستگاه اکو فیلیپس با پروب </a:t>
            </a:r>
            <a:r>
              <a:rPr lang="en-US" dirty="0"/>
              <a:t>X8 </a:t>
            </a:r>
            <a:r>
              <a:rPr lang="fa-IR" dirty="0"/>
              <a:t>گرفته میشود و با نرم افزار </a:t>
            </a:r>
            <a:r>
              <a:rPr lang="en-US" dirty="0" err="1" smtClean="0"/>
              <a:t>Tomtec</a:t>
            </a:r>
            <a:r>
              <a:rPr lang="fa-IR" dirty="0" smtClean="0"/>
              <a:t>و </a:t>
            </a:r>
            <a:r>
              <a:rPr lang="en-US" dirty="0" smtClean="0"/>
              <a:t> Q lab </a:t>
            </a:r>
            <a:r>
              <a:rPr lang="fa-IR" dirty="0"/>
              <a:t>آنالیز میشود</a:t>
            </a:r>
            <a:r>
              <a:rPr lang="fa-IR" dirty="0" smtClean="0"/>
              <a:t>.</a:t>
            </a:r>
            <a:endParaRPr lang="en-US" dirty="0" smtClean="0"/>
          </a:p>
          <a:p>
            <a:pPr algn="r" rtl="1"/>
            <a:r>
              <a:rPr lang="fa-IR" dirty="0"/>
              <a:t>از بیماران رضایت برای ورود به مطالعه و استفاده از اطلاعات آنها گرفته میشود</a:t>
            </a:r>
            <a:r>
              <a:rPr lang="fa-IR" dirty="0" smtClean="0"/>
              <a:t>.</a:t>
            </a:r>
            <a:endParaRPr lang="fa-IR" dirty="0"/>
          </a:p>
          <a:p>
            <a:pPr algn="r" rtl="1"/>
            <a:r>
              <a:rPr lang="fa-IR" dirty="0"/>
              <a:t>هیچ هزینه ای به بیمار تحمیل نمیشود و انجام اکو در سیر تشخیصی بیماران انجام میشود.</a:t>
            </a:r>
            <a:endParaRPr lang="en-US" dirty="0"/>
          </a:p>
        </p:txBody>
      </p:sp>
    </p:spTree>
    <p:extLst>
      <p:ext uri="{BB962C8B-B14F-4D97-AF65-F5344CB8AC3E}">
        <p14:creationId xmlns:p14="http://schemas.microsoft.com/office/powerpoint/2010/main" val="99448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متغیرها</a:t>
            </a:r>
            <a:endParaRPr lang="en-US" dirty="0"/>
          </a:p>
        </p:txBody>
      </p:sp>
      <p:sp>
        <p:nvSpPr>
          <p:cNvPr id="3" name="Content Placeholder 2"/>
          <p:cNvSpPr>
            <a:spLocks noGrp="1"/>
          </p:cNvSpPr>
          <p:nvPr>
            <p:ph idx="1"/>
          </p:nvPr>
        </p:nvSpPr>
        <p:spPr/>
        <p:txBody>
          <a:bodyPr>
            <a:normAutofit lnSpcReduction="10000"/>
          </a:bodyPr>
          <a:lstStyle/>
          <a:p>
            <a:pPr algn="r" rtl="1"/>
            <a:r>
              <a:rPr lang="fa-IR" dirty="0"/>
              <a:t>خصوصیات دموگرافیک: سن, </a:t>
            </a:r>
            <a:r>
              <a:rPr lang="fa-IR" dirty="0" smtClean="0"/>
              <a:t>جنس</a:t>
            </a:r>
            <a:endParaRPr lang="en-US" dirty="0" smtClean="0"/>
          </a:p>
          <a:p>
            <a:pPr algn="r" rtl="1"/>
            <a:r>
              <a:rPr lang="fa-IR" dirty="0" smtClean="0"/>
              <a:t>ریسک </a:t>
            </a:r>
            <a:r>
              <a:rPr lang="fa-IR" dirty="0"/>
              <a:t>فاکتورها: سیگار, هایپرتانسیون, دیابت, هایپرلیپیدمی, </a:t>
            </a:r>
            <a:r>
              <a:rPr lang="en-US" dirty="0"/>
              <a:t>FH </a:t>
            </a:r>
            <a:r>
              <a:rPr lang="fa-IR" dirty="0"/>
              <a:t>مثبت درگیری عروق </a:t>
            </a:r>
            <a:r>
              <a:rPr lang="fa-IR" dirty="0" smtClean="0"/>
              <a:t>کرونر, </a:t>
            </a:r>
            <a:r>
              <a:rPr lang="fa-IR" dirty="0"/>
              <a:t>داروهای قلبی مورد </a:t>
            </a:r>
            <a:r>
              <a:rPr lang="fa-IR" dirty="0" smtClean="0"/>
              <a:t>استفاده</a:t>
            </a:r>
            <a:endParaRPr lang="en-US" dirty="0" smtClean="0"/>
          </a:p>
          <a:p>
            <a:pPr algn="r" rtl="1"/>
            <a:r>
              <a:rPr lang="fa-IR" dirty="0"/>
              <a:t>خصوصیات مرتبط با کانسر: نوع کانسر, </a:t>
            </a:r>
            <a:r>
              <a:rPr lang="en-US" dirty="0"/>
              <a:t>stage </a:t>
            </a:r>
            <a:r>
              <a:rPr lang="fa-IR" dirty="0"/>
              <a:t>بیماری, درگیری </a:t>
            </a:r>
            <a:r>
              <a:rPr lang="en-US" dirty="0"/>
              <a:t>breast </a:t>
            </a:r>
            <a:r>
              <a:rPr lang="fa-IR" dirty="0"/>
              <a:t>چپ یا راست, ماستکتومی, رادیوتراپی,  رژیم کموتراپی, دوز تجمعی </a:t>
            </a:r>
            <a:r>
              <a:rPr lang="fa-IR" dirty="0" smtClean="0"/>
              <a:t>آنتراسیکلین</a:t>
            </a:r>
            <a:r>
              <a:rPr lang="en-US" dirty="0" smtClean="0"/>
              <a:t>, </a:t>
            </a:r>
            <a:r>
              <a:rPr lang="fa-IR" dirty="0" smtClean="0"/>
              <a:t> دوز تراستوزوماب</a:t>
            </a:r>
            <a:endParaRPr lang="fa-IR" dirty="0"/>
          </a:p>
          <a:p>
            <a:pPr algn="r" rtl="1"/>
            <a:endParaRPr lang="fa-IR" dirty="0"/>
          </a:p>
        </p:txBody>
      </p:sp>
    </p:spTree>
    <p:extLst>
      <p:ext uri="{BB962C8B-B14F-4D97-AF65-F5344CB8AC3E}">
        <p14:creationId xmlns:p14="http://schemas.microsoft.com/office/powerpoint/2010/main" val="2814580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r" rtl="1"/>
            <a:r>
              <a:rPr lang="fa-IR" dirty="0"/>
              <a:t>پارامترهای اکوکاردیوگرافیک:  </a:t>
            </a:r>
            <a:r>
              <a:rPr lang="en-US" dirty="0"/>
              <a:t>LVEF, LVEDV,LVESV, LV GLS, LV GCS, E/'e</a:t>
            </a:r>
          </a:p>
          <a:p>
            <a:pPr algn="r" rtl="1"/>
            <a:endParaRPr lang="en-US" dirty="0"/>
          </a:p>
          <a:p>
            <a:pPr algn="r" rtl="1"/>
            <a:endParaRPr lang="en-US" dirty="0"/>
          </a:p>
          <a:p>
            <a:pPr algn="r" rtl="1"/>
            <a:endParaRPr lang="en-US" dirty="0"/>
          </a:p>
          <a:p>
            <a:pPr algn="r" rtl="1"/>
            <a:r>
              <a:rPr lang="en-US" dirty="0"/>
              <a:t>RVEF, RV FAC, RVESV,RVEDV, RV GLS, RVFWLS,RVSS,TAPSE, 'S,RV diameter</a:t>
            </a:r>
          </a:p>
          <a:p>
            <a:pPr algn="r" rtl="1"/>
            <a:endParaRPr lang="en-US" dirty="0"/>
          </a:p>
          <a:p>
            <a:pPr algn="r" rtl="1"/>
            <a:endParaRPr lang="en-US" dirty="0"/>
          </a:p>
          <a:p>
            <a:pPr algn="r" rtl="1"/>
            <a:endParaRPr lang="en-US" dirty="0"/>
          </a:p>
          <a:p>
            <a:pPr algn="r" rtl="1"/>
            <a:r>
              <a:rPr lang="en-US" dirty="0"/>
              <a:t>LA </a:t>
            </a:r>
            <a:r>
              <a:rPr lang="en-US" dirty="0" smtClean="0"/>
              <a:t>volume</a:t>
            </a:r>
            <a:r>
              <a:rPr lang="en-US" dirty="0"/>
              <a:t>, RA volume, PAP, IVC size and </a:t>
            </a:r>
            <a:r>
              <a:rPr lang="en-US" dirty="0" err="1"/>
              <a:t>collapsability</a:t>
            </a:r>
            <a:r>
              <a:rPr lang="en-US" dirty="0"/>
              <a:t>,</a:t>
            </a:r>
          </a:p>
        </p:txBody>
      </p:sp>
    </p:spTree>
    <p:extLst>
      <p:ext uri="{BB962C8B-B14F-4D97-AF65-F5344CB8AC3E}">
        <p14:creationId xmlns:p14="http://schemas.microsoft.com/office/powerpoint/2010/main" val="381090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484" y="0"/>
            <a:ext cx="9355016" cy="5143500"/>
          </a:xfrm>
        </p:spPr>
      </p:pic>
    </p:spTree>
    <p:extLst>
      <p:ext uri="{BB962C8B-B14F-4D97-AF65-F5344CB8AC3E}">
        <p14:creationId xmlns:p14="http://schemas.microsoft.com/office/powerpoint/2010/main" val="298441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pPr algn="r" rtl="1"/>
            <a:endParaRPr lang="en-US" dirty="0"/>
          </a:p>
          <a:p>
            <a:pPr algn="r" rtl="1"/>
            <a:r>
              <a:rPr lang="fa-IR" dirty="0"/>
              <a:t>مرکز تحقیقات کاردیو </a:t>
            </a:r>
            <a:r>
              <a:rPr lang="fa-IR" dirty="0" smtClean="0"/>
              <a:t>انکولوژی</a:t>
            </a:r>
            <a:endParaRPr lang="en-US" dirty="0" smtClean="0"/>
          </a:p>
          <a:p>
            <a:pPr algn="r" rtl="1"/>
            <a:r>
              <a:rPr lang="fa-IR" dirty="0" smtClean="0"/>
              <a:t>دکترآذین </a:t>
            </a:r>
            <a:r>
              <a:rPr lang="fa-IR" dirty="0"/>
              <a:t>علیزاده اصل	مجری </a:t>
            </a:r>
            <a:r>
              <a:rPr lang="fa-IR" dirty="0" smtClean="0"/>
              <a:t>اصلی</a:t>
            </a:r>
          </a:p>
          <a:p>
            <a:pPr algn="r" rtl="1"/>
            <a:r>
              <a:rPr lang="fa-IR" dirty="0"/>
              <a:t> دکتر</a:t>
            </a:r>
            <a:r>
              <a:rPr lang="fa-IR" dirty="0" smtClean="0"/>
              <a:t>مجید ملکی</a:t>
            </a:r>
          </a:p>
          <a:p>
            <a:pPr algn="r" rtl="1"/>
            <a:r>
              <a:rPr lang="fa-IR" dirty="0" smtClean="0"/>
              <a:t>دکتر منا یدالهی </a:t>
            </a:r>
          </a:p>
          <a:p>
            <a:pPr algn="r" rtl="1"/>
            <a:r>
              <a:rPr lang="fa-IR" dirty="0" smtClean="0"/>
              <a:t>دکترپیام آزاده</a:t>
            </a:r>
            <a:r>
              <a:rPr lang="en-US" dirty="0" smtClean="0"/>
              <a:t>,</a:t>
            </a:r>
            <a:r>
              <a:rPr lang="fa-IR" dirty="0"/>
              <a:t> </a:t>
            </a:r>
            <a:r>
              <a:rPr lang="fa-IR" dirty="0" smtClean="0"/>
              <a:t>دکتر رباب انبیایی</a:t>
            </a:r>
            <a:r>
              <a:rPr lang="en-US" dirty="0" smtClean="0"/>
              <a:t>, </a:t>
            </a:r>
            <a:r>
              <a:rPr lang="fa-IR" dirty="0" smtClean="0"/>
              <a:t> دکتر الهام ظرافت</a:t>
            </a:r>
            <a:r>
              <a:rPr lang="en-US" dirty="0" smtClean="0"/>
              <a:t>, </a:t>
            </a:r>
            <a:r>
              <a:rPr lang="fa-IR" dirty="0" smtClean="0"/>
              <a:t> دکتر محمد واعظی</a:t>
            </a:r>
            <a:r>
              <a:rPr lang="en-US" dirty="0" smtClean="0"/>
              <a:t>, </a:t>
            </a:r>
            <a:r>
              <a:rPr lang="fa-IR" dirty="0" smtClean="0"/>
              <a:t> دکتر اسدالله موسوی </a:t>
            </a:r>
          </a:p>
          <a:p>
            <a:pPr marL="0" indent="0" algn="r" rtl="1">
              <a:buNone/>
            </a:pPr>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fa-IR" dirty="0" smtClean="0"/>
              <a:t>بیان مساله</a:t>
            </a:r>
            <a:endParaRPr lang="en-US" dirty="0"/>
          </a:p>
        </p:txBody>
      </p:sp>
      <p:sp>
        <p:nvSpPr>
          <p:cNvPr id="5" name="Content Placeholder 4"/>
          <p:cNvSpPr>
            <a:spLocks noGrp="1"/>
          </p:cNvSpPr>
          <p:nvPr>
            <p:ph idx="1"/>
          </p:nvPr>
        </p:nvSpPr>
        <p:spPr/>
        <p:txBody>
          <a:bodyPr>
            <a:normAutofit fontScale="62500" lnSpcReduction="20000"/>
          </a:bodyPr>
          <a:lstStyle/>
          <a:p>
            <a:pPr algn="r" rtl="1"/>
            <a:r>
              <a:rPr lang="fa-IR" dirty="0"/>
              <a:t>بروز دیسفانکشن قلبی به علت کموتراپی با آنتراسیکلین ها و تراستوزوماب, مارکر پروگنوستیک نامطلوب در مراحل اولیه کانسر پستان  است. (۱) در مطالعات مختلف ,  بیش از نیمی از بیمارانی که با آنتراسیکلین ها درمان شده اند درجاتی از دیسفانکشن قلبی را نشان داده اند و در ۵ تا ۶۵ درصد از بیماران بروز نارسایی قلب وابسته به دوز بوده است. در این بین تشخیص زودهنگام با شروع </a:t>
            </a:r>
            <a:r>
              <a:rPr lang="en-US" dirty="0" err="1"/>
              <a:t>ACEi</a:t>
            </a:r>
            <a:r>
              <a:rPr lang="en-US" dirty="0"/>
              <a:t> </a:t>
            </a:r>
            <a:r>
              <a:rPr lang="fa-IR" dirty="0"/>
              <a:t>و </a:t>
            </a:r>
            <a:r>
              <a:rPr lang="en-US" dirty="0"/>
              <a:t>B blocker </a:t>
            </a:r>
            <a:r>
              <a:rPr lang="fa-IR" dirty="0"/>
              <a:t>ها می تواند باعث ریکاوری و کاهش رخدادهای نامطلوب شود.</a:t>
            </a:r>
          </a:p>
          <a:p>
            <a:pPr algn="r" rtl="1"/>
            <a:endParaRPr lang="fa-IR" dirty="0"/>
          </a:p>
          <a:p>
            <a:pPr algn="r" rtl="1"/>
            <a:endParaRPr lang="fa-IR" dirty="0"/>
          </a:p>
          <a:p>
            <a:pPr algn="r" rtl="1"/>
            <a:r>
              <a:rPr lang="fa-IR" dirty="0"/>
              <a:t>تشخیص کاردیوتوکسیسیتی بر اساس پارامترهای بطن چپ تعیین شده است و اطلاعات کمی در خصوص پارامترهای در دسترس تشخیصی نارسایی ساب کلینیکال بطن راست و پردیکتورهای بالقوه تشخیص </a:t>
            </a:r>
            <a:r>
              <a:rPr lang="en-US" dirty="0"/>
              <a:t>RV </a:t>
            </a:r>
            <a:r>
              <a:rPr lang="fa-IR" dirty="0"/>
              <a:t>توکسیسیتی وجود دارد. این در حالی است که نقش پروگنوستیک ساختار و عملکرد </a:t>
            </a:r>
            <a:r>
              <a:rPr lang="en-US" dirty="0"/>
              <a:t>RV </a:t>
            </a:r>
            <a:r>
              <a:rPr lang="fa-IR" dirty="0"/>
              <a:t>در گروه های مختلف بیماری های کاردیوواسکولار از جمله بیماری های دریچه ای ثابت شده است. </a:t>
            </a:r>
          </a:p>
          <a:p>
            <a:pPr algn="r" rtl="1"/>
            <a:endParaRPr lang="fa-IR" dirty="0"/>
          </a:p>
          <a:p>
            <a:pPr algn="r" rtl="1"/>
            <a:endParaRPr lang="fa-IR"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r" rtl="1"/>
            <a:r>
              <a:rPr lang="fa-IR" dirty="0"/>
              <a:t>شکل و ژیومتری بطن راست باعث محدودیت استفاده از اندکس های کلاسیک اکو در ارزیابی تغییرات ظریف در بیماران کانسری میشود. اکوکاردیوگرافی سه بعدی روش ارزیابی است که با توجه به آناتومی خاص </a:t>
            </a:r>
            <a:r>
              <a:rPr lang="en-US" dirty="0"/>
              <a:t>RV </a:t>
            </a:r>
            <a:r>
              <a:rPr lang="fa-IR" dirty="0"/>
              <a:t>امکان ارزیابی به صورت </a:t>
            </a:r>
            <a:r>
              <a:rPr lang="en-US" dirty="0"/>
              <a:t>real time </a:t>
            </a:r>
            <a:r>
              <a:rPr lang="fa-IR" dirty="0"/>
              <a:t>از </a:t>
            </a:r>
            <a:r>
              <a:rPr lang="en-US" dirty="0"/>
              <a:t>inflow ,outflow tract </a:t>
            </a:r>
            <a:r>
              <a:rPr lang="fa-IR" dirty="0"/>
              <a:t>و اپکس بطن راست را در سیکل قلبی فراهم میکند و در مقایسه با </a:t>
            </a:r>
            <a:r>
              <a:rPr lang="en-US" dirty="0"/>
              <a:t>MRI </a:t>
            </a:r>
            <a:r>
              <a:rPr lang="fa-IR" dirty="0"/>
              <a:t>در دسترس , دقیق و قابل تکرار است.</a:t>
            </a:r>
          </a:p>
          <a:p>
            <a:pPr algn="r" rtl="1"/>
            <a:endParaRPr lang="fa-IR" dirty="0"/>
          </a:p>
          <a:p>
            <a:pPr algn="r" rtl="1"/>
            <a:endParaRPr lang="fa-IR" dirty="0"/>
          </a:p>
          <a:p>
            <a:pPr algn="r" rtl="1"/>
            <a:r>
              <a:rPr lang="fa-IR" dirty="0"/>
              <a:t>با توجه به اهمیت درگیری بطن راست و اینکه مطالعات مختلف نتیجه گیری های مختلفی در خصوص درگیری </a:t>
            </a:r>
            <a:r>
              <a:rPr lang="en-US" dirty="0"/>
              <a:t>RV </a:t>
            </a:r>
            <a:r>
              <a:rPr lang="fa-IR" dirty="0"/>
              <a:t>و زمان درگیری در مقایسه با </a:t>
            </a:r>
            <a:r>
              <a:rPr lang="en-US" dirty="0"/>
              <a:t>LV </a:t>
            </a:r>
            <a:r>
              <a:rPr lang="fa-IR" dirty="0"/>
              <a:t>نشان داده اند بر آن شدیم تا این مطالعه را به انجام برسانیم.</a:t>
            </a:r>
            <a:endParaRPr lang="en-US" dirty="0"/>
          </a:p>
          <a:p>
            <a:pPr algn="r" rtl="1"/>
            <a:endParaRPr lang="en-US" dirty="0"/>
          </a:p>
        </p:txBody>
      </p:sp>
    </p:spTree>
    <p:extLst>
      <p:ext uri="{BB962C8B-B14F-4D97-AF65-F5344CB8AC3E}">
        <p14:creationId xmlns:p14="http://schemas.microsoft.com/office/powerpoint/2010/main" val="3402540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بررسی متون</a:t>
            </a:r>
            <a:endParaRPr lang="en-US" dirty="0"/>
          </a:p>
        </p:txBody>
      </p:sp>
      <p:sp>
        <p:nvSpPr>
          <p:cNvPr id="3" name="Content Placeholder 2"/>
          <p:cNvSpPr>
            <a:spLocks noGrp="1"/>
          </p:cNvSpPr>
          <p:nvPr>
            <p:ph idx="1"/>
          </p:nvPr>
        </p:nvSpPr>
        <p:spPr/>
        <p:txBody>
          <a:bodyPr>
            <a:normAutofit fontScale="62500" lnSpcReduction="20000"/>
          </a:bodyPr>
          <a:lstStyle/>
          <a:p>
            <a:pPr algn="r" rtl="1"/>
            <a:r>
              <a:rPr lang="fa-IR" dirty="0"/>
              <a:t>در مطالعه ای در سال ۲۰۲۰ </a:t>
            </a:r>
            <a:r>
              <a:rPr lang="en-US" dirty="0"/>
              <a:t>Zhao et al </a:t>
            </a:r>
            <a:r>
              <a:rPr lang="fa-IR" dirty="0"/>
              <a:t>مطالعه ای برای بررسی حجم و استرین بطن راست با استفاده از روش اکوکاردیوگرافیک سه بعدی در بیماران تحت درمان با آنتراسیکلین انجام دادند. ۷۴ بیمار با </a:t>
            </a:r>
            <a:r>
              <a:rPr lang="en-US" dirty="0"/>
              <a:t>diffuse large B cell lymphoma </a:t>
            </a:r>
            <a:r>
              <a:rPr lang="fa-IR" dirty="0"/>
              <a:t>که ۶ سیکل درمان بر پایه آنتراسیکلین دریافت کردند وارد مطالعه شدند. </a:t>
            </a:r>
            <a:endParaRPr lang="en-US" dirty="0" smtClean="0"/>
          </a:p>
          <a:p>
            <a:pPr algn="r" rtl="1"/>
            <a:r>
              <a:rPr lang="fa-IR" dirty="0" smtClean="0"/>
              <a:t>حجم </a:t>
            </a:r>
            <a:r>
              <a:rPr lang="fa-IR" dirty="0"/>
              <a:t>و </a:t>
            </a:r>
            <a:r>
              <a:rPr lang="en-US" dirty="0"/>
              <a:t>EF </a:t>
            </a:r>
            <a:r>
              <a:rPr lang="fa-IR" dirty="0"/>
              <a:t>بطن راست و استرین </a:t>
            </a:r>
            <a:r>
              <a:rPr lang="en-US" dirty="0"/>
              <a:t>RV </a:t>
            </a:r>
            <a:r>
              <a:rPr lang="fa-IR" dirty="0"/>
              <a:t>تحت بررسی قرار گرفت. توکسیسیتی </a:t>
            </a:r>
            <a:r>
              <a:rPr lang="en-US" dirty="0"/>
              <a:t>RV </a:t>
            </a:r>
            <a:r>
              <a:rPr lang="fa-IR" dirty="0"/>
              <a:t>با کاهش نسبی بیشتر از ۱۰٪ در 3</a:t>
            </a:r>
            <a:r>
              <a:rPr lang="en-US" dirty="0"/>
              <a:t>D RVEF </a:t>
            </a:r>
            <a:r>
              <a:rPr lang="fa-IR" dirty="0"/>
              <a:t>یا کاهش نسبی بیشتر از ۵٪ تا مقدار  </a:t>
            </a:r>
            <a:r>
              <a:rPr lang="en-US" dirty="0"/>
              <a:t>RVEF </a:t>
            </a:r>
            <a:r>
              <a:rPr lang="fa-IR" dirty="0"/>
              <a:t>کمتر از ۴۵٪ تعریف شد</a:t>
            </a:r>
            <a:r>
              <a:rPr lang="fa-IR" dirty="0" smtClean="0"/>
              <a:t>.</a:t>
            </a:r>
            <a:endParaRPr lang="en-US" dirty="0" smtClean="0"/>
          </a:p>
          <a:p>
            <a:pPr algn="r" rtl="1"/>
            <a:r>
              <a:rPr lang="fa-IR" dirty="0" smtClean="0"/>
              <a:t> </a:t>
            </a:r>
            <a:r>
              <a:rPr lang="fa-IR" dirty="0"/>
              <a:t>در این مطالعه ۲۷ بیمار کاردیوتوکسیسیتی را نشان دادند. افزایش 3</a:t>
            </a:r>
            <a:r>
              <a:rPr lang="en-US" dirty="0"/>
              <a:t>D RVEDV </a:t>
            </a:r>
            <a:r>
              <a:rPr lang="fa-IR" dirty="0"/>
              <a:t>و </a:t>
            </a:r>
            <a:r>
              <a:rPr lang="en-US" dirty="0"/>
              <a:t>RVESV </a:t>
            </a:r>
            <a:r>
              <a:rPr lang="fa-IR" dirty="0"/>
              <a:t>و کاهش 3</a:t>
            </a:r>
            <a:r>
              <a:rPr lang="en-US" dirty="0"/>
              <a:t>D RVLFs</a:t>
            </a:r>
            <a:r>
              <a:rPr lang="fa-IR" dirty="0"/>
              <a:t>در انتهای </a:t>
            </a:r>
            <a:r>
              <a:rPr lang="en-US" dirty="0"/>
              <a:t>T2 </a:t>
            </a:r>
            <a:r>
              <a:rPr lang="fa-IR" dirty="0"/>
              <a:t>رخ داد ولی کاهش در 3</a:t>
            </a:r>
            <a:r>
              <a:rPr lang="en-US" dirty="0"/>
              <a:t>DRVLSs </a:t>
            </a:r>
            <a:r>
              <a:rPr lang="fa-IR" dirty="0"/>
              <a:t>و </a:t>
            </a:r>
            <a:r>
              <a:rPr lang="en-US" dirty="0"/>
              <a:t>RVEF </a:t>
            </a:r>
            <a:r>
              <a:rPr lang="fa-IR" dirty="0"/>
              <a:t>در </a:t>
            </a:r>
            <a:r>
              <a:rPr lang="en-US" dirty="0"/>
              <a:t>T3 </a:t>
            </a:r>
            <a:r>
              <a:rPr lang="fa-IR" dirty="0"/>
              <a:t>رخ داد.  کاهش بیشتر از ۱۲.۴٪ در </a:t>
            </a:r>
            <a:r>
              <a:rPr lang="en-US" dirty="0"/>
              <a:t>RVLFs  </a:t>
            </a:r>
            <a:r>
              <a:rPr lang="fa-IR" dirty="0"/>
              <a:t>و بیشتر از ۱۳.۲٪ در </a:t>
            </a:r>
            <a:r>
              <a:rPr lang="en-US" dirty="0"/>
              <a:t>RVESV </a:t>
            </a:r>
            <a:r>
              <a:rPr lang="fa-IR" dirty="0"/>
              <a:t>از حالت پایه تا </a:t>
            </a:r>
            <a:r>
              <a:rPr lang="en-US" dirty="0"/>
              <a:t>T2 </a:t>
            </a:r>
            <a:r>
              <a:rPr lang="fa-IR" dirty="0"/>
              <a:t>پیشگویی گر بروز توکسیسیتی بطن راست در فاز </a:t>
            </a:r>
            <a:r>
              <a:rPr lang="en-US" dirty="0"/>
              <a:t>T3 </a:t>
            </a:r>
            <a:r>
              <a:rPr lang="fa-IR" dirty="0"/>
              <a:t>است.</a:t>
            </a:r>
            <a:r>
              <a:rPr lang="en-US" dirty="0"/>
              <a:t>LVEDV, LVESV </a:t>
            </a:r>
            <a:r>
              <a:rPr lang="fa-IR" dirty="0"/>
              <a:t>و </a:t>
            </a:r>
            <a:r>
              <a:rPr lang="en-US" dirty="0"/>
              <a:t>LVEF </a:t>
            </a:r>
            <a:r>
              <a:rPr lang="fa-IR" dirty="0"/>
              <a:t>از فاز </a:t>
            </a:r>
            <a:r>
              <a:rPr lang="en-US" dirty="0"/>
              <a:t>T0 </a:t>
            </a:r>
            <a:r>
              <a:rPr lang="fa-IR" dirty="0"/>
              <a:t>تا </a:t>
            </a:r>
            <a:r>
              <a:rPr lang="en-US" dirty="0"/>
              <a:t>T3 </a:t>
            </a:r>
            <a:r>
              <a:rPr lang="fa-IR" dirty="0"/>
              <a:t>تغییری نکردند</a:t>
            </a:r>
            <a:r>
              <a:rPr lang="fa-IR" dirty="0" smtClean="0"/>
              <a:t>.</a:t>
            </a:r>
            <a:endParaRPr lang="en-US" dirty="0" smtClean="0"/>
          </a:p>
          <a:p>
            <a:pPr algn="r" rtl="1"/>
            <a:r>
              <a:rPr lang="fa-IR" dirty="0" smtClean="0"/>
              <a:t>در </a:t>
            </a:r>
            <a:r>
              <a:rPr lang="fa-IR" dirty="0"/>
              <a:t>این مطالعه </a:t>
            </a:r>
            <a:r>
              <a:rPr lang="en-US" dirty="0"/>
              <a:t>RV </a:t>
            </a:r>
            <a:r>
              <a:rPr lang="fa-IR" dirty="0"/>
              <a:t>زودتر از </a:t>
            </a:r>
            <a:r>
              <a:rPr lang="en-US" dirty="0"/>
              <a:t>LV </a:t>
            </a:r>
            <a:r>
              <a:rPr lang="fa-IR" dirty="0"/>
              <a:t>تحت تاثیر قرار گرفت.(۳)</a:t>
            </a:r>
          </a:p>
          <a:p>
            <a:pPr algn="r" rtl="1"/>
            <a:endParaRPr lang="fa-IR" dirty="0"/>
          </a:p>
        </p:txBody>
      </p:sp>
    </p:spTree>
    <p:extLst>
      <p:ext uri="{BB962C8B-B14F-4D97-AF65-F5344CB8AC3E}">
        <p14:creationId xmlns:p14="http://schemas.microsoft.com/office/powerpoint/2010/main" val="3472899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r" rtl="1"/>
            <a:r>
              <a:rPr lang="fa-IR" dirty="0"/>
              <a:t>در یک مطالعه دیگر توسط </a:t>
            </a:r>
            <a:r>
              <a:rPr lang="en-US" dirty="0" err="1"/>
              <a:t>Calleja</a:t>
            </a:r>
            <a:r>
              <a:rPr lang="en-US" dirty="0"/>
              <a:t> et al </a:t>
            </a:r>
            <a:r>
              <a:rPr lang="fa-IR" dirty="0"/>
              <a:t>در سال ۲۰۱۵ میزان بروز و پروگنوز </a:t>
            </a:r>
            <a:r>
              <a:rPr lang="en-US" dirty="0"/>
              <a:t>RV </a:t>
            </a:r>
            <a:r>
              <a:rPr lang="fa-IR" dirty="0"/>
              <a:t>دیسفانکشن در زمان دیسفانکشن </a:t>
            </a:r>
            <a:r>
              <a:rPr lang="en-US" dirty="0"/>
              <a:t>LV </a:t>
            </a:r>
            <a:r>
              <a:rPr lang="fa-IR" dirty="0"/>
              <a:t>مورد بررسی قرار گرفت. </a:t>
            </a:r>
            <a:endParaRPr lang="en-US" dirty="0" smtClean="0"/>
          </a:p>
          <a:p>
            <a:pPr algn="r" rtl="1"/>
            <a:r>
              <a:rPr lang="fa-IR" dirty="0" smtClean="0"/>
              <a:t>۳۰ </a:t>
            </a:r>
            <a:r>
              <a:rPr lang="fa-IR" dirty="0"/>
              <a:t>بیمار با کانسر پستان </a:t>
            </a:r>
            <a:r>
              <a:rPr lang="en-US" dirty="0"/>
              <a:t>HER2 positive </a:t>
            </a:r>
            <a:r>
              <a:rPr lang="fa-IR" dirty="0"/>
              <a:t>که تحت درمان با تراستوزوماب با یا بدون آنتراسیکلین قرار گرفتند و دچار کاردیوتوکسیسیتی شدند با ۳۰ بیمار </a:t>
            </a:r>
            <a:r>
              <a:rPr lang="en-US" dirty="0"/>
              <a:t>HER2 positive </a:t>
            </a:r>
            <a:r>
              <a:rPr lang="fa-IR" dirty="0"/>
              <a:t>قبل از درمان کانسر به عنوان گروه کنترل مقایسه شدند</a:t>
            </a:r>
            <a:r>
              <a:rPr lang="fa-IR" dirty="0" smtClean="0"/>
              <a:t>.</a:t>
            </a:r>
            <a:endParaRPr lang="en-US" dirty="0" smtClean="0"/>
          </a:p>
          <a:p>
            <a:pPr algn="r" rtl="1"/>
            <a:r>
              <a:rPr lang="fa-IR" dirty="0" smtClean="0"/>
              <a:t> </a:t>
            </a:r>
            <a:r>
              <a:rPr lang="fa-IR" dirty="0"/>
              <a:t>در گروه کاردیوتوکسیسیتی </a:t>
            </a:r>
            <a:r>
              <a:rPr lang="en-US" dirty="0"/>
              <a:t>RV FAC </a:t>
            </a:r>
            <a:r>
              <a:rPr lang="fa-IR" dirty="0"/>
              <a:t>پایین تر بود و بر اساس </a:t>
            </a:r>
            <a:r>
              <a:rPr lang="en-US" dirty="0"/>
              <a:t>GLS </a:t>
            </a:r>
            <a:r>
              <a:rPr lang="fa-IR" dirty="0"/>
              <a:t>در ۴۰٪بیماران </a:t>
            </a:r>
            <a:r>
              <a:rPr lang="en-US" dirty="0"/>
              <a:t>RV </a:t>
            </a:r>
            <a:r>
              <a:rPr lang="fa-IR" dirty="0"/>
              <a:t>دیسفانکشن مشاهده شد. در فالوآپ ۶۹٪ بیماران </a:t>
            </a:r>
            <a:r>
              <a:rPr lang="en-US" dirty="0"/>
              <a:t>LV </a:t>
            </a:r>
            <a:r>
              <a:rPr lang="fa-IR" dirty="0"/>
              <a:t>دیسفانکشن پایدار را نشان دادند</a:t>
            </a:r>
            <a:r>
              <a:rPr lang="fa-IR" dirty="0" smtClean="0"/>
              <a:t>.</a:t>
            </a:r>
            <a:endParaRPr lang="en-US" dirty="0" smtClean="0"/>
          </a:p>
          <a:p>
            <a:pPr algn="r" rtl="1"/>
            <a:r>
              <a:rPr lang="fa-IR" dirty="0" smtClean="0"/>
              <a:t>بروز </a:t>
            </a:r>
            <a:r>
              <a:rPr lang="en-US" dirty="0"/>
              <a:t>RV </a:t>
            </a:r>
            <a:r>
              <a:rPr lang="fa-IR" dirty="0"/>
              <a:t>دیسفانکشن در زمان توکسیسیتی </a:t>
            </a:r>
            <a:r>
              <a:rPr lang="en-US" dirty="0"/>
              <a:t>LV </a:t>
            </a:r>
            <a:r>
              <a:rPr lang="fa-IR" dirty="0"/>
              <a:t>با کاهش ریکاوری </a:t>
            </a:r>
            <a:r>
              <a:rPr lang="en-US" dirty="0"/>
              <a:t>LVEF </a:t>
            </a:r>
            <a:r>
              <a:rPr lang="fa-IR" dirty="0"/>
              <a:t>در فالوآپ همراهی داشت هر چند که با توجه به حجم کم مطالعه این ارتباط از نظر آماری معنی دار نشد. (۵)</a:t>
            </a:r>
          </a:p>
          <a:p>
            <a:pPr algn="r" rtl="1"/>
            <a:endParaRPr lang="fa-IR" dirty="0"/>
          </a:p>
        </p:txBody>
      </p:sp>
    </p:spTree>
    <p:extLst>
      <p:ext uri="{BB962C8B-B14F-4D97-AF65-F5344CB8AC3E}">
        <p14:creationId xmlns:p14="http://schemas.microsoft.com/office/powerpoint/2010/main" val="1109928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اهداف </a:t>
            </a:r>
            <a:endParaRPr lang="en-US" dirty="0"/>
          </a:p>
        </p:txBody>
      </p:sp>
      <p:sp>
        <p:nvSpPr>
          <p:cNvPr id="3" name="Content Placeholder 2"/>
          <p:cNvSpPr>
            <a:spLocks noGrp="1"/>
          </p:cNvSpPr>
          <p:nvPr>
            <p:ph idx="1"/>
          </p:nvPr>
        </p:nvSpPr>
        <p:spPr/>
        <p:txBody>
          <a:bodyPr/>
          <a:lstStyle/>
          <a:p>
            <a:pPr algn="r" rtl="1"/>
            <a:r>
              <a:rPr lang="fa-IR" dirty="0"/>
              <a:t>هدف اصلی: تعیین میزان بروز دیسفانکشن بطن راست در بیماران مبتلا به کانسر پستان در مراحل اولیه که تحت درمان با آنتراسیکلین و تراستوزوماب قرار میگیرند.</a:t>
            </a:r>
            <a:endParaRPr lang="en-US" dirty="0"/>
          </a:p>
          <a:p>
            <a:pPr marL="0" indent="0" algn="r" rtl="1">
              <a:buNone/>
            </a:pPr>
            <a:endParaRPr lang="en-US" dirty="0"/>
          </a:p>
        </p:txBody>
      </p:sp>
    </p:spTree>
    <p:extLst>
      <p:ext uri="{BB962C8B-B14F-4D97-AF65-F5344CB8AC3E}">
        <p14:creationId xmlns:p14="http://schemas.microsoft.com/office/powerpoint/2010/main" val="107507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r" rtl="1"/>
            <a:r>
              <a:rPr lang="fa-IR" dirty="0"/>
              <a:t>هدف اختصاصی</a:t>
            </a:r>
            <a:r>
              <a:rPr lang="fa-IR" dirty="0" smtClean="0"/>
              <a:t>:</a:t>
            </a:r>
            <a:endParaRPr lang="en-US" dirty="0" smtClean="0"/>
          </a:p>
          <a:p>
            <a:pPr marL="0" indent="0" algn="r" rtl="1">
              <a:buNone/>
            </a:pPr>
            <a:endParaRPr lang="en-US" dirty="0" smtClean="0"/>
          </a:p>
          <a:p>
            <a:pPr marL="0" indent="0" algn="r" rtl="1">
              <a:buNone/>
            </a:pPr>
            <a:r>
              <a:rPr lang="en-US" dirty="0" smtClean="0"/>
              <a:t>1</a:t>
            </a:r>
            <a:r>
              <a:rPr lang="fa-IR" dirty="0" smtClean="0"/>
              <a:t>) </a:t>
            </a:r>
            <a:r>
              <a:rPr lang="fa-IR" dirty="0"/>
              <a:t>تعیین میزان بروز دیسفانکشن بطن راست در بیماران مبتلا به مراحل اولیه کانسر پستان که تحت درمان با انتراسیکلین و تراستوزوماب قرار میگیرند</a:t>
            </a:r>
          </a:p>
          <a:p>
            <a:pPr marL="0" indent="0" algn="r" rtl="1">
              <a:buNone/>
            </a:pPr>
            <a:endParaRPr lang="fa-IR" dirty="0"/>
          </a:p>
          <a:p>
            <a:pPr marL="0" indent="0" algn="r" rtl="1">
              <a:buNone/>
            </a:pPr>
            <a:r>
              <a:rPr lang="en-US" dirty="0" smtClean="0"/>
              <a:t>2</a:t>
            </a:r>
            <a:r>
              <a:rPr lang="fa-IR" dirty="0" smtClean="0"/>
              <a:t>) </a:t>
            </a:r>
            <a:r>
              <a:rPr lang="fa-IR" dirty="0"/>
              <a:t>تعیین زمان بروز و تقدم و تاخر یا همزمانی بروز دیسفانکشن بطن راست در مقایسه با دیسفانکشن بطن </a:t>
            </a:r>
            <a:r>
              <a:rPr lang="fa-IR" dirty="0" smtClean="0"/>
              <a:t>چپ</a:t>
            </a:r>
            <a:endParaRPr lang="fa-IR" dirty="0"/>
          </a:p>
          <a:p>
            <a:pPr marL="0" indent="0" algn="r" rtl="1">
              <a:buNone/>
            </a:pPr>
            <a:endParaRPr lang="fa-IR" dirty="0"/>
          </a:p>
          <a:p>
            <a:pPr marL="0" indent="0" algn="r" rtl="1">
              <a:buNone/>
            </a:pPr>
            <a:r>
              <a:rPr lang="en-US" dirty="0" smtClean="0"/>
              <a:t>3</a:t>
            </a:r>
            <a:r>
              <a:rPr lang="fa-IR" dirty="0" smtClean="0"/>
              <a:t>) </a:t>
            </a:r>
            <a:r>
              <a:rPr lang="fa-IR" dirty="0"/>
              <a:t>تعیین خصوصیات بیمارانی که دیسفانکشن بطن راست را بروز میدهند در مقایسه با بیمارانی که دچار دیسفانکشن نمیشوند</a:t>
            </a:r>
          </a:p>
          <a:p>
            <a:pPr marL="0" indent="0" algn="r" rtl="1">
              <a:buNone/>
            </a:pPr>
            <a:endParaRPr lang="fa-IR" dirty="0"/>
          </a:p>
          <a:p>
            <a:pPr marL="0" indent="0" algn="r" rtl="1">
              <a:buNone/>
            </a:pPr>
            <a:r>
              <a:rPr lang="en-US" dirty="0" smtClean="0"/>
              <a:t>4</a:t>
            </a:r>
            <a:r>
              <a:rPr lang="fa-IR" dirty="0" smtClean="0"/>
              <a:t>) </a:t>
            </a:r>
            <a:r>
              <a:rPr lang="fa-IR" dirty="0"/>
              <a:t>تعیین حساسیت و اختصاصیت پارامترهای اکوکاردیوگرافیک در پیشگویی بروز دیسفانکشن بطن راست</a:t>
            </a:r>
          </a:p>
          <a:p>
            <a:pPr marL="0" indent="0" algn="r" rtl="1">
              <a:buNone/>
            </a:pPr>
            <a:endParaRPr lang="fa-IR" dirty="0"/>
          </a:p>
          <a:p>
            <a:pPr marL="0" indent="0" algn="r" rtl="1">
              <a:buNone/>
            </a:pPr>
            <a:r>
              <a:rPr lang="en-US" dirty="0" smtClean="0"/>
              <a:t>5</a:t>
            </a:r>
            <a:r>
              <a:rPr lang="fa-IR" dirty="0" smtClean="0"/>
              <a:t>)تعیین </a:t>
            </a:r>
            <a:r>
              <a:rPr lang="fa-IR" dirty="0"/>
              <a:t>تاثیر دیسفانکشن بطن راست بر بروز علایم و سیر کلینیکی و اثر بر پروگنوز بیمار</a:t>
            </a:r>
            <a:endParaRPr lang="en-US" dirty="0"/>
          </a:p>
        </p:txBody>
      </p:sp>
    </p:spTree>
    <p:extLst>
      <p:ext uri="{BB962C8B-B14F-4D97-AF65-F5344CB8AC3E}">
        <p14:creationId xmlns:p14="http://schemas.microsoft.com/office/powerpoint/2010/main" val="3788267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هدف کابردی</a:t>
            </a:r>
            <a:r>
              <a:rPr lang="fa-IR" dirty="0" smtClean="0"/>
              <a:t>:</a:t>
            </a:r>
            <a:endParaRPr lang="en-US" dirty="0" smtClean="0"/>
          </a:p>
          <a:p>
            <a:pPr marL="0" indent="0" algn="r" rtl="1">
              <a:buNone/>
            </a:pPr>
            <a:r>
              <a:rPr lang="fa-IR" dirty="0"/>
              <a:t>تعیین کات آف مناسب استرین برای تعریف کاردیوتوکسیسیتی بطن راست که بر اساس آن داروهای پروفیلاکتیک شروع شده یا دوره کموتراپی موقتا متوقف شود</a:t>
            </a:r>
            <a:endParaRPr lang="en-US" dirty="0"/>
          </a:p>
        </p:txBody>
      </p:sp>
    </p:spTree>
    <p:extLst>
      <p:ext uri="{BB962C8B-B14F-4D97-AF65-F5344CB8AC3E}">
        <p14:creationId xmlns:p14="http://schemas.microsoft.com/office/powerpoint/2010/main" val="1181158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1188</Words>
  <Application>Microsoft Office PowerPoint</Application>
  <PresentationFormat>On-screen Show (16:9)</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Assessment of right ventricle function by 3Dechocrdiography in breast cancer patients undergoing sequential treatment with anthracyclines and trustuzumab</vt:lpstr>
      <vt:lpstr>PowerPoint Presentation</vt:lpstr>
      <vt:lpstr>بیان مساله</vt:lpstr>
      <vt:lpstr>PowerPoint Presentation</vt:lpstr>
      <vt:lpstr>بررسی متون</vt:lpstr>
      <vt:lpstr>PowerPoint Presentation</vt:lpstr>
      <vt:lpstr>اهداف </vt:lpstr>
      <vt:lpstr>PowerPoint Presentation</vt:lpstr>
      <vt:lpstr>PowerPoint Presentation</vt:lpstr>
      <vt:lpstr>روش اجرا</vt:lpstr>
      <vt:lpstr>PowerPoint Presentation</vt:lpstr>
      <vt:lpstr>متغیرها</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2020-12-05T06:50:04Z</dcterms:modified>
</cp:coreProperties>
</file>