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8" r:id="rId2"/>
    <p:sldId id="256" r:id="rId3"/>
    <p:sldId id="257"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88"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55678B9-ADA4-4AB6-B9CE-4B9EA2F11553}"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D15-31AD-44A0-B9A0-33BF513CA18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78B9-ADA4-4AB6-B9CE-4B9EA2F11553}"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D15-31AD-44A0-B9A0-33BF513CA1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5678B9-ADA4-4AB6-B9CE-4B9EA2F11553}"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D15-31AD-44A0-B9A0-33BF513CA1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78B9-ADA4-4AB6-B9CE-4B9EA2F11553}"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D15-31AD-44A0-B9A0-33BF513CA1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78B9-ADA4-4AB6-B9CE-4B9EA2F11553}"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D15-31AD-44A0-B9A0-33BF513CA18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5678B9-ADA4-4AB6-B9CE-4B9EA2F11553}"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D15-31AD-44A0-B9A0-33BF513CA1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55678B9-ADA4-4AB6-B9CE-4B9EA2F11553}"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4BD15-31AD-44A0-B9A0-33BF513CA18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78B9-ADA4-4AB6-B9CE-4B9EA2F11553}"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4BD15-31AD-44A0-B9A0-33BF513CA1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78B9-ADA4-4AB6-B9CE-4B9EA2F11553}"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4BD15-31AD-44A0-B9A0-33BF513CA1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78B9-ADA4-4AB6-B9CE-4B9EA2F11553}"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D15-31AD-44A0-B9A0-33BF513CA18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78B9-ADA4-4AB6-B9CE-4B9EA2F11553}"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D15-31AD-44A0-B9A0-33BF513CA1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55678B9-ADA4-4AB6-B9CE-4B9EA2F11553}" type="datetimeFigureOut">
              <a:rPr lang="en-US" smtClean="0"/>
              <a:t>12/6/2020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984BD15-31AD-44A0-B9A0-33BF513CA1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838200"/>
            <a:ext cx="6164499"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246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772400" cy="2971800"/>
          </a:xfrm>
        </p:spPr>
        <p:txBody>
          <a:bodyPr>
            <a:noAutofit/>
          </a:bodyPr>
          <a:lstStyle/>
          <a:p>
            <a:pPr algn="ctr" rtl="1"/>
            <a:r>
              <a:rPr lang="fa-IR" sz="4000" b="1" dirty="0" smtClean="0"/>
              <a:t/>
            </a:r>
            <a:br>
              <a:rPr lang="fa-IR" sz="4000" b="1" dirty="0" smtClean="0"/>
            </a:br>
            <a:r>
              <a:rPr lang="en-US" sz="4000" b="1" dirty="0" smtClean="0"/>
              <a:t/>
            </a:r>
            <a:br>
              <a:rPr lang="en-US" sz="4000" b="1" dirty="0" smtClean="0"/>
            </a:br>
            <a:r>
              <a:rPr lang="fa-IR" sz="4000" b="1" dirty="0" smtClean="0"/>
              <a:t>عنوان</a:t>
            </a:r>
            <a:r>
              <a:rPr lang="fa-IR" sz="4000" b="1" dirty="0" smtClean="0"/>
              <a:t>: </a:t>
            </a:r>
            <a:r>
              <a:rPr lang="fa-IR" sz="3600" dirty="0" smtClean="0"/>
              <a:t/>
            </a:r>
            <a:br>
              <a:rPr lang="fa-IR" sz="3600" dirty="0" smtClean="0"/>
            </a:br>
            <a:r>
              <a:rPr lang="fa-IR" sz="2800" dirty="0" smtClean="0"/>
              <a:t>بررسی پیامدهای بالینی کوتاه مدت و میان مدت جراحی تعویض دریچه آئورت با روش بدون سوچور</a:t>
            </a:r>
            <a:r>
              <a:rPr lang="en-US" sz="2800" dirty="0" smtClean="0"/>
              <a:t> </a:t>
            </a:r>
            <a:r>
              <a:rPr lang="en-US" sz="2800" dirty="0"/>
              <a:t>(Suture less) </a:t>
            </a:r>
            <a:r>
              <a:rPr lang="fa-IR" sz="2800" dirty="0"/>
              <a:t>با استفاده از دریچه </a:t>
            </a:r>
            <a:r>
              <a:rPr lang="en-US" sz="2800" dirty="0"/>
              <a:t>Perceval </a:t>
            </a:r>
            <a:r>
              <a:rPr lang="fa-IR" sz="2800" dirty="0"/>
              <a:t>در بین بیماران مراجعه کننده در یک مطالعه چند مرکزه</a:t>
            </a:r>
            <a:r>
              <a:rPr lang="en-US" sz="3600" dirty="0" smtClean="0"/>
              <a:t>  </a:t>
            </a:r>
            <a:endParaRPr lang="en-US" sz="3600" dirty="0"/>
          </a:p>
        </p:txBody>
      </p:sp>
      <p:sp>
        <p:nvSpPr>
          <p:cNvPr id="3" name="Subtitle 2"/>
          <p:cNvSpPr>
            <a:spLocks noGrp="1"/>
          </p:cNvSpPr>
          <p:nvPr>
            <p:ph type="subTitle" idx="1"/>
          </p:nvPr>
        </p:nvSpPr>
        <p:spPr>
          <a:xfrm>
            <a:off x="1295400" y="4114800"/>
            <a:ext cx="6400800" cy="1752600"/>
          </a:xfrm>
        </p:spPr>
        <p:txBody>
          <a:bodyPr/>
          <a:lstStyle/>
          <a:p>
            <a:r>
              <a:rPr lang="en-US" b="0" i="0" dirty="0" smtClean="0">
                <a:solidFill>
                  <a:srgbClr val="00008B"/>
                </a:solidFill>
                <a:effectLst/>
                <a:latin typeface="IranSansWeb"/>
              </a:rPr>
              <a:t>Suture less AVR via Perceval heart valve. A </a:t>
            </a:r>
            <a:r>
              <a:rPr lang="en-US" b="0" i="0" dirty="0" err="1" smtClean="0">
                <a:solidFill>
                  <a:srgbClr val="00008B"/>
                </a:solidFill>
                <a:effectLst/>
                <a:latin typeface="IranSansWeb"/>
              </a:rPr>
              <a:t>multicentric</a:t>
            </a:r>
            <a:r>
              <a:rPr lang="en-US" b="0" i="0" dirty="0" smtClean="0">
                <a:solidFill>
                  <a:srgbClr val="00008B"/>
                </a:solidFill>
                <a:effectLst/>
                <a:latin typeface="IranSansWeb"/>
              </a:rPr>
              <a:t> study</a:t>
            </a:r>
            <a:endParaRPr lang="en-US" dirty="0"/>
          </a:p>
        </p:txBody>
      </p:sp>
    </p:spTree>
    <p:extLst>
      <p:ext uri="{BB962C8B-B14F-4D97-AF65-F5344CB8AC3E}">
        <p14:creationId xmlns:p14="http://schemas.microsoft.com/office/powerpoint/2010/main" val="420604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محل اجرای طرح</a:t>
            </a:r>
            <a:endParaRPr lang="en-US" dirty="0"/>
          </a:p>
        </p:txBody>
      </p:sp>
      <p:sp>
        <p:nvSpPr>
          <p:cNvPr id="3" name="Content Placeholder 2"/>
          <p:cNvSpPr>
            <a:spLocks noGrp="1"/>
          </p:cNvSpPr>
          <p:nvPr>
            <p:ph idx="1"/>
          </p:nvPr>
        </p:nvSpPr>
        <p:spPr>
          <a:xfrm>
            <a:off x="4953000" y="1600200"/>
            <a:ext cx="3733800" cy="4953000"/>
          </a:xfrm>
        </p:spPr>
        <p:txBody>
          <a:bodyPr>
            <a:normAutofit/>
          </a:bodyPr>
          <a:lstStyle/>
          <a:p>
            <a:pPr algn="r" rtl="1"/>
            <a:r>
              <a:rPr lang="fa-IR" sz="2400" dirty="0" smtClean="0"/>
              <a:t>مرکز قلب و عروق شهید رجایی</a:t>
            </a:r>
          </a:p>
          <a:p>
            <a:pPr algn="r" rtl="1"/>
            <a:r>
              <a:rPr lang="fa-IR" sz="2400" dirty="0" smtClean="0"/>
              <a:t> بیمارستان شریعتی تهران</a:t>
            </a:r>
          </a:p>
          <a:p>
            <a:pPr algn="r" rtl="1"/>
            <a:r>
              <a:rPr lang="fa-IR" sz="2400" dirty="0" smtClean="0"/>
              <a:t> بیمارستان میلاد تهران</a:t>
            </a:r>
          </a:p>
          <a:p>
            <a:pPr algn="r" rtl="1"/>
            <a:r>
              <a:rPr lang="fa-IR" sz="2400" dirty="0" smtClean="0"/>
              <a:t> بیمارستان لواسانی </a:t>
            </a:r>
          </a:p>
          <a:p>
            <a:pPr algn="r" rtl="1"/>
            <a:r>
              <a:rPr lang="fa-IR" sz="2400" dirty="0" smtClean="0"/>
              <a:t>بیمارستان بهمن</a:t>
            </a:r>
          </a:p>
          <a:p>
            <a:pPr algn="r" rtl="1"/>
            <a:r>
              <a:rPr lang="fa-IR" sz="2400" dirty="0" smtClean="0"/>
              <a:t> بیمارستان مرکز قلب </a:t>
            </a:r>
          </a:p>
          <a:p>
            <a:pPr algn="r" rtl="1"/>
            <a:r>
              <a:rPr lang="fa-IR" sz="2400" dirty="0" smtClean="0"/>
              <a:t>بیمارستان دی</a:t>
            </a:r>
          </a:p>
          <a:p>
            <a:pPr algn="r" rtl="1"/>
            <a:r>
              <a:rPr lang="fa-IR" sz="2400" dirty="0" smtClean="0"/>
              <a:t>بیمارستان لاله</a:t>
            </a:r>
          </a:p>
          <a:p>
            <a:pPr algn="r" rtl="1"/>
            <a:r>
              <a:rPr lang="fa-IR" sz="2400" dirty="0" smtClean="0"/>
              <a:t> بیمارستان کسری </a:t>
            </a:r>
          </a:p>
        </p:txBody>
      </p:sp>
      <p:sp>
        <p:nvSpPr>
          <p:cNvPr id="4" name="TextBox 3"/>
          <p:cNvSpPr txBox="1"/>
          <p:nvPr/>
        </p:nvSpPr>
        <p:spPr>
          <a:xfrm>
            <a:off x="609600" y="1600200"/>
            <a:ext cx="3733800" cy="3785652"/>
          </a:xfrm>
          <a:prstGeom prst="rect">
            <a:avLst/>
          </a:prstGeom>
          <a:noFill/>
        </p:spPr>
        <p:txBody>
          <a:bodyPr wrap="square" rtlCol="0">
            <a:spAutoFit/>
          </a:bodyPr>
          <a:lstStyle/>
          <a:p>
            <a:pPr marL="285750" indent="-285750" algn="r" rtl="1">
              <a:buFont typeface="Arial" pitchFamily="34" charset="0"/>
              <a:buChar char="•"/>
            </a:pPr>
            <a:r>
              <a:rPr lang="fa-IR" sz="2400" dirty="0" smtClean="0"/>
              <a:t>بیمارستان خاتم الانبیاء تهران</a:t>
            </a:r>
          </a:p>
          <a:p>
            <a:pPr marL="285750" indent="-285750" algn="r" rtl="1">
              <a:buFont typeface="Arial" pitchFamily="34" charset="0"/>
              <a:buChar char="•"/>
            </a:pPr>
            <a:r>
              <a:rPr lang="fa-IR" sz="2400" dirty="0" smtClean="0"/>
              <a:t>بیمارستان شهید مدنی تبریز</a:t>
            </a:r>
          </a:p>
          <a:p>
            <a:pPr marL="285750" indent="-285750" algn="r" rtl="1">
              <a:buFont typeface="Arial" pitchFamily="34" charset="0"/>
              <a:buChar char="•"/>
            </a:pPr>
            <a:r>
              <a:rPr lang="fa-IR" sz="2400" dirty="0" smtClean="0"/>
              <a:t>بیمارستان شهید محلاتی تبریز</a:t>
            </a:r>
          </a:p>
          <a:p>
            <a:pPr marL="285750" indent="-285750" algn="r" rtl="1">
              <a:buFont typeface="Arial" pitchFamily="34" charset="0"/>
              <a:buChar char="•"/>
            </a:pPr>
            <a:r>
              <a:rPr lang="fa-IR" sz="2400" dirty="0" smtClean="0"/>
              <a:t>بیمارستان شمس تبریز</a:t>
            </a:r>
          </a:p>
          <a:p>
            <a:pPr marL="285750" indent="-285750" algn="r" rtl="1">
              <a:buFont typeface="Arial" pitchFamily="34" charset="0"/>
              <a:buChar char="•"/>
            </a:pPr>
            <a:r>
              <a:rPr lang="fa-IR" sz="2400" dirty="0" smtClean="0"/>
              <a:t>بیمارستان تخت جمشید کرج</a:t>
            </a:r>
          </a:p>
          <a:p>
            <a:pPr marL="285750" indent="-285750" algn="r" rtl="1">
              <a:buFont typeface="Arial" pitchFamily="34" charset="0"/>
              <a:buChar char="•"/>
            </a:pPr>
            <a:r>
              <a:rPr lang="fa-IR" sz="2400" dirty="0" smtClean="0"/>
              <a:t>بیمارستان امام شیراز </a:t>
            </a:r>
          </a:p>
          <a:p>
            <a:pPr marL="285750" indent="-285750" algn="r" rtl="1">
              <a:buFont typeface="Arial" pitchFamily="34" charset="0"/>
              <a:buChar char="•"/>
            </a:pPr>
            <a:r>
              <a:rPr lang="fa-IR" sz="2400" dirty="0" smtClean="0"/>
              <a:t>مرکز جراحی قلب اصفهان</a:t>
            </a:r>
          </a:p>
          <a:p>
            <a:pPr marL="285750" indent="-285750" algn="r" rtl="1">
              <a:buFont typeface="Arial" pitchFamily="34" charset="0"/>
              <a:buChar char="•"/>
            </a:pPr>
            <a:r>
              <a:rPr lang="fa-IR" sz="2400" dirty="0" smtClean="0"/>
              <a:t>مرکز شهید بهشتی قم </a:t>
            </a:r>
          </a:p>
          <a:p>
            <a:pPr marL="285750" indent="-285750" algn="r" rtl="1">
              <a:buFont typeface="Arial" pitchFamily="34" charset="0"/>
              <a:buChar char="•"/>
            </a:pPr>
            <a:r>
              <a:rPr lang="fa-IR" sz="2400" dirty="0" smtClean="0"/>
              <a:t> بیمارستان بانک ملی</a:t>
            </a:r>
          </a:p>
          <a:p>
            <a:pPr marL="285750" indent="-285750" algn="r" rtl="1">
              <a:buFont typeface="Arial" pitchFamily="34" charset="0"/>
              <a:buChar char="•"/>
            </a:pPr>
            <a:r>
              <a:rPr lang="fa-IR" sz="2400" dirty="0" smtClean="0"/>
              <a:t>بیمارستان روحانی بابل</a:t>
            </a:r>
            <a:endParaRPr lang="fa-IR" sz="2400" dirty="0"/>
          </a:p>
        </p:txBody>
      </p:sp>
    </p:spTree>
    <p:extLst>
      <p:ext uri="{BB962C8B-B14F-4D97-AF65-F5344CB8AC3E}">
        <p14:creationId xmlns:p14="http://schemas.microsoft.com/office/powerpoint/2010/main" val="373295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همکاران</a:t>
            </a:r>
            <a:endParaRPr lang="en-US" dirty="0"/>
          </a:p>
        </p:txBody>
      </p:sp>
      <p:sp>
        <p:nvSpPr>
          <p:cNvPr id="3" name="Content Placeholder 2"/>
          <p:cNvSpPr>
            <a:spLocks noGrp="1"/>
          </p:cNvSpPr>
          <p:nvPr>
            <p:ph idx="1"/>
          </p:nvPr>
        </p:nvSpPr>
        <p:spPr>
          <a:xfrm>
            <a:off x="4572000" y="1600200"/>
            <a:ext cx="4114800" cy="4525963"/>
          </a:xfrm>
        </p:spPr>
        <p:txBody>
          <a:bodyPr>
            <a:normAutofit/>
          </a:bodyPr>
          <a:lstStyle/>
          <a:p>
            <a:pPr algn="r" rtl="1"/>
            <a:r>
              <a:rPr lang="fa-IR" sz="1800" dirty="0" smtClean="0"/>
              <a:t>اقای دکتر فریدون نوحی بزنجانی   </a:t>
            </a:r>
          </a:p>
          <a:p>
            <a:pPr algn="r" rtl="1"/>
            <a:r>
              <a:rPr lang="fa-IR" sz="1800" dirty="0" smtClean="0"/>
              <a:t>اقای دکتر مجید ملکی</a:t>
            </a:r>
          </a:p>
          <a:p>
            <a:pPr algn="r" rtl="1"/>
            <a:r>
              <a:rPr lang="fa-IR" sz="1800" dirty="0" smtClean="0"/>
              <a:t>دکتر سعید حسینی</a:t>
            </a:r>
          </a:p>
          <a:p>
            <a:pPr algn="r" rtl="1"/>
            <a:r>
              <a:rPr lang="fa-IR" sz="1800" dirty="0" smtClean="0"/>
              <a:t>دکتر مجید کیاور</a:t>
            </a:r>
          </a:p>
          <a:p>
            <a:pPr algn="r" rtl="1"/>
            <a:r>
              <a:rPr lang="fa-IR" sz="1800" dirty="0" smtClean="0"/>
              <a:t>دکتر علیرضا قویدل</a:t>
            </a:r>
          </a:p>
          <a:p>
            <a:pPr algn="r" rtl="1"/>
            <a:r>
              <a:rPr lang="fa-IR" sz="1800" dirty="0" smtClean="0"/>
              <a:t>دکتر امیرناصرالدین جدبابایی</a:t>
            </a:r>
          </a:p>
          <a:p>
            <a:pPr algn="r" rtl="1"/>
            <a:r>
              <a:rPr lang="fa-IR" sz="1800" dirty="0" smtClean="0"/>
              <a:t>دکتر ضیا توتونچی</a:t>
            </a:r>
          </a:p>
          <a:p>
            <a:pPr algn="r" rtl="1"/>
            <a:r>
              <a:rPr lang="fa-IR" sz="1800" dirty="0" smtClean="0"/>
              <a:t>دکتر انیتا صادق پور</a:t>
            </a:r>
          </a:p>
          <a:p>
            <a:pPr algn="r" rtl="1"/>
            <a:r>
              <a:rPr lang="fa-IR" sz="1800" dirty="0" smtClean="0"/>
              <a:t>دکتر نیلوفر سمیعی</a:t>
            </a:r>
          </a:p>
          <a:p>
            <a:pPr algn="r" rtl="1"/>
            <a:r>
              <a:rPr lang="fa-IR" sz="1800" dirty="0" smtClean="0"/>
              <a:t>دکتر الهه باقی زاده</a:t>
            </a:r>
          </a:p>
          <a:p>
            <a:pPr algn="r" rtl="1"/>
            <a:r>
              <a:rPr lang="fa-IR" sz="1800" dirty="0" smtClean="0"/>
              <a:t>دکتر فرناز رفیعی</a:t>
            </a:r>
          </a:p>
          <a:p>
            <a:pPr algn="r" rtl="1"/>
            <a:endParaRPr lang="en-US" sz="1800" dirty="0"/>
          </a:p>
        </p:txBody>
      </p:sp>
      <p:sp>
        <p:nvSpPr>
          <p:cNvPr id="4" name="TextBox 3"/>
          <p:cNvSpPr txBox="1"/>
          <p:nvPr/>
        </p:nvSpPr>
        <p:spPr>
          <a:xfrm>
            <a:off x="228600" y="1600200"/>
            <a:ext cx="3962400" cy="3970318"/>
          </a:xfrm>
          <a:prstGeom prst="rect">
            <a:avLst/>
          </a:prstGeom>
          <a:noFill/>
        </p:spPr>
        <p:txBody>
          <a:bodyPr wrap="square" rtlCol="0">
            <a:spAutoFit/>
          </a:bodyPr>
          <a:lstStyle/>
          <a:p>
            <a:pPr marL="285750" indent="-285750" algn="r" rtl="1">
              <a:buFont typeface="Arial" pitchFamily="34" charset="0"/>
              <a:buChar char="•"/>
            </a:pPr>
            <a:r>
              <a:rPr lang="fa-IR" dirty="0" smtClean="0"/>
              <a:t>دکتر افراسیابی</a:t>
            </a:r>
          </a:p>
          <a:p>
            <a:pPr marL="285750" indent="-285750" algn="r" rtl="1">
              <a:buFont typeface="Arial" pitchFamily="34" charset="0"/>
              <a:buChar char="•"/>
            </a:pPr>
            <a:r>
              <a:rPr lang="fa-IR" dirty="0" smtClean="0"/>
              <a:t> دکتر پرویزی </a:t>
            </a:r>
          </a:p>
          <a:p>
            <a:pPr marL="285750" indent="-285750" algn="r" rtl="1">
              <a:buFont typeface="Arial" pitchFamily="34" charset="0"/>
              <a:buChar char="•"/>
            </a:pPr>
            <a:r>
              <a:rPr lang="fa-IR" dirty="0" smtClean="0"/>
              <a:t>دکتر ماندگار </a:t>
            </a:r>
          </a:p>
          <a:p>
            <a:pPr marL="285750" indent="-285750" algn="r" rtl="1">
              <a:buFont typeface="Arial" pitchFamily="34" charset="0"/>
              <a:buChar char="•"/>
            </a:pPr>
            <a:r>
              <a:rPr lang="fa-IR" dirty="0" smtClean="0"/>
              <a:t>دکتر امیر غفران </a:t>
            </a:r>
          </a:p>
          <a:p>
            <a:pPr marL="285750" indent="-285750" algn="r" rtl="1">
              <a:buFont typeface="Arial" pitchFamily="34" charset="0"/>
              <a:buChar char="•"/>
            </a:pPr>
            <a:r>
              <a:rPr lang="fa-IR" dirty="0" smtClean="0"/>
              <a:t>دکتر بابازاده </a:t>
            </a:r>
          </a:p>
          <a:p>
            <a:pPr marL="285750" indent="-285750" algn="r" rtl="1">
              <a:buFont typeface="Arial" pitchFamily="34" charset="0"/>
              <a:buChar char="•"/>
            </a:pPr>
            <a:r>
              <a:rPr lang="fa-IR" dirty="0" smtClean="0"/>
              <a:t>دکتر جبلی</a:t>
            </a:r>
          </a:p>
          <a:p>
            <a:pPr marL="285750" indent="-285750" algn="r" rtl="1">
              <a:buFont typeface="Arial" pitchFamily="34" charset="0"/>
              <a:buChar char="•"/>
            </a:pPr>
            <a:r>
              <a:rPr lang="fa-IR" dirty="0" smtClean="0"/>
              <a:t>دکتر خاموشی</a:t>
            </a:r>
          </a:p>
          <a:p>
            <a:pPr marL="285750" indent="-285750" algn="r" rtl="1">
              <a:buFont typeface="Arial" pitchFamily="34" charset="0"/>
              <a:buChar char="•"/>
            </a:pPr>
            <a:r>
              <a:rPr lang="fa-IR" dirty="0" smtClean="0"/>
              <a:t>دکتر سرزعیم</a:t>
            </a:r>
          </a:p>
          <a:p>
            <a:pPr marL="285750" indent="-285750" algn="r" rtl="1">
              <a:buFont typeface="Arial" pitchFamily="34" charset="0"/>
              <a:buChar char="•"/>
            </a:pPr>
            <a:r>
              <a:rPr lang="fa-IR" dirty="0" smtClean="0"/>
              <a:t>دکتر شاه زمانی</a:t>
            </a:r>
          </a:p>
          <a:p>
            <a:pPr marL="285750" indent="-285750" algn="r" rtl="1">
              <a:buFont typeface="Arial" pitchFamily="34" charset="0"/>
              <a:buChar char="•"/>
            </a:pPr>
            <a:r>
              <a:rPr lang="fa-IR" dirty="0" smtClean="0"/>
              <a:t>دکتر فروزان نیا</a:t>
            </a:r>
          </a:p>
          <a:p>
            <a:pPr marL="285750" indent="-285750" algn="r" rtl="1">
              <a:buFont typeface="Arial" pitchFamily="34" charset="0"/>
              <a:buChar char="•"/>
            </a:pPr>
            <a:r>
              <a:rPr lang="fa-IR" dirty="0" smtClean="0"/>
              <a:t>دکتر قنواتی</a:t>
            </a:r>
          </a:p>
          <a:p>
            <a:pPr marL="285750" indent="-285750" algn="r" rtl="1">
              <a:buFont typeface="Arial" pitchFamily="34" charset="0"/>
              <a:buChar char="•"/>
            </a:pPr>
            <a:r>
              <a:rPr lang="fa-IR" dirty="0" smtClean="0"/>
              <a:t>دکتر وفایی</a:t>
            </a:r>
          </a:p>
          <a:p>
            <a:pPr algn="r" rtl="1"/>
            <a:r>
              <a:rPr lang="fa-IR" dirty="0" smtClean="0"/>
              <a:t>فوق تخصص جراحی قلب و عروق در مراکز دیگر</a:t>
            </a:r>
            <a:endParaRPr lang="en-US" dirty="0"/>
          </a:p>
        </p:txBody>
      </p:sp>
    </p:spTree>
    <p:extLst>
      <p:ext uri="{BB962C8B-B14F-4D97-AF65-F5344CB8AC3E}">
        <p14:creationId xmlns:p14="http://schemas.microsoft.com/office/powerpoint/2010/main" val="274156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pPr algn="r" rtl="1"/>
            <a:r>
              <a:rPr lang="fa-IR" dirty="0" smtClean="0"/>
              <a:t>ضرورت اجرا</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marL="0" indent="0" algn="r" rtl="1">
              <a:buNone/>
            </a:pPr>
            <a:r>
              <a:rPr lang="fa-IR" sz="1800" dirty="0" smtClean="0"/>
              <a:t>پیشرفت های علمی در زمینه جراحی قلب باعث بهبود روش های جراحی کم تهاجمی شده و امکان استفاده از روش های تعویض دریچه آئورت بدون سوچور را فراهم کرده است. گرچه به سختی می توان بر تاثیر این روش نوین جراحی تعویض دریچه آیورت در مطالعات انجام شده استناد کرد زیرا مطالعات منتشر شده تک مرکز بوده و حجم نمونه محدودی داشته اند. بنابراین این مطالعه آینده نگر طراحی شده تا در چند مرکز بر روی تمامی بیماران کاندید جراحی تعویض دریچه آئورت با روش بدون سوچور انجام گیرد تا بتواند تصویر واقعی از نتایج موجود در پیامدهای بالینی بیماران و عوارض مربوط به خود روش جراحی را منعکس کند. امید است که بتوان با نتایج به دست آمده ابهامات گایدلاین های فعلی منوط بر انتخاب روش جراحی در بیماران کاندید جراحی </a:t>
            </a:r>
            <a:r>
              <a:rPr lang="en-US" sz="1800" dirty="0" smtClean="0"/>
              <a:t>AVR </a:t>
            </a:r>
            <a:r>
              <a:rPr lang="fa-IR" sz="1800" dirty="0" smtClean="0"/>
              <a:t>را رفع کرد</a:t>
            </a:r>
            <a:r>
              <a:rPr lang="fa-IR" sz="1800" dirty="0" smtClean="0"/>
              <a:t>.</a:t>
            </a:r>
            <a:endParaRPr lang="fa-IR" sz="1800" dirty="0"/>
          </a:p>
          <a:p>
            <a:pPr marL="0" indent="0" algn="r" rtl="1">
              <a:buNone/>
            </a:pPr>
            <a:r>
              <a:rPr lang="fa-IR" sz="1800" dirty="0" smtClean="0"/>
              <a:t>ملاحظات اخلاقی:</a:t>
            </a:r>
          </a:p>
          <a:p>
            <a:pPr marL="0" indent="0" algn="r" rtl="1">
              <a:buNone/>
            </a:pPr>
            <a:r>
              <a:rPr lang="fa-IR" sz="1600" dirty="0" smtClean="0"/>
              <a:t>ابتدا از تمامی بیماران مورد مطالعه رضایت گرفته می شود. تمامی افراد مورد مطالعه می توانند در زمان دلخواه از مطالعه خارج شوند. فرم های اطلاعات بیماران نزد مجری طرح به صورت محرمانه نگهداری می شود. در این مطالعه هزینه ای به بیمار تحمیل نمی شود. اصول بیانیه هلسینکی به طور کامل اجرا می گردد. کد مصوبه اخلاق حداقل دو مرکز از مراکز (قلب و عروق شهید رجایی، بیمارستان شریعتی تهران، بیمارستان میلاد تهران، بیمارستان لواسانی ، بیمارستان بهمن، بیمارستان مرکز قلب ،بیمارستان دی، بیمارستان لاله، بیمارستان کسری ،بیمارستان  خاتم الانبیاء تهران، بیمارستان شهید مدنی تبریز،بیمارستان  شهید محلاتی تبریز، بیمارستان شمس تبریز ،بیمارستان  تخت جمشید کرج، بیمارستان امام شیراز ، مرکز جراحی قلب اصفهان، مرکز شهید بهشتی قم ، بیمارستان بانک ملی، بیمارستان روحانی بابل) اخذ خواهد شد.  با همه ی این مراکز دانشگاهی تفاهم نامه منعقد می گردد.</a:t>
            </a:r>
            <a:endParaRPr lang="en-US" sz="1600" dirty="0"/>
          </a:p>
        </p:txBody>
      </p:sp>
    </p:spTree>
    <p:extLst>
      <p:ext uri="{BB962C8B-B14F-4D97-AF65-F5344CB8AC3E}">
        <p14:creationId xmlns:p14="http://schemas.microsoft.com/office/powerpoint/2010/main" val="4207667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pPr algn="r"/>
            <a:r>
              <a:rPr lang="fa-IR" dirty="0" smtClean="0"/>
              <a:t>روش </a:t>
            </a:r>
            <a:r>
              <a:rPr lang="fa-IR" dirty="0" smtClean="0"/>
              <a:t>اجرا</a:t>
            </a:r>
            <a:endParaRPr lang="en-US" dirty="0"/>
          </a:p>
        </p:txBody>
      </p:sp>
      <p:sp>
        <p:nvSpPr>
          <p:cNvPr id="3" name="Content Placeholder 2"/>
          <p:cNvSpPr>
            <a:spLocks noGrp="1"/>
          </p:cNvSpPr>
          <p:nvPr>
            <p:ph idx="1"/>
          </p:nvPr>
        </p:nvSpPr>
        <p:spPr>
          <a:xfrm>
            <a:off x="609600" y="1447800"/>
            <a:ext cx="8229600" cy="5029200"/>
          </a:xfrm>
        </p:spPr>
        <p:txBody>
          <a:bodyPr>
            <a:normAutofit/>
          </a:bodyPr>
          <a:lstStyle/>
          <a:p>
            <a:pPr marL="0" indent="0" algn="r" rtl="1">
              <a:buNone/>
            </a:pPr>
            <a:r>
              <a:rPr lang="fa-IR" sz="1600" dirty="0" smtClean="0"/>
              <a:t>مطالعه آینده نگر و دیتا رجیستری در طول زمان 5سال از سال 1397 لغایت 1402 در تمامی بیمارانی که در راکز قلب و عروق شهید رجایی،  بیمارستان شریعتی تهران، بیمارستان میلاد تهران، بیمارستان لواسانی ، بیمارستان بهمن، بیمارستان مرکز قلب ،بیمارستان دی، بیمارستان لاله، بیمارستان کسری ،بیمارستان  خاتم الانبیاء تهران، بیمارستان شهید مدنی تبریز،بیمارستان  شهید محلاتی تبریز، بیمارستان شمس تبریز ،بیمارستان  تخت جمشید کرج، بیمارستان امام شیراز ، مرکز جراحی قلب اصفهان، مرکز شهید بهشتی قم ، بیمارستان بانک ملی، بیمارستان روحانی بابل تحت جراحی تعویض دریچه آئورت با جراحی بدون سوچور با دریچه پرسیوال قرار می گیرند، انجام می شود. تمامی اطلاعات بیماران اعم از فاکتورهای دموگرافیک، زمان و سن انجام جراحی </a:t>
            </a:r>
            <a:r>
              <a:rPr lang="en-US" sz="1600" dirty="0" smtClean="0"/>
              <a:t>AVR، </a:t>
            </a:r>
            <a:r>
              <a:rPr lang="fa-IR" sz="1600" dirty="0" smtClean="0"/>
              <a:t>جزئیات اکوکاردیوگرافی، وسیر بالینی بیماران با میزان مرگ و میر و حوادث ترومبوآمبولیک اتفاق افتاده، میزان نشت از کنار دریچه تعویض شده ، وجود اندوکاردیت و بقای بیماران بعد ازجراحی از پرونده بیماران استخراج شده و در فرم مخصوص جمع آوری نمونه ها توسط کادر پزشکی درج می شوند. سپس داده ها وارد نرم افزار </a:t>
            </a:r>
            <a:r>
              <a:rPr lang="en-US" sz="1600" dirty="0" smtClean="0"/>
              <a:t>SPSS </a:t>
            </a:r>
            <a:r>
              <a:rPr lang="fa-IR" sz="1600" dirty="0" smtClean="0"/>
              <a:t>شده و آنالیز می گردند. متوسط زمان پیگیری بیماران 5 سال بوده و حداقل زمان رخداد عوارض مربوطه (اشاره شده در قسمت اهداف ویژه طرح) 6 ماه می باشد.</a:t>
            </a:r>
          </a:p>
          <a:p>
            <a:pPr marL="0" indent="0" algn="r" rtl="1">
              <a:buNone/>
            </a:pPr>
            <a:endParaRPr lang="fa-IR" sz="1600" dirty="0"/>
          </a:p>
          <a:p>
            <a:pPr marL="0" indent="0" algn="r" rtl="1">
              <a:buNone/>
            </a:pPr>
            <a:r>
              <a:rPr lang="fa-IR" sz="1800" b="1" dirty="0" smtClean="0"/>
              <a:t>روش محاسبه حجم نمونه و تعدادآن</a:t>
            </a:r>
            <a:r>
              <a:rPr lang="fa-IR" sz="1800" b="1" dirty="0" smtClean="0"/>
              <a:t>:</a:t>
            </a:r>
            <a:endParaRPr lang="fa-IR" sz="1600" dirty="0" smtClean="0"/>
          </a:p>
          <a:p>
            <a:pPr marL="0" indent="0" algn="r" rtl="1">
              <a:buNone/>
            </a:pPr>
            <a:r>
              <a:rPr lang="fa-IR" sz="1600" dirty="0" smtClean="0"/>
              <a:t>نمونه ها به شیوه آسان، در دسترس و غیرتصادفی وارد مطالعه می شوند.</a:t>
            </a:r>
          </a:p>
          <a:p>
            <a:pPr marL="0" indent="0" algn="r" rtl="1">
              <a:buNone/>
            </a:pPr>
            <a:r>
              <a:rPr lang="fa-IR" sz="1600" dirty="0" smtClean="0"/>
              <a:t>مطالعه به صورت چندمرکزی و دیتا رجیستری بوده و حدود 100 بیمار وارد مطالعه خواهند شد.</a:t>
            </a:r>
            <a:endParaRPr lang="en-US" sz="1600" dirty="0"/>
          </a:p>
        </p:txBody>
      </p:sp>
    </p:spTree>
    <p:extLst>
      <p:ext uri="{BB962C8B-B14F-4D97-AF65-F5344CB8AC3E}">
        <p14:creationId xmlns:p14="http://schemas.microsoft.com/office/powerpoint/2010/main" val="137314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fa-IR" dirty="0" smtClean="0"/>
              <a:t>اهداف</a:t>
            </a:r>
            <a:endParaRPr lang="en-US" dirty="0"/>
          </a:p>
        </p:txBody>
      </p:sp>
      <p:sp>
        <p:nvSpPr>
          <p:cNvPr id="3" name="Content Placeholder 2"/>
          <p:cNvSpPr>
            <a:spLocks noGrp="1"/>
          </p:cNvSpPr>
          <p:nvPr>
            <p:ph idx="1"/>
          </p:nvPr>
        </p:nvSpPr>
        <p:spPr>
          <a:xfrm>
            <a:off x="304800" y="381000"/>
            <a:ext cx="8697686" cy="762000"/>
          </a:xfrm>
        </p:spPr>
        <p:txBody>
          <a:bodyPr>
            <a:normAutofit/>
          </a:bodyPr>
          <a:lstStyle/>
          <a:p>
            <a:pPr marL="365760" lvl="1" indent="0" algn="r" rtl="1">
              <a:lnSpc>
                <a:spcPct val="120000"/>
              </a:lnSpc>
              <a:spcBef>
                <a:spcPts val="0"/>
              </a:spcBef>
              <a:buNone/>
            </a:pPr>
            <a:r>
              <a:rPr lang="fa-IR" sz="1800" dirty="0" smtClean="0"/>
              <a:t>هدف اصلی :مقایسه میزان مرگ و میر 30 روزه و 6 ماهه در جراحی تعویض دریچه آئورت با روش بدون سوچوربا استفاده از دریچه </a:t>
            </a:r>
            <a:r>
              <a:rPr lang="en-US" sz="1800" dirty="0" smtClean="0"/>
              <a:t>Perceval </a:t>
            </a:r>
            <a:r>
              <a:rPr lang="fa-IR" sz="1800" dirty="0" smtClean="0"/>
              <a:t>در بین بیماران مراجعه کننده</a:t>
            </a:r>
          </a:p>
          <a:p>
            <a:pPr marL="365760" lvl="1" indent="0" algn="r" rtl="1">
              <a:lnSpc>
                <a:spcPct val="120000"/>
              </a:lnSpc>
              <a:spcBef>
                <a:spcPts val="0"/>
              </a:spcBef>
              <a:buNone/>
            </a:pPr>
            <a:endParaRPr lang="fa-IR" sz="1800" dirty="0" smtClean="0"/>
          </a:p>
        </p:txBody>
      </p:sp>
      <p:sp>
        <p:nvSpPr>
          <p:cNvPr id="5" name="TextBox 4"/>
          <p:cNvSpPr txBox="1"/>
          <p:nvPr/>
        </p:nvSpPr>
        <p:spPr>
          <a:xfrm>
            <a:off x="4724400" y="1219200"/>
            <a:ext cx="4343400" cy="6278642"/>
          </a:xfrm>
          <a:prstGeom prst="rect">
            <a:avLst/>
          </a:prstGeom>
          <a:noFill/>
        </p:spPr>
        <p:txBody>
          <a:bodyPr wrap="square" rtlCol="0">
            <a:spAutoFit/>
          </a:bodyPr>
          <a:lstStyle/>
          <a:p>
            <a:pPr marL="342900" indent="-342900" algn="r" rtl="1">
              <a:buAutoNum type="arabicPeriod"/>
            </a:pPr>
            <a:r>
              <a:rPr lang="fa-IR" sz="1600" dirty="0" smtClean="0"/>
              <a:t>تعیین میزان حوادث ترومبوآمبولیک مغزی بعد از </a:t>
            </a:r>
            <a:r>
              <a:rPr lang="en-US" sz="1600" dirty="0" smtClean="0"/>
              <a:t>AVR </a:t>
            </a:r>
            <a:r>
              <a:rPr lang="fa-IR" sz="1600" dirty="0" smtClean="0"/>
              <a:t>با دریچه </a:t>
            </a:r>
            <a:r>
              <a:rPr lang="en-US" sz="1600" dirty="0" smtClean="0"/>
              <a:t>Perceval</a:t>
            </a:r>
            <a:endParaRPr lang="fa-IR" sz="1600" dirty="0" smtClean="0"/>
          </a:p>
          <a:p>
            <a:pPr marL="342900" indent="-342900" algn="r" rtl="1">
              <a:buAutoNum type="arabicPeriod"/>
            </a:pPr>
            <a:endParaRPr lang="fa-IR" sz="1600" dirty="0" smtClean="0"/>
          </a:p>
          <a:p>
            <a:pPr marL="342900" indent="-342900" algn="r" rtl="1">
              <a:buAutoNum type="arabicPeriod"/>
            </a:pPr>
            <a:r>
              <a:rPr lang="fa-IR" sz="1600" dirty="0" smtClean="0"/>
              <a:t>تعیین میزان حوادث ترومبوآمبولیک عروق محیطی بعد از </a:t>
            </a:r>
            <a:r>
              <a:rPr lang="en-US" sz="1600" dirty="0" smtClean="0"/>
              <a:t>AVR </a:t>
            </a:r>
            <a:r>
              <a:rPr lang="fa-IR" sz="1600" dirty="0" smtClean="0"/>
              <a:t>با دریچه </a:t>
            </a:r>
            <a:r>
              <a:rPr lang="en-US" sz="1600" dirty="0" smtClean="0"/>
              <a:t>Perceval</a:t>
            </a:r>
            <a:endParaRPr lang="fa-IR" sz="1600" dirty="0" smtClean="0"/>
          </a:p>
          <a:p>
            <a:pPr marL="342900" indent="-342900" algn="r" rtl="1">
              <a:buAutoNum type="arabicPeriod"/>
            </a:pPr>
            <a:endParaRPr lang="fa-IR" sz="1600" dirty="0" smtClean="0"/>
          </a:p>
          <a:p>
            <a:pPr marL="342900" indent="-342900" algn="r" rtl="1">
              <a:buAutoNum type="arabicPeriod"/>
            </a:pPr>
            <a:r>
              <a:rPr lang="fa-IR" sz="1600" dirty="0" smtClean="0"/>
              <a:t>تعیین شیوع </a:t>
            </a:r>
            <a:r>
              <a:rPr lang="en-US" sz="1600" dirty="0" err="1" smtClean="0"/>
              <a:t>paravalvular</a:t>
            </a:r>
            <a:r>
              <a:rPr lang="en-US" sz="1600" dirty="0" smtClean="0"/>
              <a:t> leakage </a:t>
            </a:r>
            <a:r>
              <a:rPr lang="fa-IR" sz="1600" dirty="0" smtClean="0"/>
              <a:t>بعد از جراحی </a:t>
            </a:r>
            <a:r>
              <a:rPr lang="en-US" sz="1600" dirty="0" smtClean="0"/>
              <a:t>AVR </a:t>
            </a:r>
            <a:r>
              <a:rPr lang="fa-IR" sz="1600" dirty="0" smtClean="0"/>
              <a:t>با دریچه </a:t>
            </a:r>
            <a:r>
              <a:rPr lang="en-US" sz="1600" dirty="0" smtClean="0"/>
              <a:t>Perceval</a:t>
            </a:r>
            <a:endParaRPr lang="fa-IR" sz="1600" dirty="0" smtClean="0"/>
          </a:p>
          <a:p>
            <a:pPr marL="342900" indent="-342900" algn="r" rtl="1">
              <a:buAutoNum type="arabicPeriod"/>
            </a:pPr>
            <a:endParaRPr lang="fa-IR" sz="1600" dirty="0" smtClean="0"/>
          </a:p>
          <a:p>
            <a:pPr marL="342900" indent="-342900" algn="r" rtl="1">
              <a:buAutoNum type="arabicPeriod"/>
            </a:pPr>
            <a:r>
              <a:rPr lang="fa-IR" sz="1600" dirty="0" smtClean="0"/>
              <a:t>تعیین شیوع اختلال عملکرد دریچه </a:t>
            </a:r>
            <a:r>
              <a:rPr lang="en-US" sz="1600" dirty="0" smtClean="0"/>
              <a:t>Perceval </a:t>
            </a:r>
            <a:r>
              <a:rPr lang="fa-IR" sz="1600" dirty="0" smtClean="0"/>
              <a:t>در دو جنس مذکر و مونث</a:t>
            </a:r>
          </a:p>
          <a:p>
            <a:pPr marL="342900" indent="-342900" algn="r" rtl="1">
              <a:buAutoNum type="arabicPeriod"/>
            </a:pPr>
            <a:endParaRPr lang="fa-IR" sz="1600" dirty="0" smtClean="0"/>
          </a:p>
          <a:p>
            <a:pPr marL="342900" indent="-342900" algn="r" rtl="1">
              <a:buAutoNum type="arabicPeriod"/>
            </a:pPr>
            <a:r>
              <a:rPr lang="fa-IR" sz="1600" dirty="0" smtClean="0"/>
              <a:t>تعیین میزان آریتمی و بلوک کامل قلبی بعد از جراحی </a:t>
            </a:r>
            <a:r>
              <a:rPr lang="en-US" sz="1600" dirty="0" smtClean="0"/>
              <a:t>AVR </a:t>
            </a:r>
            <a:r>
              <a:rPr lang="fa-IR" sz="1600" dirty="0" smtClean="0"/>
              <a:t>با استفاده از دریچه </a:t>
            </a:r>
            <a:r>
              <a:rPr lang="en-US" sz="1600" dirty="0" smtClean="0"/>
              <a:t>Perceval</a:t>
            </a:r>
            <a:endParaRPr lang="fa-IR" sz="1600" dirty="0" smtClean="0"/>
          </a:p>
          <a:p>
            <a:pPr marL="342900" indent="-342900" algn="r" rtl="1">
              <a:buAutoNum type="arabicPeriod"/>
            </a:pPr>
            <a:endParaRPr lang="fa-IR" sz="1600" dirty="0" smtClean="0"/>
          </a:p>
          <a:p>
            <a:pPr marL="342900" indent="-342900" algn="r" rtl="1">
              <a:buAutoNum type="arabicPeriod"/>
            </a:pPr>
            <a:r>
              <a:rPr lang="fa-IR" sz="1600" dirty="0" smtClean="0"/>
              <a:t>تعیین بروز </a:t>
            </a:r>
            <a:r>
              <a:rPr lang="en-US" sz="1600" dirty="0" smtClean="0"/>
              <a:t>residual AS,AI </a:t>
            </a:r>
            <a:r>
              <a:rPr lang="fa-IR" sz="1600" dirty="0" smtClean="0"/>
              <a:t>بعد از جراحی با استفاده از دریچه </a:t>
            </a:r>
            <a:r>
              <a:rPr lang="en-US" sz="1600" dirty="0" smtClean="0"/>
              <a:t>Perceval</a:t>
            </a:r>
            <a:endParaRPr lang="fa-IR" sz="1600" dirty="0" smtClean="0"/>
          </a:p>
          <a:p>
            <a:pPr marL="342900" indent="-342900" algn="r" rtl="1">
              <a:buFontTx/>
              <a:buAutoNum type="arabicPeriod"/>
            </a:pPr>
            <a:r>
              <a:rPr lang="fa-IR" sz="1600" dirty="0" smtClean="0"/>
              <a:t>تعیین میزان نیاز به پیس میکر دائم بعد از جراحی با استفاده از دریچه </a:t>
            </a:r>
            <a:r>
              <a:rPr lang="en-US" sz="1600" dirty="0" smtClean="0"/>
              <a:t>Perceval</a:t>
            </a:r>
            <a:endParaRPr lang="fa-IR" sz="1600" dirty="0" smtClean="0"/>
          </a:p>
          <a:p>
            <a:pPr marL="342900" indent="-342900" algn="r" rtl="1">
              <a:buFontTx/>
              <a:buAutoNum type="arabicPeriod"/>
            </a:pPr>
            <a:endParaRPr lang="fa-IR" sz="1600" dirty="0" smtClean="0"/>
          </a:p>
          <a:p>
            <a:pPr algn="r" rtl="1"/>
            <a:r>
              <a:rPr lang="fa-IR" sz="1600" dirty="0" smtClean="0"/>
              <a:t>8.تعیین بروز عفونت های سطحی، عمقی ، اندوکاردیت و عفونت های تنفسی بعد از جراحی با استفاده از دریچه </a:t>
            </a:r>
            <a:r>
              <a:rPr lang="en-US" sz="1600" dirty="0" smtClean="0"/>
              <a:t>Perceval</a:t>
            </a:r>
            <a:endParaRPr lang="fa-IR" sz="1600" dirty="0" smtClean="0"/>
          </a:p>
          <a:p>
            <a:pPr algn="r" rtl="1"/>
            <a:endParaRPr lang="fa-IR" sz="1600" dirty="0" smtClean="0"/>
          </a:p>
          <a:p>
            <a:pPr marL="342900" indent="-342900" algn="r" rtl="1">
              <a:buAutoNum type="arabicPeriod"/>
            </a:pPr>
            <a:endParaRPr lang="en-US" dirty="0"/>
          </a:p>
        </p:txBody>
      </p:sp>
      <p:sp>
        <p:nvSpPr>
          <p:cNvPr id="6" name="TextBox 5"/>
          <p:cNvSpPr txBox="1"/>
          <p:nvPr/>
        </p:nvSpPr>
        <p:spPr>
          <a:xfrm>
            <a:off x="304800" y="1066800"/>
            <a:ext cx="4114800" cy="5539978"/>
          </a:xfrm>
          <a:prstGeom prst="rect">
            <a:avLst/>
          </a:prstGeom>
          <a:noFill/>
        </p:spPr>
        <p:txBody>
          <a:bodyPr wrap="square" rtlCol="0">
            <a:spAutoFit/>
          </a:bodyPr>
          <a:lstStyle/>
          <a:p>
            <a:pPr algn="r" rtl="1"/>
            <a:endParaRPr lang="fa-IR" sz="1600" dirty="0" smtClean="0"/>
          </a:p>
          <a:p>
            <a:pPr algn="r" rtl="1"/>
            <a:r>
              <a:rPr lang="fa-IR" sz="1600" dirty="0" smtClean="0"/>
              <a:t>9.تعیین تعداد روز بستری در بخش مراقبت ویژه بعد از جراحی با استفاده از دریچه </a:t>
            </a:r>
            <a:r>
              <a:rPr lang="en-US" sz="1600" dirty="0" smtClean="0"/>
              <a:t>Perceval</a:t>
            </a:r>
            <a:endParaRPr lang="fa-IR" sz="1600" dirty="0" smtClean="0"/>
          </a:p>
          <a:p>
            <a:pPr algn="r" rtl="1"/>
            <a:endParaRPr lang="fa-IR" sz="1600" dirty="0" smtClean="0"/>
          </a:p>
          <a:p>
            <a:pPr algn="r" rtl="1"/>
            <a:r>
              <a:rPr lang="fa-IR" sz="1600" dirty="0" smtClean="0"/>
              <a:t>10.تعیین تعداد روز بستری در بیمارستان بعد از جراحی با استفاده از دریچه </a:t>
            </a:r>
            <a:r>
              <a:rPr lang="en-US" sz="1600" dirty="0" smtClean="0"/>
              <a:t>Perceval</a:t>
            </a:r>
            <a:endParaRPr lang="fa-IR" sz="1600" dirty="0" smtClean="0"/>
          </a:p>
          <a:p>
            <a:pPr algn="r" rtl="1"/>
            <a:endParaRPr lang="fa-IR" sz="1600" dirty="0"/>
          </a:p>
          <a:p>
            <a:pPr algn="r" rtl="1"/>
            <a:r>
              <a:rPr lang="fa-IR" sz="1600" dirty="0" smtClean="0"/>
              <a:t>11.تعیین بروز نارسایی حاد کلیه در بیماران بعد از جراحی با استفاده از دریچه </a:t>
            </a:r>
            <a:r>
              <a:rPr lang="en-US" sz="1600" dirty="0" smtClean="0"/>
              <a:t>Perceval</a:t>
            </a:r>
            <a:endParaRPr lang="fa-IR" sz="1600" dirty="0" smtClean="0"/>
          </a:p>
          <a:p>
            <a:pPr algn="r" rtl="1"/>
            <a:endParaRPr lang="fa-IR" sz="1600" dirty="0"/>
          </a:p>
          <a:p>
            <a:pPr algn="r" rtl="1"/>
            <a:r>
              <a:rPr lang="fa-IR" sz="1600" dirty="0" smtClean="0"/>
              <a:t>12. تعیین میزان نیاز به دیالیز در بیماران بعد از جراحی با استفاده از دریچه </a:t>
            </a:r>
            <a:r>
              <a:rPr lang="en-US" sz="1600" dirty="0" smtClean="0"/>
              <a:t>Perceval</a:t>
            </a:r>
            <a:endParaRPr lang="fa-IR" sz="1600" dirty="0" smtClean="0"/>
          </a:p>
          <a:p>
            <a:pPr algn="r" rtl="1"/>
            <a:endParaRPr lang="fa-IR" sz="1600" dirty="0"/>
          </a:p>
          <a:p>
            <a:pPr algn="r" rtl="1"/>
            <a:r>
              <a:rPr lang="fa-IR" sz="1600" dirty="0" smtClean="0"/>
              <a:t>13. تعیین میزان نیاز به تزریق خون/ فرآورده های خونی در بیماران بعد از جراحی با استفاده از دریچه </a:t>
            </a:r>
            <a:r>
              <a:rPr lang="en-US" sz="1600" dirty="0" smtClean="0"/>
              <a:t>Perceval</a:t>
            </a:r>
            <a:endParaRPr lang="fa-IR" sz="1600" dirty="0" smtClean="0"/>
          </a:p>
          <a:p>
            <a:pPr algn="r" rtl="1"/>
            <a:endParaRPr lang="fa-IR" sz="1600" dirty="0" smtClean="0"/>
          </a:p>
          <a:p>
            <a:pPr algn="r" rtl="1"/>
            <a:r>
              <a:rPr lang="fa-IR" sz="1600" dirty="0" smtClean="0"/>
              <a:t>14. تعیین مدت زمان نیاز به ونتیلاسیون مکانیکی در بیماران بعد از جراحی با استفاده از دریچه </a:t>
            </a:r>
            <a:r>
              <a:rPr lang="en-US" sz="1600" dirty="0" smtClean="0"/>
              <a:t>Perceval</a:t>
            </a:r>
            <a:endParaRPr lang="fa-IR" sz="1600" dirty="0" smtClean="0"/>
          </a:p>
          <a:p>
            <a:pPr algn="r" rtl="1"/>
            <a:endParaRPr lang="fa-IR" sz="1600" dirty="0" smtClean="0"/>
          </a:p>
          <a:p>
            <a:pPr algn="r" rtl="1"/>
            <a:r>
              <a:rPr lang="fa-IR" sz="1600" dirty="0" smtClean="0"/>
              <a:t>15. تعیین میزان تغییرات </a:t>
            </a:r>
            <a:r>
              <a:rPr lang="en-US" sz="1600" dirty="0" smtClean="0"/>
              <a:t>EF </a:t>
            </a:r>
            <a:r>
              <a:rPr lang="fa-IR" sz="1600" dirty="0" smtClean="0"/>
              <a:t>بیماران بعد از جراحی با استفاده از دریچه </a:t>
            </a:r>
            <a:r>
              <a:rPr lang="en-US" sz="1600" dirty="0" smtClean="0"/>
              <a:t>Perceval</a:t>
            </a:r>
          </a:p>
          <a:p>
            <a:pPr algn="r" rtl="1"/>
            <a:endParaRPr lang="en-US" dirty="0"/>
          </a:p>
        </p:txBody>
      </p:sp>
    </p:spTree>
    <p:extLst>
      <p:ext uri="{BB962C8B-B14F-4D97-AF65-F5344CB8AC3E}">
        <p14:creationId xmlns:p14="http://schemas.microsoft.com/office/powerpoint/2010/main" val="2006720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هزینه ها</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8690912"/>
              </p:ext>
            </p:extLst>
          </p:nvPr>
        </p:nvGraphicFramePr>
        <p:xfrm>
          <a:off x="762000" y="1600200"/>
          <a:ext cx="7696199" cy="1770888"/>
        </p:xfrm>
        <a:graphic>
          <a:graphicData uri="http://schemas.openxmlformats.org/drawingml/2006/table">
            <a:tbl>
              <a:tblPr>
                <a:tableStyleId>{35758FB7-9AC5-4552-8A53-C91805E547FA}</a:tableStyleId>
              </a:tblPr>
              <a:tblGrid>
                <a:gridCol w="1371600"/>
                <a:gridCol w="990600"/>
                <a:gridCol w="838200"/>
                <a:gridCol w="1219200"/>
                <a:gridCol w="771969"/>
                <a:gridCol w="1133031"/>
                <a:gridCol w="1371599"/>
              </a:tblGrid>
              <a:tr h="1235201">
                <a:tc>
                  <a:txBody>
                    <a:bodyPr/>
                    <a:lstStyle/>
                    <a:p>
                      <a:pPr algn="ctr" rtl="0" fontAlgn="b"/>
                      <a:r>
                        <a:rPr lang="fa-IR" sz="1700" b="1" dirty="0">
                          <a:effectLst/>
                        </a:rPr>
                        <a:t>هزینه </a:t>
                      </a:r>
                      <a:r>
                        <a:rPr lang="fa-IR" sz="1700" b="1" dirty="0" smtClean="0">
                          <a:effectLst/>
                        </a:rPr>
                        <a:t>پرسنلی</a:t>
                      </a:r>
                      <a:endParaRPr lang="fa-IR" sz="1700" b="1" dirty="0">
                        <a:effectLst/>
                        <a:latin typeface="IranSansWeb"/>
                      </a:endParaRPr>
                    </a:p>
                  </a:txBody>
                  <a:tcPr marL="54864" marR="54864" marT="54864" marB="54864" anchor="b"/>
                </a:tc>
                <a:tc>
                  <a:txBody>
                    <a:bodyPr/>
                    <a:lstStyle/>
                    <a:p>
                      <a:pPr algn="ctr" rtl="0" fontAlgn="b"/>
                      <a:r>
                        <a:rPr lang="fa-IR" sz="1700" b="1">
                          <a:effectLst/>
                        </a:rPr>
                        <a:t>هزینه مواد مصرفی</a:t>
                      </a:r>
                      <a:endParaRPr lang="fa-IR" sz="1700" b="1">
                        <a:effectLst/>
                        <a:latin typeface="IranSansWeb"/>
                      </a:endParaRPr>
                    </a:p>
                  </a:txBody>
                  <a:tcPr marL="54864" marR="54864" marT="54864" marB="54864" anchor="b"/>
                </a:tc>
                <a:tc>
                  <a:txBody>
                    <a:bodyPr/>
                    <a:lstStyle/>
                    <a:p>
                      <a:pPr algn="ctr" rtl="0" fontAlgn="b"/>
                      <a:r>
                        <a:rPr lang="fa-IR" sz="1700" b="1" dirty="0">
                          <a:effectLst/>
                        </a:rPr>
                        <a:t>هزینه مواد غیر مصرفی</a:t>
                      </a:r>
                      <a:endParaRPr lang="fa-IR" sz="1700" b="1" dirty="0">
                        <a:effectLst/>
                        <a:latin typeface="IranSansWeb"/>
                      </a:endParaRPr>
                    </a:p>
                  </a:txBody>
                  <a:tcPr marL="54864" marR="54864" marT="54864" marB="54864" anchor="b"/>
                </a:tc>
                <a:tc>
                  <a:txBody>
                    <a:bodyPr/>
                    <a:lstStyle/>
                    <a:p>
                      <a:pPr algn="ctr" rtl="0" fontAlgn="b"/>
                      <a:r>
                        <a:rPr lang="fa-IR" sz="1700" b="1">
                          <a:effectLst/>
                        </a:rPr>
                        <a:t>هزینه تجهیزات،موادوخدمات موجوددر مرکز</a:t>
                      </a:r>
                      <a:endParaRPr lang="fa-IR" sz="1700" b="1">
                        <a:effectLst/>
                        <a:latin typeface="IranSansWeb"/>
                      </a:endParaRPr>
                    </a:p>
                  </a:txBody>
                  <a:tcPr marL="54864" marR="54864" marT="54864" marB="54864" anchor="b"/>
                </a:tc>
                <a:tc>
                  <a:txBody>
                    <a:bodyPr/>
                    <a:lstStyle/>
                    <a:p>
                      <a:pPr algn="ctr" rtl="0" fontAlgn="b"/>
                      <a:r>
                        <a:rPr lang="fa-IR" sz="1700" b="1" dirty="0">
                          <a:effectLst/>
                        </a:rPr>
                        <a:t>هزینه مسافرت</a:t>
                      </a:r>
                      <a:endParaRPr lang="fa-IR" sz="1700" b="1" dirty="0">
                        <a:effectLst/>
                        <a:latin typeface="IranSansWeb"/>
                      </a:endParaRPr>
                    </a:p>
                  </a:txBody>
                  <a:tcPr marL="54864" marR="54864" marT="54864" marB="54864" anchor="b"/>
                </a:tc>
                <a:tc>
                  <a:txBody>
                    <a:bodyPr/>
                    <a:lstStyle/>
                    <a:p>
                      <a:pPr algn="ctr" rtl="0" fontAlgn="b"/>
                      <a:r>
                        <a:rPr lang="fa-IR" sz="1700" b="1">
                          <a:effectLst/>
                        </a:rPr>
                        <a:t>هزینه چاپ و تکثیر</a:t>
                      </a:r>
                      <a:endParaRPr lang="fa-IR" sz="1700" b="1">
                        <a:effectLst/>
                        <a:latin typeface="IranSansWeb"/>
                      </a:endParaRPr>
                    </a:p>
                  </a:txBody>
                  <a:tcPr marL="54864" marR="54864" marT="54864" marB="54864" anchor="b"/>
                </a:tc>
                <a:tc>
                  <a:txBody>
                    <a:bodyPr/>
                    <a:lstStyle/>
                    <a:p>
                      <a:pPr algn="ctr" rtl="0" fontAlgn="b"/>
                      <a:r>
                        <a:rPr lang="fa-IR" sz="1700" b="1" dirty="0">
                          <a:effectLst/>
                        </a:rPr>
                        <a:t>جمع کل هزینه </a:t>
                      </a:r>
                      <a:r>
                        <a:rPr lang="fa-IR" sz="1700" b="1" dirty="0" smtClean="0">
                          <a:effectLst/>
                        </a:rPr>
                        <a:t> </a:t>
                      </a:r>
                      <a:r>
                        <a:rPr lang="fa-IR" sz="1700" b="1" dirty="0">
                          <a:effectLst/>
                        </a:rPr>
                        <a:t>ریال</a:t>
                      </a:r>
                      <a:endParaRPr lang="fa-IR" sz="1700" b="1" dirty="0">
                        <a:effectLst/>
                        <a:latin typeface="IranSansWeb"/>
                      </a:endParaRPr>
                    </a:p>
                  </a:txBody>
                  <a:tcPr marL="54864" marR="54864" marT="54864" marB="54864" anchor="b"/>
                </a:tc>
              </a:tr>
              <a:tr h="535687">
                <a:tc>
                  <a:txBody>
                    <a:bodyPr/>
                    <a:lstStyle/>
                    <a:p>
                      <a:pPr algn="ctr" rtl="0" fontAlgn="t"/>
                      <a:r>
                        <a:rPr lang="en-US" sz="1700" b="1">
                          <a:effectLst/>
                        </a:rPr>
                        <a:t>50,000,000</a:t>
                      </a:r>
                      <a:endParaRPr lang="en-US" sz="1700" b="1">
                        <a:solidFill>
                          <a:srgbClr val="000000"/>
                        </a:solidFill>
                        <a:effectLst/>
                        <a:latin typeface="IranSansWeb"/>
                      </a:endParaRPr>
                    </a:p>
                  </a:txBody>
                  <a:tcPr marL="54864" marR="54864" marT="54864" marB="54864"/>
                </a:tc>
                <a:tc>
                  <a:txBody>
                    <a:bodyPr/>
                    <a:lstStyle/>
                    <a:p>
                      <a:pPr algn="ctr" rtl="0" fontAlgn="t"/>
                      <a:endParaRPr lang="en-US" sz="1700" b="1" dirty="0">
                        <a:solidFill>
                          <a:srgbClr val="00008B"/>
                        </a:solidFill>
                        <a:effectLst/>
                        <a:latin typeface="IranSansWeb"/>
                      </a:endParaRPr>
                    </a:p>
                  </a:txBody>
                  <a:tcPr marL="54864" marR="54864" marT="54864" marB="54864"/>
                </a:tc>
                <a:tc>
                  <a:txBody>
                    <a:bodyPr/>
                    <a:lstStyle/>
                    <a:p>
                      <a:pPr algn="ctr" rtl="0" fontAlgn="t"/>
                      <a:endParaRPr lang="en-US" sz="1700" b="1">
                        <a:solidFill>
                          <a:srgbClr val="000000"/>
                        </a:solidFill>
                        <a:effectLst/>
                        <a:latin typeface="IranSansWeb"/>
                      </a:endParaRPr>
                    </a:p>
                  </a:txBody>
                  <a:tcPr marL="54864" marR="54864" marT="54864" marB="54864"/>
                </a:tc>
                <a:tc>
                  <a:txBody>
                    <a:bodyPr/>
                    <a:lstStyle/>
                    <a:p>
                      <a:pPr algn="ctr" rtl="0" fontAlgn="t"/>
                      <a:endParaRPr lang="en-US" sz="1700" b="1" dirty="0">
                        <a:solidFill>
                          <a:srgbClr val="00008B"/>
                        </a:solidFill>
                        <a:effectLst/>
                        <a:latin typeface="IranSansWeb"/>
                      </a:endParaRPr>
                    </a:p>
                  </a:txBody>
                  <a:tcPr marL="54864" marR="54864" marT="54864" marB="54864"/>
                </a:tc>
                <a:tc>
                  <a:txBody>
                    <a:bodyPr/>
                    <a:lstStyle/>
                    <a:p>
                      <a:pPr algn="ctr" rtl="0" fontAlgn="t"/>
                      <a:endParaRPr lang="en-US" sz="1700" b="1">
                        <a:solidFill>
                          <a:srgbClr val="000000"/>
                        </a:solidFill>
                        <a:effectLst/>
                        <a:latin typeface="IranSansWeb"/>
                      </a:endParaRPr>
                    </a:p>
                  </a:txBody>
                  <a:tcPr marL="54864" marR="54864" marT="54864" marB="54864"/>
                </a:tc>
                <a:tc>
                  <a:txBody>
                    <a:bodyPr/>
                    <a:lstStyle/>
                    <a:p>
                      <a:pPr algn="ctr" rtl="0" fontAlgn="t"/>
                      <a:endParaRPr lang="en-US" sz="1700" b="1">
                        <a:solidFill>
                          <a:srgbClr val="00008B"/>
                        </a:solidFill>
                        <a:effectLst/>
                        <a:latin typeface="IranSansWeb"/>
                      </a:endParaRPr>
                    </a:p>
                  </a:txBody>
                  <a:tcPr marL="54864" marR="54864" marT="54864" marB="54864"/>
                </a:tc>
                <a:tc>
                  <a:txBody>
                    <a:bodyPr/>
                    <a:lstStyle/>
                    <a:p>
                      <a:pPr algn="ctr" rtl="0" fontAlgn="t"/>
                      <a:r>
                        <a:rPr lang="en-US" sz="1700" b="1" dirty="0">
                          <a:effectLst/>
                        </a:rPr>
                        <a:t>50,000,000</a:t>
                      </a:r>
                      <a:endParaRPr lang="en-US" sz="1700" b="1" dirty="0">
                        <a:solidFill>
                          <a:srgbClr val="FFFFFF"/>
                        </a:solidFill>
                        <a:effectLst/>
                        <a:latin typeface="IranSansWeb"/>
                      </a:endParaRPr>
                    </a:p>
                  </a:txBody>
                  <a:tcPr marL="54864" marR="54864" marT="54864" marB="54864"/>
                </a:tc>
              </a:tr>
            </a:tbl>
          </a:graphicData>
        </a:graphic>
      </p:graphicFrame>
    </p:spTree>
    <p:extLst>
      <p:ext uri="{BB962C8B-B14F-4D97-AF65-F5344CB8AC3E}">
        <p14:creationId xmlns:p14="http://schemas.microsoft.com/office/powerpoint/2010/main" val="2316921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55</TotalTime>
  <Words>1016</Words>
  <Application>Microsoft Office PowerPoint</Application>
  <PresentationFormat>On-screen Show (4:3)</PresentationFormat>
  <Paragraphs>97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PowerPoint Presentation</vt:lpstr>
      <vt:lpstr>  عنوان:  بررسی پیامدهای بالینی کوتاه مدت و میان مدت جراحی تعویض دریچه آئورت با روش بدون سوچور (Suture less) با استفاده از دریچه Perceval در بین بیماران مراجعه کننده در یک مطالعه چند مرکزه  </vt:lpstr>
      <vt:lpstr>محل اجرای طرح</vt:lpstr>
      <vt:lpstr>همکاران</vt:lpstr>
      <vt:lpstr>ضرورت اجرا</vt:lpstr>
      <vt:lpstr>روش اجرا</vt:lpstr>
      <vt:lpstr>اهداف</vt:lpstr>
      <vt:lpstr>هزینه 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intuser</dc:creator>
  <cp:lastModifiedBy>Fahimeh Farrokhzadeh</cp:lastModifiedBy>
  <cp:revision>9</cp:revision>
  <dcterms:created xsi:type="dcterms:W3CDTF">2020-12-05T11:21:50Z</dcterms:created>
  <dcterms:modified xsi:type="dcterms:W3CDTF">2020-12-06T05:12:23Z</dcterms:modified>
</cp:coreProperties>
</file>