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57" r:id="rId6"/>
    <p:sldId id="262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B45E07-CECD-4167-8013-0EA4406414F8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DD08C9-40E4-4096-B4EF-65A21160F69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به نام خداوند مهربان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7854696" cy="1752600"/>
          </a:xfrm>
        </p:spPr>
        <p:txBody>
          <a:bodyPr>
            <a:normAutofit fontScale="77500" lnSpcReduction="20000"/>
          </a:bodyPr>
          <a:lstStyle/>
          <a:p>
            <a:pPr algn="ctr" rtl="1"/>
            <a:r>
              <a:rPr lang="ar-IQ" dirty="0" smtClean="0">
                <a:solidFill>
                  <a:srgbClr val="002060"/>
                </a:solidFill>
              </a:rPr>
              <a:t>مقایسه روش کم تهاجمی و روش معمول عمل جراحی دریچه میترال از نظر پیامد های کوتاه و میان مدت</a:t>
            </a:r>
            <a:endParaRPr lang="fa-IR" dirty="0" smtClean="0">
              <a:solidFill>
                <a:srgbClr val="002060"/>
              </a:solidFill>
            </a:endParaRPr>
          </a:p>
          <a:p>
            <a:pPr algn="ctr" rtl="1"/>
            <a:endParaRPr lang="fa-IR" dirty="0" smtClean="0">
              <a:solidFill>
                <a:srgbClr val="7030A0"/>
              </a:solidFill>
            </a:endParaRPr>
          </a:p>
          <a:p>
            <a:pPr algn="ctr"/>
            <a:endParaRPr lang="fa-IR" dirty="0" smtClean="0"/>
          </a:p>
          <a:p>
            <a:pPr algn="ctr"/>
            <a:r>
              <a:rPr lang="en-US" dirty="0" smtClean="0"/>
              <a:t>Comparison of minimally invasive and conventional method of mitral valve surgery in terms of their short and medium term outcomes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1000100" y="857232"/>
            <a:ext cx="7658096" cy="5753099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IQ" dirty="0" smtClean="0"/>
              <a:t>مجري / همکاران</a:t>
            </a:r>
            <a:endParaRPr lang="fa-IR" dirty="0" smtClean="0"/>
          </a:p>
          <a:p>
            <a:pPr algn="r" rtl="1">
              <a:buNone/>
            </a:pPr>
            <a:endParaRPr lang="fa-IR" sz="1600" dirty="0" smtClean="0"/>
          </a:p>
          <a:p>
            <a:pPr algn="r" rtl="1">
              <a:buNone/>
            </a:pPr>
            <a:r>
              <a:rPr lang="ar-IQ" sz="1600" dirty="0" smtClean="0"/>
              <a:t>علیرضا علیزاده</a:t>
            </a:r>
            <a:r>
              <a:rPr lang="fa-IR" sz="1600" dirty="0" smtClean="0"/>
              <a:t> </a:t>
            </a:r>
            <a:r>
              <a:rPr lang="ar-IQ" sz="1600" dirty="0" smtClean="0"/>
              <a:t>قویدل</a:t>
            </a:r>
            <a:r>
              <a:rPr lang="fa-IR" sz="1600" dirty="0" smtClean="0"/>
              <a:t>       </a:t>
            </a:r>
            <a:r>
              <a:rPr lang="ar-IQ" sz="1600" dirty="0" smtClean="0"/>
              <a:t>مجري اصلی</a:t>
            </a:r>
            <a:endParaRPr lang="fa-IR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ar-IQ" sz="1600" dirty="0" smtClean="0"/>
              <a:t>فریدون نوحی</a:t>
            </a:r>
            <a:r>
              <a:rPr lang="fa-IR" sz="1600" dirty="0" smtClean="0"/>
              <a:t> </a:t>
            </a:r>
            <a:r>
              <a:rPr lang="ar-IQ" sz="1600" dirty="0" smtClean="0"/>
              <a:t>بزنجانی</a:t>
            </a:r>
            <a:r>
              <a:rPr lang="fa-IR" sz="1600" dirty="0" smtClean="0"/>
              <a:t>       </a:t>
            </a:r>
            <a:r>
              <a:rPr lang="ar-IQ" sz="1600" dirty="0" smtClean="0"/>
              <a:t>همکار طرح</a:t>
            </a:r>
            <a:endParaRPr lang="fa-IR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ar-IQ" sz="1600" dirty="0" smtClean="0"/>
              <a:t>مجید ملکی</a:t>
            </a:r>
            <a:r>
              <a:rPr lang="fa-IR" sz="1600" dirty="0" smtClean="0"/>
              <a:t>                    </a:t>
            </a:r>
            <a:r>
              <a:rPr lang="ar-IQ" sz="1600" dirty="0" smtClean="0"/>
              <a:t>همکار طرح</a:t>
            </a:r>
            <a:endParaRPr lang="en-US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fa-IR" sz="1600" dirty="0" smtClean="0"/>
              <a:t>سعید حسینی                   </a:t>
            </a:r>
            <a:r>
              <a:rPr lang="ar-IQ" sz="1600" dirty="0" smtClean="0"/>
              <a:t>همکار طرح</a:t>
            </a:r>
            <a:endParaRPr lang="fa-IR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ar-IQ" sz="1600" dirty="0" smtClean="0"/>
              <a:t>آذین علیزاده اصل</a:t>
            </a:r>
            <a:r>
              <a:rPr lang="fa-IR" sz="1600" dirty="0" smtClean="0"/>
              <a:t>            </a:t>
            </a:r>
            <a:r>
              <a:rPr lang="ar-IQ" sz="1600" dirty="0" smtClean="0"/>
              <a:t>همکار طرح</a:t>
            </a:r>
            <a:r>
              <a:rPr lang="fa-IR" sz="1600" dirty="0" smtClean="0"/>
              <a:t> </a:t>
            </a:r>
          </a:p>
          <a:p>
            <a:pPr algn="r" rtl="1">
              <a:lnSpc>
                <a:spcPct val="110000"/>
              </a:lnSpc>
              <a:buNone/>
            </a:pPr>
            <a:r>
              <a:rPr lang="ar-IQ" sz="1600" dirty="0" smtClean="0"/>
              <a:t>آنیتا صادق پور</a:t>
            </a:r>
            <a:r>
              <a:rPr lang="fa-IR" sz="1600" dirty="0" smtClean="0"/>
              <a:t>               </a:t>
            </a:r>
            <a:r>
              <a:rPr lang="ar-IQ" sz="1600" dirty="0" smtClean="0"/>
              <a:t>همکار طرح</a:t>
            </a:r>
            <a:endParaRPr lang="en-US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ar-IQ" sz="1600" dirty="0" smtClean="0"/>
              <a:t>احمد محبی</a:t>
            </a:r>
            <a:r>
              <a:rPr lang="fa-IR" sz="1600" dirty="0" smtClean="0"/>
              <a:t>                    </a:t>
            </a:r>
            <a:r>
              <a:rPr lang="ar-IQ" sz="1600" dirty="0" smtClean="0"/>
              <a:t>همکار طرح</a:t>
            </a:r>
            <a:endParaRPr lang="fa-IR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ar-IQ" sz="1600" dirty="0" smtClean="0"/>
              <a:t>نیلوفر سمیعی</a:t>
            </a:r>
            <a:r>
              <a:rPr lang="fa-IR" sz="1600" dirty="0" smtClean="0"/>
              <a:t>                 </a:t>
            </a:r>
            <a:r>
              <a:rPr lang="ar-IQ" sz="1600" dirty="0" smtClean="0"/>
              <a:t>همکار طرح</a:t>
            </a:r>
            <a:endParaRPr lang="en-US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fa-IR" sz="1600" dirty="0" smtClean="0"/>
              <a:t>محمد مهدی پیغمبری         </a:t>
            </a:r>
            <a:r>
              <a:rPr lang="ar-IQ" sz="1600" dirty="0" smtClean="0"/>
              <a:t>همکار طرح</a:t>
            </a:r>
            <a:endParaRPr lang="en-US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fa-IR" sz="1600" dirty="0" smtClean="0"/>
              <a:t>محمد ضیا توتونچی          </a:t>
            </a:r>
            <a:r>
              <a:rPr lang="ar-IQ" sz="1600" dirty="0" smtClean="0"/>
              <a:t>همکار طرح</a:t>
            </a:r>
            <a:endParaRPr lang="fa-IR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ar-IQ" sz="1600" dirty="0" smtClean="0"/>
              <a:t>بهادر بهارستانی</a:t>
            </a:r>
            <a:r>
              <a:rPr lang="fa-IR" sz="1600" dirty="0" smtClean="0"/>
              <a:t>              </a:t>
            </a:r>
            <a:r>
              <a:rPr lang="ar-IQ" sz="1600" dirty="0" smtClean="0"/>
              <a:t>همکار طرح</a:t>
            </a:r>
            <a:endParaRPr lang="fa-IR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ar-IQ" sz="1600" dirty="0" smtClean="0"/>
              <a:t>علیرضا یعقوبی</a:t>
            </a:r>
            <a:r>
              <a:rPr lang="fa-IR" sz="1600" dirty="0" smtClean="0"/>
              <a:t>               </a:t>
            </a:r>
            <a:r>
              <a:rPr lang="ar-IQ" sz="1600" dirty="0" smtClean="0"/>
              <a:t>همکار طرح</a:t>
            </a:r>
            <a:endParaRPr lang="en-US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fa-IR" sz="1600" dirty="0" smtClean="0"/>
              <a:t>رسول آذر فرین              </a:t>
            </a:r>
            <a:r>
              <a:rPr lang="ar-IQ" sz="1600" dirty="0" smtClean="0"/>
              <a:t>همکار طرح</a:t>
            </a:r>
            <a:endParaRPr lang="fa-IR" sz="1600" dirty="0" smtClean="0"/>
          </a:p>
          <a:p>
            <a:pPr algn="r" rtl="1">
              <a:lnSpc>
                <a:spcPct val="110000"/>
              </a:lnSpc>
              <a:buNone/>
            </a:pPr>
            <a:r>
              <a:rPr lang="fa-IR" sz="1600" dirty="0" smtClean="0"/>
              <a:t>فرناز رفیعی                  </a:t>
            </a:r>
            <a:r>
              <a:rPr lang="ar-IQ" sz="1600" dirty="0" smtClean="0"/>
              <a:t>همکار طرح</a:t>
            </a:r>
            <a:endParaRPr lang="en-US" sz="1600" dirty="0" smtClean="0"/>
          </a:p>
          <a:p>
            <a:pPr algn="r" rtl="1">
              <a:buNone/>
            </a:pPr>
            <a:r>
              <a:rPr lang="fa-IR" sz="1600" dirty="0" smtClean="0"/>
              <a:t>الهه باقی زاده                همکار طرح</a:t>
            </a:r>
            <a:endParaRPr lang="ar-IQ" sz="1600" dirty="0" smtClean="0"/>
          </a:p>
          <a:p>
            <a:pPr algn="r" rtl="1">
              <a:buNone/>
            </a:pPr>
            <a:endParaRPr lang="ar-IQ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115328" cy="8469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ضرورت اجرا و بیان مسئله 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تمایل روزافزون جراحان و بیماران برای انجام پروسیجر ھای جراحی با تھاجم کم تر و در نتیج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درد و عوارض بعد از عمل کم تر ھمزمان با پیش رفت ھای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شایان در فناوری ھای ابزار پزشکی</a:t>
            </a:r>
            <a:endParaRPr lang="fa-I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کاھش موربیدیتی و مورتالیتی بعد ازعمل 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در اعمال کم تهاجمی</a:t>
            </a:r>
          </a:p>
          <a:p>
            <a:pPr algn="r" rtl="1">
              <a:lnSpc>
                <a:spcPct val="150000"/>
              </a:lnSpc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نبود مطالعات جامع 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برای 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جایگزینی قطعی استفاده از روش جراحی میترال با روش معمول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     و نبود 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گزارش مطالع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موارد از ایران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58204" cy="4538674"/>
          </a:xfrm>
        </p:spPr>
        <p:txBody>
          <a:bodyPr>
            <a:normAutofit/>
          </a:bodyPr>
          <a:lstStyle/>
          <a:p>
            <a:pPr algn="r" rtl="1"/>
            <a:r>
              <a:rPr lang="ar-IQ" sz="1800" dirty="0" smtClean="0"/>
              <a:t>در این مطالع</a:t>
            </a:r>
            <a:r>
              <a:rPr lang="fa-IR" sz="1800" dirty="0" smtClean="0"/>
              <a:t>ه</a:t>
            </a:r>
            <a:r>
              <a:rPr lang="ar-IQ" sz="1800" dirty="0" smtClean="0"/>
              <a:t> کوھورت گذشت</a:t>
            </a:r>
            <a:r>
              <a:rPr lang="fa-IR" sz="1800" dirty="0" smtClean="0"/>
              <a:t>ه</a:t>
            </a:r>
            <a:r>
              <a:rPr lang="ar-IQ" sz="1800" dirty="0" smtClean="0"/>
              <a:t> نگر، دیتای بیمارانی ک</a:t>
            </a:r>
            <a:r>
              <a:rPr lang="fa-IR" sz="1800" dirty="0" smtClean="0"/>
              <a:t>ه</a:t>
            </a:r>
            <a:r>
              <a:rPr lang="ar-IQ" sz="1800" dirty="0" smtClean="0"/>
              <a:t> برای اولین بار تحت عمل جراحی دریچ</a:t>
            </a:r>
            <a:r>
              <a:rPr lang="fa-IR" sz="1800" dirty="0" smtClean="0"/>
              <a:t>ه</a:t>
            </a:r>
            <a:r>
              <a:rPr lang="ar-IQ" sz="1800" dirty="0" smtClean="0"/>
              <a:t> میترال ازسال 96 تا 98 در این مرکز قرار گرفت</a:t>
            </a:r>
            <a:r>
              <a:rPr lang="fa-IR" sz="1800" dirty="0" smtClean="0"/>
              <a:t>ه</a:t>
            </a:r>
            <a:r>
              <a:rPr lang="ar-IQ" sz="1800" dirty="0" smtClean="0"/>
              <a:t> اند و ھیچ گون</a:t>
            </a:r>
            <a:r>
              <a:rPr lang="fa-IR" sz="1800" dirty="0" smtClean="0"/>
              <a:t>ه</a:t>
            </a:r>
            <a:r>
              <a:rPr lang="ar-IQ" sz="1800" dirty="0" smtClean="0"/>
              <a:t> سابق</a:t>
            </a:r>
            <a:r>
              <a:rPr lang="fa-IR" sz="1800" dirty="0" smtClean="0"/>
              <a:t>ه</a:t>
            </a:r>
            <a:r>
              <a:rPr lang="ar-IQ" sz="1800" dirty="0" smtClean="0"/>
              <a:t> قبلی جراحی قلب نداشت</a:t>
            </a:r>
            <a:r>
              <a:rPr lang="fa-IR" sz="1800" dirty="0" smtClean="0"/>
              <a:t>ه</a:t>
            </a:r>
            <a:r>
              <a:rPr lang="ar-IQ" sz="1800" dirty="0" smtClean="0"/>
              <a:t> اند جمع آوری شده واز نظر ویژگی ھای دموگرافیک، سوابق بیماری ھا، و پیامد ھای کوتاه و میان مدت مورد بررسی قرار میگیرند. دیتا بیماران با استفاده از سیستم بیمارستان و ھیستوری ک</a:t>
            </a:r>
            <a:r>
              <a:rPr lang="fa-IR" sz="1800" dirty="0" smtClean="0"/>
              <a:t>ه</a:t>
            </a:r>
            <a:r>
              <a:rPr lang="ar-IQ" sz="1800" dirty="0" smtClean="0"/>
              <a:t> ازاین بیماران ثبت شده است مواردی ک</a:t>
            </a:r>
            <a:r>
              <a:rPr lang="fa-IR" sz="1800" dirty="0" smtClean="0"/>
              <a:t>ه </a:t>
            </a:r>
            <a:r>
              <a:rPr lang="ar-IQ" sz="1800" dirty="0" smtClean="0"/>
              <a:t>می خواھیم مورد بررسی قرار دھیم را استخراج می کنیم. تمامی عمل ھای جراحی مذکور توسط یک تیم</a:t>
            </a:r>
            <a:r>
              <a:rPr lang="fa-IR" sz="1800" dirty="0" smtClean="0"/>
              <a:t> </a:t>
            </a:r>
            <a:r>
              <a:rPr lang="ar-IQ" sz="1800" dirty="0" smtClean="0"/>
              <a:t>جراحی مشخص انجام شده است. داده ھای بیماران بعد از جمع آوری با استفاده از نرم افزار</a:t>
            </a:r>
            <a:r>
              <a:rPr lang="fa-IR" sz="1800" dirty="0" smtClean="0"/>
              <a:t> </a:t>
            </a:r>
            <a:r>
              <a:rPr lang="en-US" sz="1800" dirty="0" smtClean="0"/>
              <a:t>SPSS</a:t>
            </a:r>
            <a:r>
              <a:rPr lang="fa-IR" sz="1800" dirty="0" smtClean="0"/>
              <a:t> ورژن 2</a:t>
            </a:r>
            <a:r>
              <a:rPr lang="ar-IQ" sz="1800" dirty="0" smtClean="0"/>
              <a:t>2 مورد تجزی</a:t>
            </a:r>
            <a:r>
              <a:rPr lang="fa-IR" sz="1800" dirty="0" smtClean="0"/>
              <a:t>ه</a:t>
            </a:r>
            <a:r>
              <a:rPr lang="ar-IQ" sz="1800" dirty="0" smtClean="0"/>
              <a:t> و تحلیل آماری قرار می گیرد.</a:t>
            </a:r>
            <a:endParaRPr lang="fa-IR" sz="1800" dirty="0" smtClean="0"/>
          </a:p>
          <a:p>
            <a:pPr algn="r" rtl="1"/>
            <a:r>
              <a:rPr lang="ar-IQ" sz="1800" dirty="0" smtClean="0"/>
              <a:t>معیارھای خروج از مطالع</a:t>
            </a:r>
            <a:r>
              <a:rPr lang="fa-IR" sz="1800" dirty="0" smtClean="0"/>
              <a:t>ه</a:t>
            </a:r>
            <a:r>
              <a:rPr lang="ar-IQ" sz="1800" dirty="0" smtClean="0"/>
              <a:t> عبارتند از : </a:t>
            </a:r>
            <a:endParaRPr lang="fa-IR" sz="1800" dirty="0" smtClean="0"/>
          </a:p>
          <a:p>
            <a:pPr algn="r" rtl="1">
              <a:buNone/>
            </a:pPr>
            <a:r>
              <a:rPr lang="ar-IQ" sz="1800" dirty="0" smtClean="0"/>
              <a:t>جراحی دریچ</a:t>
            </a:r>
            <a:r>
              <a:rPr lang="fa-IR" sz="1800" dirty="0" smtClean="0"/>
              <a:t>ه</a:t>
            </a:r>
            <a:r>
              <a:rPr lang="ar-IQ" sz="1800" dirty="0" smtClean="0"/>
              <a:t> آئورت، درگیری عروق کرونر نیازمند ب</a:t>
            </a:r>
            <a:r>
              <a:rPr lang="fa-IR" sz="1800" dirty="0" smtClean="0"/>
              <a:t>ه </a:t>
            </a:r>
            <a:r>
              <a:rPr lang="en-US" sz="1800" dirty="0" smtClean="0"/>
              <a:t>CABG</a:t>
            </a:r>
            <a:r>
              <a:rPr lang="fa-IR" sz="1800" dirty="0" smtClean="0"/>
              <a:t>، </a:t>
            </a:r>
            <a:r>
              <a:rPr lang="ar-IQ" sz="1800" dirty="0" smtClean="0"/>
              <a:t>بیماران با</a:t>
            </a:r>
            <a:r>
              <a:rPr lang="en-US" sz="1800" dirty="0" smtClean="0"/>
              <a:t>EF </a:t>
            </a:r>
            <a:r>
              <a:rPr lang="ar-IQ" sz="1800" dirty="0" smtClean="0"/>
              <a:t>زیر 30 % </a:t>
            </a:r>
            <a:r>
              <a:rPr lang="fa-IR" sz="1800" dirty="0" smtClean="0"/>
              <a:t>، </a:t>
            </a:r>
            <a:r>
              <a:rPr lang="ar-IQ" sz="1800" dirty="0" smtClean="0"/>
              <a:t>بیمار با سابق</a:t>
            </a:r>
            <a:r>
              <a:rPr lang="fa-IR" sz="1800" dirty="0" smtClean="0"/>
              <a:t>ه</a:t>
            </a:r>
            <a:r>
              <a:rPr lang="ar-IQ" sz="1800" dirty="0" smtClean="0"/>
              <a:t> قبلی جراحی قلب. </a:t>
            </a:r>
            <a:endParaRPr lang="fa-IR" sz="1800" dirty="0" smtClean="0"/>
          </a:p>
          <a:p>
            <a:pPr algn="r" rtl="1">
              <a:buNone/>
            </a:pPr>
            <a:endParaRPr lang="fa-IR" sz="1800" dirty="0" smtClean="0"/>
          </a:p>
          <a:p>
            <a:pPr algn="r" rtl="1"/>
            <a:r>
              <a:rPr lang="ar-IQ" sz="1800" dirty="0" smtClean="0"/>
              <a:t>بعد از دریافت رضایتنام</a:t>
            </a:r>
            <a:r>
              <a:rPr lang="fa-IR" sz="1800" dirty="0" smtClean="0"/>
              <a:t>ه</a:t>
            </a:r>
            <a:r>
              <a:rPr lang="ar-IQ" sz="1800" dirty="0" smtClean="0"/>
              <a:t> کتبی ا</a:t>
            </a:r>
            <a:r>
              <a:rPr lang="fa-IR" sz="1800" dirty="0" smtClean="0"/>
              <a:t>ز</a:t>
            </a:r>
            <a:r>
              <a:rPr lang="ar-IQ" sz="1800" dirty="0" smtClean="0"/>
              <a:t>بیماران ، بیماران واجد شرایط ب</a:t>
            </a:r>
            <a:r>
              <a:rPr lang="fa-IR" sz="1800" dirty="0" smtClean="0"/>
              <a:t>ه</a:t>
            </a:r>
            <a:r>
              <a:rPr lang="ar-IQ" sz="1800" dirty="0" smtClean="0"/>
              <a:t> طور تصادفی تحت عملھای جراحی کم تھاجمی و روش کلاسیک تعویض دریچ</a:t>
            </a:r>
            <a:r>
              <a:rPr lang="fa-IR" sz="1800" dirty="0" smtClean="0"/>
              <a:t>ه</a:t>
            </a:r>
            <a:r>
              <a:rPr lang="ar-IQ" sz="1800" dirty="0" smtClean="0"/>
              <a:t> میترال قرار میگیرند داده ھای بیماران</a:t>
            </a:r>
            <a:r>
              <a:rPr lang="fa-IR" sz="1800" dirty="0" smtClean="0"/>
              <a:t> توسط چک لیست از قبل تهیه شده </a:t>
            </a:r>
            <a:r>
              <a:rPr lang="ar-IQ" sz="1800" dirty="0" smtClean="0"/>
              <a:t>توسط پژوھشگر مطالع</a:t>
            </a:r>
            <a:r>
              <a:rPr lang="fa-IR" sz="1800" dirty="0" smtClean="0"/>
              <a:t>ه </a:t>
            </a:r>
            <a:r>
              <a:rPr lang="ar-IQ" sz="1800" dirty="0" smtClean="0"/>
              <a:t>جمع آوری خواھد شد </a:t>
            </a:r>
            <a:r>
              <a:rPr lang="fa-IR" sz="1800" dirty="0" smtClean="0"/>
              <a:t>.</a:t>
            </a:r>
            <a:endParaRPr lang="ar-IQ" sz="1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روش اجرا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001056" cy="78581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اهداف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29222"/>
          </a:xfrm>
        </p:spPr>
        <p:txBody>
          <a:bodyPr>
            <a:normAutofit/>
          </a:bodyPr>
          <a:lstStyle/>
          <a:p>
            <a:pPr algn="r" rtl="1"/>
            <a:r>
              <a:rPr lang="ar-IQ" sz="1600" dirty="0" smtClean="0"/>
              <a:t>ھدف اصلی</a:t>
            </a:r>
            <a:endParaRPr lang="fa-IR" sz="1600" dirty="0" smtClean="0"/>
          </a:p>
          <a:p>
            <a:pPr algn="r" rtl="1">
              <a:buNone/>
            </a:pPr>
            <a:r>
              <a:rPr lang="ar-IQ" sz="1600" dirty="0" smtClean="0"/>
              <a:t>مقایس</a:t>
            </a:r>
            <a:r>
              <a:rPr lang="fa-IR" sz="1600" dirty="0" smtClean="0"/>
              <a:t>ه</a:t>
            </a:r>
            <a:r>
              <a:rPr lang="ar-IQ" sz="1600" dirty="0" smtClean="0"/>
              <a:t> عمل جراحی دریچ</a:t>
            </a:r>
            <a:r>
              <a:rPr lang="fa-IR" sz="1600" dirty="0" smtClean="0"/>
              <a:t>ه</a:t>
            </a:r>
            <a:r>
              <a:rPr lang="ar-IQ" sz="1600" dirty="0" smtClean="0"/>
              <a:t> میترال ب</a:t>
            </a:r>
            <a:r>
              <a:rPr lang="fa-IR" sz="1600" dirty="0" smtClean="0"/>
              <a:t>ه</a:t>
            </a:r>
            <a:r>
              <a:rPr lang="ar-IQ" sz="1600" dirty="0" smtClean="0"/>
              <a:t> روش کم تھاجمی و روش معمول از نظر پیامد ھای</a:t>
            </a:r>
            <a:r>
              <a:rPr lang="fa-IR" sz="1600" dirty="0" smtClean="0"/>
              <a:t> </a:t>
            </a:r>
            <a:r>
              <a:rPr lang="ar-IQ" sz="1600" dirty="0" smtClean="0"/>
              <a:t>کوتاه و میان مدت</a:t>
            </a:r>
            <a:endParaRPr lang="fa-IR" sz="1600" dirty="0" smtClean="0"/>
          </a:p>
          <a:p>
            <a:pPr algn="r" rtl="1">
              <a:buNone/>
            </a:pPr>
            <a:r>
              <a:rPr lang="fa-IR" sz="1600" dirty="0" smtClean="0"/>
              <a:t>اهداف فرعی</a:t>
            </a:r>
            <a:endParaRPr lang="fa-I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r>
              <a:rPr lang="ar-IQ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IQ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مقایس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ویژگی ھای بیماران قبل ازعمل جراحی دریچ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میترال ب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روش کم تھاجمی و روش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معمول (سن، جنسیت، عملکرد بطن چپ، نوع درگیری دریچھ میترال( نارسایی و یا تنگی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دریچ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)، شاخص توده بدنی بیمار، سابق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بیماری زمین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ای دیابت، ھایپرتنشن، نارسایی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سابق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آریتمی ،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COPD،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سوابق بیماری قلبی،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کلیوی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سابق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استروک دائمی یا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CVA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فشار شریان پولمونری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فیبریلاسیون دھلیزی،سابق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درگیری عروق محی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طی</a:t>
            </a:r>
            <a:endParaRPr lang="ar-IQ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r" rtl="1"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ar-IQ" sz="1400" dirty="0" smtClean="0"/>
              <a:t>تعیین میزان پیامد ھای کوتاه مدت و میان مدت</a:t>
            </a:r>
            <a:r>
              <a:rPr lang="fa-IR" sz="1400" dirty="0" smtClean="0"/>
              <a:t> </a:t>
            </a:r>
            <a:r>
              <a:rPr lang="ar-IQ" sz="1400" dirty="0" smtClean="0"/>
              <a:t>در عمل جراحی میترال با روش کم تھاجمی(درد، مرگ داخل بیمارستانی، مورتالیتی کوتاه مدت زیر 30 روز ،وقایع</a:t>
            </a:r>
            <a:r>
              <a:rPr lang="fa-IR" sz="1400" dirty="0" smtClean="0"/>
              <a:t> </a:t>
            </a:r>
            <a:r>
              <a:rPr lang="ar-IQ" sz="1400" dirty="0" smtClean="0"/>
              <a:t>ترومبوآمبولیک وایسکمی وعروقی، حوادث نورولوژیک</a:t>
            </a:r>
            <a:r>
              <a:rPr lang="fa-IR" sz="1400" dirty="0" smtClean="0"/>
              <a:t>، </a:t>
            </a:r>
            <a:r>
              <a:rPr lang="ar-IQ" sz="1400" dirty="0" smtClean="0"/>
              <a:t>نیاز ب</a:t>
            </a:r>
            <a:r>
              <a:rPr lang="fa-IR" sz="1400" dirty="0" smtClean="0"/>
              <a:t>ه</a:t>
            </a:r>
            <a:r>
              <a:rPr lang="ar-IQ" sz="1400" dirty="0" smtClean="0"/>
              <a:t> عمل جراحی مجدد( ب</a:t>
            </a:r>
            <a:r>
              <a:rPr lang="fa-IR" sz="1400" dirty="0" smtClean="0"/>
              <a:t>ه</a:t>
            </a:r>
            <a:r>
              <a:rPr lang="ar-IQ" sz="1400" dirty="0" smtClean="0"/>
              <a:t> علت خون ریزی</a:t>
            </a:r>
            <a:r>
              <a:rPr lang="fa-IR" sz="1400" dirty="0" smtClean="0"/>
              <a:t> </a:t>
            </a:r>
            <a:r>
              <a:rPr lang="ar-IQ" sz="1400" dirty="0" smtClean="0"/>
              <a:t>یا ھرنی انسیزیونال یا</a:t>
            </a:r>
            <a:r>
              <a:rPr lang="fa-IR" sz="1400" dirty="0" smtClean="0"/>
              <a:t> </a:t>
            </a:r>
            <a:r>
              <a:rPr lang="en-US" sz="1400" dirty="0" smtClean="0"/>
              <a:t>residual MR</a:t>
            </a:r>
            <a:r>
              <a:rPr lang="fa-IR" sz="1400" dirty="0" smtClean="0"/>
              <a:t>) ، </a:t>
            </a:r>
            <a:r>
              <a:rPr lang="ar-IQ" sz="1400" dirty="0" smtClean="0"/>
              <a:t>وقایع قلبی و آئورت در 30 روز اول،نارسایی کلیوی جدید</a:t>
            </a:r>
            <a:r>
              <a:rPr lang="fa-IR" sz="1400" dirty="0" smtClean="0"/>
              <a:t> </a:t>
            </a:r>
            <a:r>
              <a:rPr lang="ar-IQ" sz="1400" dirty="0" smtClean="0"/>
              <a:t>بعدازعمل</a:t>
            </a:r>
            <a:r>
              <a:rPr lang="fa-IR" sz="1400" dirty="0" smtClean="0"/>
              <a:t>، </a:t>
            </a:r>
            <a:r>
              <a:rPr lang="ar-IQ" sz="1400" dirty="0" smtClean="0"/>
              <a:t>نیاز ب</a:t>
            </a:r>
            <a:r>
              <a:rPr lang="fa-IR" sz="1400" dirty="0" smtClean="0"/>
              <a:t>ه </a:t>
            </a:r>
            <a:r>
              <a:rPr lang="en-US" sz="1400" dirty="0" smtClean="0"/>
              <a:t>permanent pacemaker</a:t>
            </a:r>
            <a:r>
              <a:rPr lang="fa-IR" sz="1400" dirty="0" smtClean="0"/>
              <a:t>، </a:t>
            </a:r>
            <a:r>
              <a:rPr lang="ar-IQ" sz="1400" dirty="0" smtClean="0"/>
              <a:t>وقوع حوادث عفونی 30 روز اول، ایجاد آریتمی جدید، وقایع ریوی 30 روز اول، نیاز ب</a:t>
            </a:r>
            <a:r>
              <a:rPr lang="fa-IR" sz="1400" dirty="0" smtClean="0"/>
              <a:t>ه</a:t>
            </a:r>
            <a:r>
              <a:rPr lang="ar-IQ" sz="1400" dirty="0" smtClean="0"/>
              <a:t> دریافت خون، میزان خون از دست رفت</a:t>
            </a:r>
            <a:r>
              <a:rPr lang="fa-IR" sz="1400" dirty="0" smtClean="0"/>
              <a:t>ه</a:t>
            </a:r>
            <a:r>
              <a:rPr lang="ar-IQ" sz="1400" dirty="0" smtClean="0"/>
              <a:t> حین</a:t>
            </a:r>
            <a:r>
              <a:rPr lang="fa-IR" sz="1400" dirty="0" smtClean="0"/>
              <a:t> </a:t>
            </a:r>
            <a:r>
              <a:rPr lang="ar-IQ" sz="1400" dirty="0" smtClean="0"/>
              <a:t>عمل، نیازب</a:t>
            </a:r>
            <a:r>
              <a:rPr lang="fa-IR" sz="1400" dirty="0" smtClean="0"/>
              <a:t>ه </a:t>
            </a:r>
            <a:r>
              <a:rPr lang="ar-IQ" sz="1400" dirty="0" smtClean="0"/>
              <a:t>تغییرعمل جراحی ب</a:t>
            </a:r>
            <a:r>
              <a:rPr lang="fa-IR" sz="1400" dirty="0" smtClean="0"/>
              <a:t>ه</a:t>
            </a:r>
            <a:r>
              <a:rPr lang="ar-IQ" sz="1400" dirty="0" smtClean="0"/>
              <a:t> روش استرنوتومی</a:t>
            </a:r>
            <a:endParaRPr lang="fa-IR" sz="1400" dirty="0" smtClean="0"/>
          </a:p>
          <a:p>
            <a:pPr algn="r" rtl="1">
              <a:buNone/>
            </a:pPr>
            <a:endParaRPr lang="en-US" sz="1400" dirty="0" smtClean="0"/>
          </a:p>
          <a:p>
            <a:pPr algn="r" rtl="1">
              <a:buNone/>
            </a:pPr>
            <a:r>
              <a:rPr lang="fa-IR" sz="1400" dirty="0" smtClean="0"/>
              <a:t>3. </a:t>
            </a:r>
            <a:r>
              <a:rPr lang="ar-IQ" sz="1400" dirty="0" smtClean="0"/>
              <a:t>تعیین میزان پیامد ھای کوتاه مدت و میان مدت</a:t>
            </a:r>
            <a:r>
              <a:rPr lang="fa-IR" sz="1400" dirty="0" smtClean="0"/>
              <a:t> </a:t>
            </a:r>
            <a:r>
              <a:rPr lang="ar-IQ" sz="1400" dirty="0" smtClean="0"/>
              <a:t>در عمل جراحی میترال با روش معمولی</a:t>
            </a:r>
            <a:r>
              <a:rPr lang="fa-IR" sz="1400" dirty="0" smtClean="0"/>
              <a:t> (</a:t>
            </a:r>
            <a:r>
              <a:rPr lang="ar-IQ" sz="1400" dirty="0" smtClean="0"/>
              <a:t>درد بعد از عمل، مرگ داخل بیمارستانی، مورتالیتی کوتاه مدت زیر 30 روز،وقایع</a:t>
            </a:r>
            <a:r>
              <a:rPr lang="fa-IR" sz="1400" dirty="0" smtClean="0"/>
              <a:t> </a:t>
            </a:r>
            <a:r>
              <a:rPr lang="ar-IQ" sz="1400" dirty="0" smtClean="0"/>
              <a:t>ترومبوآمبولیک و ایسکمی و عروقی، حوادث نورولوژیک ، نارسایی کلیوی جدید بعد از عمل</a:t>
            </a:r>
            <a:r>
              <a:rPr lang="fa-IR" sz="1400" dirty="0" smtClean="0"/>
              <a:t>، نیاز به پیس میکر دایمی، </a:t>
            </a:r>
            <a:r>
              <a:rPr lang="ar-IQ" sz="1400" dirty="0" smtClean="0"/>
              <a:t>،عفونت عمیق زخم</a:t>
            </a:r>
            <a:r>
              <a:rPr lang="fa-IR" sz="1400" dirty="0" smtClean="0"/>
              <a:t> </a:t>
            </a:r>
            <a:r>
              <a:rPr lang="ar-IQ" sz="1400" dirty="0" smtClean="0"/>
              <a:t>سترنال</a:t>
            </a:r>
            <a:r>
              <a:rPr lang="fa-IR" sz="1400" dirty="0" smtClean="0"/>
              <a:t>، </a:t>
            </a:r>
            <a:r>
              <a:rPr lang="ar-IQ" sz="1400" dirty="0" smtClean="0"/>
              <a:t>حوادث عفونی 30 روز اول، وقایع قلبی و آئورت در 30 روز اول</a:t>
            </a:r>
            <a:r>
              <a:rPr lang="fa-IR" sz="1400" dirty="0" smtClean="0"/>
              <a:t> ، ا</a:t>
            </a:r>
            <a:r>
              <a:rPr lang="ar-IQ" sz="1400" dirty="0" smtClean="0"/>
              <a:t>یجاد آریتمی جدید، وقایع ریوی 30 روز اول، نیاز ب</a:t>
            </a:r>
            <a:r>
              <a:rPr lang="fa-IR" sz="1400" dirty="0" smtClean="0"/>
              <a:t>ه</a:t>
            </a:r>
            <a:r>
              <a:rPr lang="ar-IQ" sz="1400" dirty="0" smtClean="0"/>
              <a:t> دریافت خون ، میزان خون ازدست رفت</a:t>
            </a:r>
            <a:r>
              <a:rPr lang="fa-IR" sz="1400" dirty="0" smtClean="0"/>
              <a:t>ه </a:t>
            </a:r>
            <a:r>
              <a:rPr lang="ar-IQ" sz="1400" dirty="0" smtClean="0"/>
              <a:t>حین عمل</a:t>
            </a:r>
            <a:r>
              <a:rPr lang="fa-IR" sz="1400" dirty="0" smtClean="0"/>
              <a:t>،</a:t>
            </a:r>
            <a:r>
              <a:rPr lang="en-US" sz="1400" dirty="0" smtClean="0"/>
              <a:t> </a:t>
            </a:r>
            <a:r>
              <a:rPr lang="en-US" sz="1400" dirty="0" err="1" smtClean="0"/>
              <a:t>Cardiogenic</a:t>
            </a:r>
            <a:r>
              <a:rPr lang="en-US" sz="1400" dirty="0" smtClean="0"/>
              <a:t> shock</a:t>
            </a:r>
            <a:r>
              <a:rPr lang="fa-IR" sz="1400" dirty="0" smtClean="0"/>
              <a:t>،</a:t>
            </a:r>
            <a:r>
              <a:rPr lang="ar-IQ" sz="1400" dirty="0" smtClean="0"/>
              <a:t> دایسکشن آئورت، انفارکتوس قلبی</a:t>
            </a:r>
            <a:r>
              <a:rPr lang="fa-IR" sz="1400" dirty="0" smtClean="0"/>
              <a:t>، نارسایی کبد، </a:t>
            </a:r>
            <a:r>
              <a:rPr lang="ar-IQ" sz="1400" dirty="0" smtClean="0"/>
              <a:t>اسیب شریان فمورال، ھمودیالیز، نیاز ب</a:t>
            </a:r>
            <a:r>
              <a:rPr lang="fa-IR" sz="1400" dirty="0" smtClean="0"/>
              <a:t>ه</a:t>
            </a:r>
            <a:r>
              <a:rPr lang="ar-IQ" sz="1400" dirty="0" smtClean="0"/>
              <a:t>عمل جراحی مجدد</a:t>
            </a:r>
            <a:endParaRPr lang="fa-IR" sz="1400" dirty="0" smtClean="0"/>
          </a:p>
          <a:p>
            <a:pPr algn="r" rtl="1">
              <a:buNone/>
            </a:pPr>
            <a:endParaRPr lang="ar-IQ" sz="1600" dirty="0" smtClean="0"/>
          </a:p>
          <a:p>
            <a:pPr algn="r" rtl="1">
              <a:buNone/>
            </a:pPr>
            <a:endParaRPr lang="fa-I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ar-IQ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ar-IQ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39593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مقایس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عمل جراحی دریچ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میترال ب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روش کم تھاجمی و روش معمول از نظر زمان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/>
              <a:t>Cross clamp</a:t>
            </a:r>
            <a:r>
              <a:rPr lang="fa-IR" sz="1400" dirty="0" smtClean="0"/>
              <a:t> ،</a:t>
            </a:r>
            <a:r>
              <a:rPr lang="ar-IQ" sz="1400" dirty="0" smtClean="0"/>
              <a:t> بای پس قلبی ریوی، طول مدت پروسیجر، طول مدت ونتیلاسیون، طول مدت</a:t>
            </a:r>
            <a:r>
              <a:rPr lang="en-US" sz="1400" dirty="0" smtClean="0"/>
              <a:t> </a:t>
            </a:r>
            <a:r>
              <a:rPr lang="ar-IQ" sz="1400" dirty="0" smtClean="0"/>
              <a:t>بستری</a:t>
            </a:r>
            <a:r>
              <a:rPr lang="en-US" sz="1400" dirty="0" smtClean="0"/>
              <a:t> </a:t>
            </a:r>
            <a:r>
              <a:rPr lang="ar-IQ" sz="1400" dirty="0" smtClean="0"/>
              <a:t>در</a:t>
            </a:r>
            <a:r>
              <a:rPr lang="en-US" sz="1400" dirty="0" smtClean="0"/>
              <a:t>ICU</a:t>
            </a:r>
            <a:r>
              <a:rPr lang="fa-IR" sz="1400" dirty="0" smtClean="0"/>
              <a:t>، </a:t>
            </a:r>
            <a:r>
              <a:rPr lang="ar-IQ" sz="1400" dirty="0" smtClean="0"/>
              <a:t>طول مدت بستری در بیمارستان.</a:t>
            </a:r>
            <a:endParaRPr lang="fa-IR" sz="1400" dirty="0" smtClean="0"/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ar-IQ" sz="1400" dirty="0" smtClean="0"/>
              <a:t>مقایس</a:t>
            </a:r>
            <a:r>
              <a:rPr lang="fa-IR" sz="1400" dirty="0" smtClean="0"/>
              <a:t>ه</a:t>
            </a:r>
            <a:r>
              <a:rPr lang="ar-IQ" sz="1400" dirty="0" smtClean="0"/>
              <a:t> عمل جراحی دریچ</a:t>
            </a:r>
            <a:r>
              <a:rPr lang="fa-IR" sz="1400" dirty="0" smtClean="0"/>
              <a:t>ه</a:t>
            </a:r>
            <a:r>
              <a:rPr lang="ar-IQ" sz="1400" dirty="0" smtClean="0"/>
              <a:t> میترال بھ روش کم تھاجمی و روش معمول از نظ</a:t>
            </a:r>
            <a:r>
              <a:rPr lang="fa-IR" sz="1400" dirty="0" smtClean="0"/>
              <a:t>ر </a:t>
            </a:r>
            <a:r>
              <a:rPr lang="ar-IQ" sz="1400" dirty="0" smtClean="0"/>
              <a:t>درد بعد از</a:t>
            </a:r>
            <a:r>
              <a:rPr lang="fa-IR" sz="1400" dirty="0" smtClean="0"/>
              <a:t> عمل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مقایس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عمل جراحی دریچ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میترال ب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روش کم تھاجمی و روش معمول از نظر </a:t>
            </a:r>
            <a:r>
              <a:rPr lang="ar-IQ" sz="1400" dirty="0" smtClean="0"/>
              <a:t>مرگ داخل</a:t>
            </a:r>
            <a:r>
              <a:rPr lang="fa-IR" sz="1400" dirty="0" smtClean="0"/>
              <a:t> </a:t>
            </a:r>
            <a:r>
              <a:rPr lang="ar-IQ" sz="1400" dirty="0" smtClean="0"/>
              <a:t>بیمارستانی و مورتالیتی کوتاه مدت زیر 30 روز</a:t>
            </a:r>
            <a:endParaRPr lang="fa-IR" sz="1400" dirty="0" smtClean="0"/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مقایس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عمل جراحی دریچ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میترال ب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روش کم تھاجمی و روش معمول از نظر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 وقایع </a:t>
            </a:r>
            <a:r>
              <a:rPr lang="ar-IQ" sz="1400" dirty="0" smtClean="0"/>
              <a:t>رومبوآمبولیک و ایسکمی و عروقی.</a:t>
            </a:r>
            <a:endParaRPr lang="fa-IR" sz="1400" dirty="0" smtClean="0"/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مقایس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عمل جراحی دریچ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میترال ب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روش کم تھاجمی و روش معمول از نظر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 حوادث نورولوژیک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مقایس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عمل جراحی دریچ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میترال ب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IQ" sz="1400" dirty="0" smtClean="0">
                <a:latin typeface="Times New Roman" pitchFamily="18" charset="0"/>
                <a:cs typeface="Times New Roman" pitchFamily="18" charset="0"/>
              </a:rPr>
              <a:t> روش کم تھاجمی و روش معمول از نظر</a:t>
            </a: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 نیاز به جراحی مجدد </a:t>
            </a:r>
            <a:r>
              <a:rPr lang="ar-IQ" sz="1400" dirty="0" smtClean="0"/>
              <a:t>( ب</a:t>
            </a:r>
            <a:r>
              <a:rPr lang="fa-IR" sz="1400" dirty="0" smtClean="0"/>
              <a:t>ه</a:t>
            </a:r>
            <a:r>
              <a:rPr lang="ar-IQ" sz="1400" dirty="0" smtClean="0"/>
              <a:t> علت خون ریزی یا ھرنی انسیزیونال</a:t>
            </a:r>
            <a:r>
              <a:rPr lang="fa-IR" sz="1400" dirty="0" smtClean="0"/>
              <a:t> و یا </a:t>
            </a:r>
            <a:r>
              <a:rPr lang="en-US" sz="1400" dirty="0" smtClean="0"/>
              <a:t>residual MR</a:t>
            </a:r>
            <a:r>
              <a:rPr lang="fa-IR" sz="1400" dirty="0" smtClean="0"/>
              <a:t> )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ar-IQ" sz="1400" dirty="0" smtClean="0"/>
              <a:t>مقایس</a:t>
            </a:r>
            <a:r>
              <a:rPr lang="fa-IR" sz="1400" dirty="0" smtClean="0"/>
              <a:t>ه </a:t>
            </a:r>
            <a:r>
              <a:rPr lang="ar-IQ" sz="1400" dirty="0" smtClean="0"/>
              <a:t>عمل جراحی دریچ</a:t>
            </a:r>
            <a:r>
              <a:rPr lang="fa-IR" sz="1400" dirty="0" smtClean="0"/>
              <a:t>ه</a:t>
            </a:r>
            <a:r>
              <a:rPr lang="ar-IQ" sz="1400" dirty="0" smtClean="0"/>
              <a:t> میترال ب</a:t>
            </a:r>
            <a:r>
              <a:rPr lang="fa-IR" sz="1400" dirty="0" smtClean="0"/>
              <a:t>ه</a:t>
            </a:r>
            <a:r>
              <a:rPr lang="ar-IQ" sz="1400" dirty="0" smtClean="0"/>
              <a:t> روش کم تھاجمی و روش معمول از نظر</a:t>
            </a:r>
            <a:r>
              <a:rPr lang="fa-IR" sz="1400" dirty="0" smtClean="0"/>
              <a:t> وقایع </a:t>
            </a:r>
            <a:r>
              <a:rPr lang="ar-IQ" sz="1400" dirty="0" smtClean="0"/>
              <a:t>قلبی و آئورت در 30 روز اول.</a:t>
            </a:r>
            <a:endParaRPr lang="fa-IR" sz="1400" dirty="0" smtClean="0"/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ar-IQ" sz="1400" dirty="0" smtClean="0"/>
              <a:t>مقایس</a:t>
            </a:r>
            <a:r>
              <a:rPr lang="fa-IR" sz="1400" dirty="0" smtClean="0"/>
              <a:t>ه </a:t>
            </a:r>
            <a:r>
              <a:rPr lang="ar-IQ" sz="1400" dirty="0" smtClean="0"/>
              <a:t>عمل جراحی دریچ</a:t>
            </a:r>
            <a:r>
              <a:rPr lang="fa-IR" sz="1400" dirty="0" smtClean="0"/>
              <a:t>ه</a:t>
            </a:r>
            <a:r>
              <a:rPr lang="ar-IQ" sz="1400" dirty="0" smtClean="0"/>
              <a:t> میترال ب</a:t>
            </a:r>
            <a:r>
              <a:rPr lang="fa-IR" sz="1400" dirty="0" smtClean="0"/>
              <a:t>ه</a:t>
            </a:r>
            <a:r>
              <a:rPr lang="ar-IQ" sz="1400" dirty="0" smtClean="0"/>
              <a:t> روش کم تھاجمی و روش معمول از نظر</a:t>
            </a:r>
            <a:r>
              <a:rPr lang="fa-IR" sz="1400" dirty="0" smtClean="0"/>
              <a:t> نارسایی </a:t>
            </a:r>
            <a:r>
              <a:rPr lang="ar-IQ" sz="1400" dirty="0" smtClean="0"/>
              <a:t>کلیوی جدید بعد از عمل، ھمودیالیز و نارسایی کبد.</a:t>
            </a:r>
            <a:endParaRPr lang="fa-IR" sz="1400" dirty="0" smtClean="0"/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ar-IQ" sz="1400" dirty="0" smtClean="0"/>
              <a:t>مقایس</a:t>
            </a:r>
            <a:r>
              <a:rPr lang="fa-IR" sz="1400" dirty="0" smtClean="0"/>
              <a:t>ه </a:t>
            </a:r>
            <a:r>
              <a:rPr lang="ar-IQ" sz="1400" dirty="0" smtClean="0"/>
              <a:t>عمل جراحی دریچ</a:t>
            </a:r>
            <a:r>
              <a:rPr lang="fa-IR" sz="1400" dirty="0" smtClean="0"/>
              <a:t>ه</a:t>
            </a:r>
            <a:r>
              <a:rPr lang="ar-IQ" sz="1400" dirty="0" smtClean="0"/>
              <a:t> میترال ب</a:t>
            </a:r>
            <a:r>
              <a:rPr lang="fa-IR" sz="1400" dirty="0" smtClean="0"/>
              <a:t>ه</a:t>
            </a:r>
            <a:r>
              <a:rPr lang="ar-IQ" sz="1400" dirty="0" smtClean="0"/>
              <a:t> روش کم تھاجمی و روش معمول از نظر</a:t>
            </a:r>
            <a:r>
              <a:rPr lang="fa-IR" sz="1400" dirty="0" smtClean="0"/>
              <a:t> نیاز به پیس میکر دایمی 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ar-IQ" sz="1400" dirty="0" smtClean="0"/>
              <a:t>مقایس</a:t>
            </a:r>
            <a:r>
              <a:rPr lang="fa-IR" sz="1400" dirty="0" smtClean="0"/>
              <a:t>ه </a:t>
            </a:r>
            <a:r>
              <a:rPr lang="ar-IQ" sz="1400" dirty="0" smtClean="0"/>
              <a:t>عمل جراحی دریچ</a:t>
            </a:r>
            <a:r>
              <a:rPr lang="fa-IR" sz="1400" dirty="0" smtClean="0"/>
              <a:t>ه</a:t>
            </a:r>
            <a:r>
              <a:rPr lang="ar-IQ" sz="1400" dirty="0" smtClean="0"/>
              <a:t> میترال ب</a:t>
            </a:r>
            <a:r>
              <a:rPr lang="fa-IR" sz="1400" dirty="0" smtClean="0"/>
              <a:t>ه</a:t>
            </a:r>
            <a:r>
              <a:rPr lang="ar-IQ" sz="1400" dirty="0" smtClean="0"/>
              <a:t> روش کم تھاجمی و روش معمول از نظر</a:t>
            </a:r>
            <a:r>
              <a:rPr lang="fa-IR" sz="1400" dirty="0" smtClean="0"/>
              <a:t> وقوع </a:t>
            </a:r>
            <a:r>
              <a:rPr lang="ar-IQ" sz="1400" dirty="0" smtClean="0"/>
              <a:t>حوادث عفونی در 30 روز اول.</a:t>
            </a:r>
            <a:endParaRPr lang="fa-IR" sz="1400" dirty="0" smtClean="0"/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ar-IQ" sz="1400" dirty="0" smtClean="0"/>
              <a:t>مقایس</a:t>
            </a:r>
            <a:r>
              <a:rPr lang="fa-IR" sz="1400" dirty="0" smtClean="0"/>
              <a:t>ه </a:t>
            </a:r>
            <a:r>
              <a:rPr lang="ar-IQ" sz="1400" dirty="0" smtClean="0"/>
              <a:t>عمل جراحی دریچ</a:t>
            </a:r>
            <a:r>
              <a:rPr lang="fa-IR" sz="1400" dirty="0" smtClean="0"/>
              <a:t>ه</a:t>
            </a:r>
            <a:r>
              <a:rPr lang="ar-IQ" sz="1400" dirty="0" smtClean="0"/>
              <a:t> میترال ب</a:t>
            </a:r>
            <a:r>
              <a:rPr lang="fa-IR" sz="1400" dirty="0" smtClean="0"/>
              <a:t>ه</a:t>
            </a:r>
            <a:r>
              <a:rPr lang="ar-IQ" sz="1400" dirty="0" smtClean="0"/>
              <a:t> روش کم تھاجمی و روش معمول از نظر</a:t>
            </a:r>
            <a:r>
              <a:rPr lang="fa-IR" sz="1400" dirty="0" smtClean="0"/>
              <a:t> ایجاد آریتمی جدید، شوک کاردیوژنیک، </a:t>
            </a:r>
            <a:r>
              <a:rPr lang="en-US" sz="1400" dirty="0" smtClean="0"/>
              <a:t>MI</a:t>
            </a:r>
            <a:endParaRPr lang="fa-I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ar-IQ" sz="1400" dirty="0" smtClean="0"/>
              <a:t>مقایس</a:t>
            </a:r>
            <a:r>
              <a:rPr lang="fa-IR" sz="1400" dirty="0" smtClean="0"/>
              <a:t>ه </a:t>
            </a:r>
            <a:r>
              <a:rPr lang="ar-IQ" sz="1400" dirty="0" smtClean="0"/>
              <a:t>عمل جراحی دریچ</a:t>
            </a:r>
            <a:r>
              <a:rPr lang="fa-IR" sz="1400" dirty="0" smtClean="0"/>
              <a:t>ه</a:t>
            </a:r>
            <a:r>
              <a:rPr lang="ar-IQ" sz="1400" dirty="0" smtClean="0"/>
              <a:t> میترال ب</a:t>
            </a:r>
            <a:r>
              <a:rPr lang="fa-IR" sz="1400" dirty="0" smtClean="0"/>
              <a:t>ه</a:t>
            </a:r>
            <a:r>
              <a:rPr lang="ar-IQ" sz="1400" dirty="0" smtClean="0"/>
              <a:t> روش کم تھاجمی و روش معمول از نظر</a:t>
            </a:r>
            <a:r>
              <a:rPr lang="fa-IR" sz="1400" dirty="0" smtClean="0"/>
              <a:t> وقایع </a:t>
            </a:r>
            <a:r>
              <a:rPr lang="ar-IQ" sz="1400" dirty="0" smtClean="0"/>
              <a:t>ریوی 30 روز اول.</a:t>
            </a:r>
            <a:endParaRPr lang="fa-I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sz="14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ar-IQ" sz="1400" dirty="0" smtClean="0"/>
              <a:t>مقایس</a:t>
            </a:r>
            <a:r>
              <a:rPr lang="fa-IR" sz="1400" dirty="0" smtClean="0"/>
              <a:t>ه </a:t>
            </a:r>
            <a:r>
              <a:rPr lang="ar-IQ" sz="1400" dirty="0" smtClean="0"/>
              <a:t>عمل جراحی دریچ</a:t>
            </a:r>
            <a:r>
              <a:rPr lang="fa-IR" sz="1400" dirty="0" smtClean="0"/>
              <a:t>ه</a:t>
            </a:r>
            <a:r>
              <a:rPr lang="ar-IQ" sz="1400" dirty="0" smtClean="0"/>
              <a:t> میترال ب</a:t>
            </a:r>
            <a:r>
              <a:rPr lang="fa-IR" sz="1400" dirty="0" smtClean="0"/>
              <a:t>ه</a:t>
            </a:r>
            <a:r>
              <a:rPr lang="ar-IQ" sz="1400" dirty="0" smtClean="0"/>
              <a:t> روش کم تھاجمی و روش معمول از نظر</a:t>
            </a:r>
            <a:r>
              <a:rPr lang="fa-IR" sz="1400" dirty="0" smtClean="0"/>
              <a:t> نیاز به </a:t>
            </a:r>
            <a:r>
              <a:rPr lang="ar-IQ" sz="1400" dirty="0" smtClean="0"/>
              <a:t>دریافت خون و میزان خون از دست رفت</a:t>
            </a:r>
            <a:r>
              <a:rPr lang="fa-IR" sz="1400" dirty="0" smtClean="0"/>
              <a:t>ه</a:t>
            </a:r>
            <a:r>
              <a:rPr lang="ar-IQ" sz="1400" dirty="0" smtClean="0"/>
              <a:t> حین عمل.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r>
              <a:rPr lang="ar-IQ" sz="2000" dirty="0" smtClean="0"/>
              <a:t>تمامی اقدامات مداخل</a:t>
            </a:r>
            <a:r>
              <a:rPr lang="fa-IR" sz="2000" dirty="0" smtClean="0"/>
              <a:t>ه</a:t>
            </a:r>
            <a:r>
              <a:rPr lang="ar-IQ" sz="2000" dirty="0" smtClean="0"/>
              <a:t> این مطالع</a:t>
            </a:r>
            <a:r>
              <a:rPr lang="fa-IR" sz="2000" dirty="0" smtClean="0"/>
              <a:t>ه</a:t>
            </a:r>
            <a:r>
              <a:rPr lang="ar-IQ" sz="2000" dirty="0" smtClean="0"/>
              <a:t>، روتین درمانی بیماران بوده است و پژوھشگر ھیچ مداخل</a:t>
            </a:r>
            <a:r>
              <a:rPr lang="fa-IR" sz="2000" dirty="0" smtClean="0"/>
              <a:t>ه</a:t>
            </a:r>
            <a:r>
              <a:rPr lang="ar-IQ" sz="2000" dirty="0" smtClean="0"/>
              <a:t> ای</a:t>
            </a:r>
            <a:r>
              <a:rPr lang="fa-IR" sz="2000" dirty="0" smtClean="0"/>
              <a:t> </a:t>
            </a:r>
            <a:r>
              <a:rPr lang="ar-IQ" sz="2000" dirty="0" smtClean="0"/>
              <a:t>منتسب ب</a:t>
            </a:r>
            <a:r>
              <a:rPr lang="fa-IR" sz="2000" dirty="0" smtClean="0"/>
              <a:t>ه </a:t>
            </a:r>
            <a:r>
              <a:rPr lang="ar-IQ" sz="2000" dirty="0" smtClean="0"/>
              <a:t>پژوھش انجام نمی دھد و تنھا پیامد ھا را در دو گروه مقایس</a:t>
            </a:r>
            <a:r>
              <a:rPr lang="fa-IR" sz="2000" dirty="0" smtClean="0"/>
              <a:t>ه</a:t>
            </a:r>
            <a:r>
              <a:rPr lang="ar-IQ" sz="2000" dirty="0" smtClean="0"/>
              <a:t> می کند.</a:t>
            </a:r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r>
              <a:rPr lang="ar-IQ" sz="2000" dirty="0" smtClean="0"/>
              <a:t>اطلاعات بیماران به صورت محرمانه و بدون نام و با اجازه شفاهی از بیماران جهت مطالعه در</a:t>
            </a:r>
          </a:p>
          <a:p>
            <a:pPr algn="r" rtl="1">
              <a:buNone/>
            </a:pPr>
            <a:r>
              <a:rPr lang="fa-IR" sz="2000" dirty="0" smtClean="0"/>
              <a:t>     </a:t>
            </a:r>
            <a:r>
              <a:rPr lang="ar-IQ" sz="2000" dirty="0" smtClean="0"/>
              <a:t>پژوهش گردآوري و استفاده می شود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ملاحظات اخلاقی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 هزینه پرسنلی جهت </a:t>
            </a:r>
            <a:r>
              <a:rPr lang="fa-IR" dirty="0" smtClean="0"/>
              <a:t>جمع آوری دیتا:</a:t>
            </a:r>
          </a:p>
          <a:p>
            <a:pPr algn="r" rtl="1">
              <a:buNone/>
            </a:pPr>
            <a:endParaRPr lang="fa-IR" dirty="0" smtClean="0"/>
          </a:p>
          <a:p>
            <a:pPr algn="ctr" rtl="1">
              <a:buNone/>
            </a:pPr>
            <a:r>
              <a:rPr lang="fa-IR" dirty="0" smtClean="0"/>
              <a:t>50،000،000 ریال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هزینه ها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thoscope-beautiful-rose-heart-blue-background-thank-you-doctor-nurse-day-concept-stethoscope-beautiful-rose-182675893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10000" contrast="-10000"/>
          </a:blip>
          <a:stretch>
            <a:fillRect/>
          </a:stretch>
        </p:blipFill>
        <p:spPr>
          <a:xfrm>
            <a:off x="2571736" y="2000240"/>
            <a:ext cx="5937343" cy="3955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3143248"/>
            <a:ext cx="678661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Thank you for your attention</a:t>
            </a:r>
            <a:endParaRPr lang="en-US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1238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به نام خداوند مهربان</vt:lpstr>
      <vt:lpstr>PowerPoint Presentation</vt:lpstr>
      <vt:lpstr>ضرورت اجرا و بیان مسئله </vt:lpstr>
      <vt:lpstr>روش اجرا</vt:lpstr>
      <vt:lpstr>اهداف</vt:lpstr>
      <vt:lpstr>PowerPoint Presentation</vt:lpstr>
      <vt:lpstr>ملاحظات اخلاقی</vt:lpstr>
      <vt:lpstr>هزینه ها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App7</dc:creator>
  <cp:lastModifiedBy>Fahimeh Farrokhzadeh</cp:lastModifiedBy>
  <cp:revision>117</cp:revision>
  <dcterms:created xsi:type="dcterms:W3CDTF">2020-12-05T11:47:32Z</dcterms:created>
  <dcterms:modified xsi:type="dcterms:W3CDTF">2020-12-06T05:14:35Z</dcterms:modified>
</cp:coreProperties>
</file>