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7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76" d="100"/>
          <a:sy n="76" d="100"/>
        </p:scale>
        <p:origin x="5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352E13-A07F-430A-8F8F-1FA4D6946A82}" type="datetimeFigureOut">
              <a:rPr lang="en-US" smtClean="0"/>
              <a:t>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A0E81-CE0B-4331-B97E-DA67E53778B6}" type="slidenum">
              <a:rPr lang="en-US" smtClean="0"/>
              <a:t>‹#›</a:t>
            </a:fld>
            <a:endParaRPr lang="en-US"/>
          </a:p>
        </p:txBody>
      </p:sp>
    </p:spTree>
    <p:extLst>
      <p:ext uri="{BB962C8B-B14F-4D97-AF65-F5344CB8AC3E}">
        <p14:creationId xmlns:p14="http://schemas.microsoft.com/office/powerpoint/2010/main" val="26277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2041848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079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47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48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494880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85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31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749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647106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58653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978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11/7/2020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878562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660" y="1282390"/>
            <a:ext cx="8826698" cy="2001644"/>
          </a:xfrm>
        </p:spPr>
        <p:txBody>
          <a:bodyPr/>
          <a:lstStyle/>
          <a:p>
            <a:pPr algn="r" rtl="1"/>
            <a:r>
              <a:rPr lang="fa-IR" sz="2800" b="1" dirty="0">
                <a:solidFill>
                  <a:srgbClr val="9674E2"/>
                </a:solidFill>
                <a:cs typeface="B Nazanin" panose="00000400000000000000" pitchFamily="2" charset="-78"/>
              </a:rPr>
              <a:t>راه اندازی دیسیپلین  "قلب ورزشکاران- </a:t>
            </a:r>
            <a:r>
              <a:rPr lang="en-US" sz="2800" b="1" dirty="0">
                <a:solidFill>
                  <a:srgbClr val="9674E2"/>
                </a:solidFill>
                <a:cs typeface="B Nazanin" panose="00000400000000000000" pitchFamily="2" charset="-78"/>
              </a:rPr>
              <a:t>Sports Cardiology</a:t>
            </a:r>
            <a:r>
              <a:rPr lang="fa-IR" sz="2800" b="1" dirty="0">
                <a:solidFill>
                  <a:srgbClr val="9674E2"/>
                </a:solidFill>
                <a:cs typeface="B Nazanin" panose="00000400000000000000" pitchFamily="2" charset="-78"/>
              </a:rPr>
              <a:t> "  در مركز آموزشي تحقيقاتي و درماني  قلب و عروق شهيد رجايي</a:t>
            </a:r>
            <a:endParaRPr lang="en-US" sz="2800" b="1" dirty="0">
              <a:solidFill>
                <a:srgbClr val="9674E2"/>
              </a:solidFill>
              <a:cs typeface="B Nazanin" panose="00000400000000000000" pitchFamily="2" charset="-78"/>
            </a:endParaRPr>
          </a:p>
        </p:txBody>
      </p:sp>
      <p:sp>
        <p:nvSpPr>
          <p:cNvPr id="3" name="Subtitle 2"/>
          <p:cNvSpPr>
            <a:spLocks noGrp="1"/>
          </p:cNvSpPr>
          <p:nvPr>
            <p:ph type="subTitle" idx="1"/>
          </p:nvPr>
        </p:nvSpPr>
        <p:spPr>
          <a:xfrm>
            <a:off x="2626112" y="3956279"/>
            <a:ext cx="6963937" cy="1730843"/>
          </a:xfrm>
        </p:spPr>
        <p:txBody>
          <a:bodyPr>
            <a:normAutofit/>
          </a:bodyPr>
          <a:lstStyle/>
          <a:p>
            <a:endParaRPr lang="en-US" sz="1800" dirty="0" smtClean="0">
              <a:cs typeface="B Nazanin" panose="00000400000000000000" pitchFamily="2" charset="-78"/>
            </a:endParaRPr>
          </a:p>
          <a:p>
            <a:pPr rtl="1"/>
            <a:r>
              <a:rPr lang="fa-IR" sz="1800" dirty="0" smtClean="0">
                <a:cs typeface="B Nazanin" panose="00000400000000000000" pitchFamily="2" charset="-78"/>
              </a:rPr>
              <a:t>مجریان :     </a:t>
            </a:r>
            <a:r>
              <a:rPr lang="ar-SA" sz="1800" b="1" dirty="0" smtClean="0">
                <a:cs typeface="B Nazanin" panose="00000400000000000000" pitchFamily="2" charset="-78"/>
              </a:rPr>
              <a:t>ملودی فراشی</a:t>
            </a:r>
            <a:r>
              <a:rPr lang="fa-IR" sz="1800" b="1" dirty="0" smtClean="0">
                <a:cs typeface="B Nazanin" panose="00000400000000000000" pitchFamily="2" charset="-78"/>
              </a:rPr>
              <a:t>	</a:t>
            </a:r>
            <a:r>
              <a:rPr lang="ar-SA" sz="1800" b="1" dirty="0">
                <a:cs typeface="B Nazanin" panose="00000400000000000000" pitchFamily="2" charset="-78"/>
              </a:rPr>
              <a:t> </a:t>
            </a:r>
            <a:r>
              <a:rPr lang="fa-IR" sz="1800" b="1" dirty="0" smtClean="0">
                <a:cs typeface="B Nazanin" panose="00000400000000000000" pitchFamily="2" charset="-78"/>
              </a:rPr>
              <a:t>                   </a:t>
            </a:r>
            <a:r>
              <a:rPr lang="ar-SA" sz="1800" b="1" dirty="0" smtClean="0">
                <a:cs typeface="B Nazanin" panose="00000400000000000000" pitchFamily="2" charset="-78"/>
              </a:rPr>
              <a:t>راحله کاویانی</a:t>
            </a:r>
            <a:endParaRPr lang="fa-IR" sz="1800" b="1" dirty="0">
              <a:cs typeface="B Nazanin" panose="00000400000000000000" pitchFamily="2" charset="-78"/>
            </a:endParaRPr>
          </a:p>
          <a:p>
            <a:pPr rtl="1"/>
            <a:r>
              <a:rPr lang="fa-IR" sz="1800" b="1" dirty="0">
                <a:cs typeface="B Nazanin" panose="00000400000000000000" pitchFamily="2" charset="-78"/>
              </a:rPr>
              <a:t>	</a:t>
            </a:r>
            <a:r>
              <a:rPr lang="ar-SA" sz="1800" b="1" dirty="0" smtClean="0">
                <a:cs typeface="B Nazanin" panose="00000400000000000000" pitchFamily="2" charset="-78"/>
              </a:rPr>
              <a:t>باران هاشمی</a:t>
            </a:r>
            <a:r>
              <a:rPr lang="fa-IR" sz="1800" b="1" dirty="0" smtClean="0">
                <a:cs typeface="B Nazanin" panose="00000400000000000000" pitchFamily="2" charset="-78"/>
              </a:rPr>
              <a:t>	 	     سارا لطفیان</a:t>
            </a:r>
          </a:p>
          <a:p>
            <a:pPr rtl="1"/>
            <a:r>
              <a:rPr lang="fa-IR" sz="1800" b="1" dirty="0" smtClean="0">
                <a:cs typeface="B Nazanin" panose="00000400000000000000" pitchFamily="2" charset="-78"/>
              </a:rPr>
              <a:t>                         </a:t>
            </a:r>
            <a:r>
              <a:rPr lang="ar-SA" sz="1800" b="1" dirty="0" smtClean="0">
                <a:cs typeface="B Nazanin" panose="00000400000000000000" pitchFamily="2" charset="-78"/>
              </a:rPr>
              <a:t>مجید ملکی</a:t>
            </a:r>
            <a:endParaRPr lang="en-US" sz="1800" dirty="0" smtClean="0">
              <a:cs typeface="B Nazanin" panose="00000400000000000000" pitchFamily="2" charset="-78"/>
            </a:endParaRPr>
          </a:p>
          <a:p>
            <a:endParaRPr lang="en-US" dirty="0"/>
          </a:p>
          <a:p>
            <a:endParaRPr lang="en-US" dirty="0"/>
          </a:p>
        </p:txBody>
      </p:sp>
    </p:spTree>
    <p:extLst>
      <p:ext uri="{BB962C8B-B14F-4D97-AF65-F5344CB8AC3E}">
        <p14:creationId xmlns:p14="http://schemas.microsoft.com/office/powerpoint/2010/main" val="3484708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b="1" dirty="0">
                <a:solidFill>
                  <a:srgbClr val="5E5E5E"/>
                </a:solidFill>
                <a:cs typeface="B Nazanin" panose="00000400000000000000" pitchFamily="2" charset="-78"/>
              </a:rPr>
              <a:t>روش اجرا</a:t>
            </a:r>
            <a:endParaRPr lang="en-US" dirty="0"/>
          </a:p>
        </p:txBody>
      </p:sp>
      <p:sp>
        <p:nvSpPr>
          <p:cNvPr id="3" name="Content Placeholder 2"/>
          <p:cNvSpPr>
            <a:spLocks noGrp="1"/>
          </p:cNvSpPr>
          <p:nvPr>
            <p:ph idx="1"/>
          </p:nvPr>
        </p:nvSpPr>
        <p:spPr/>
        <p:txBody>
          <a:bodyPr/>
          <a:lstStyle/>
          <a:p>
            <a:pPr lvl="0" algn="r" rtl="1"/>
            <a:r>
              <a:rPr lang="fa-IR" b="1" dirty="0">
                <a:cs typeface="B Nazanin" panose="00000400000000000000" pitchFamily="2" charset="-78"/>
              </a:rPr>
              <a:t>آماده سازی نظام ثبت بیماران</a:t>
            </a:r>
            <a:endParaRPr lang="en-US" dirty="0">
              <a:cs typeface="B Nazanin" panose="00000400000000000000" pitchFamily="2" charset="-78"/>
            </a:endParaRPr>
          </a:p>
          <a:p>
            <a:pPr marL="0" indent="0" algn="r" rtl="1">
              <a:buNone/>
            </a:pPr>
            <a:r>
              <a:rPr lang="fa-IR" dirty="0" smtClean="0">
                <a:cs typeface="B Nazanin" panose="00000400000000000000" pitchFamily="2" charset="-78"/>
              </a:rPr>
              <a:t>پس </a:t>
            </a:r>
            <a:r>
              <a:rPr lang="fa-IR" dirty="0">
                <a:cs typeface="B Nazanin" panose="00000400000000000000" pitchFamily="2" charset="-78"/>
              </a:rPr>
              <a:t>از طراحی پرسشنامه ، کلیه اطلاعات مربوط به مراجعین در پرسشنامه های طراحی شده وارد میشود.</a:t>
            </a:r>
            <a:endParaRPr lang="en-US" dirty="0">
              <a:cs typeface="B Nazanin" panose="00000400000000000000" pitchFamily="2" charset="-78"/>
            </a:endParaRPr>
          </a:p>
          <a:p>
            <a:pPr lvl="0" algn="r" rtl="1"/>
            <a:r>
              <a:rPr lang="fa-IR" b="1" dirty="0">
                <a:cs typeface="B Nazanin" panose="00000400000000000000" pitchFamily="2" charset="-78"/>
              </a:rPr>
              <a:t>ایجاد ساز و کارهای لازم جهت گسترش ارتباط با ورزشکاران ، پزشکان مسوول آنها و نهادهای مرتبط</a:t>
            </a:r>
            <a:endParaRPr lang="en-US" dirty="0">
              <a:cs typeface="B Nazanin" panose="00000400000000000000" pitchFamily="2" charset="-78"/>
            </a:endParaRPr>
          </a:p>
          <a:p>
            <a:pPr lvl="0" algn="r" rtl="1"/>
            <a:r>
              <a:rPr lang="fa-IR" b="1" dirty="0">
                <a:cs typeface="B Nazanin" panose="00000400000000000000" pitchFamily="2" charset="-78"/>
              </a:rPr>
              <a:t>راه اندازی و اداره کلینیک </a:t>
            </a:r>
            <a:endParaRPr lang="en-US" dirty="0">
              <a:cs typeface="B Nazanin" panose="00000400000000000000" pitchFamily="2" charset="-78"/>
            </a:endParaRPr>
          </a:p>
        </p:txBody>
      </p:sp>
    </p:spTree>
    <p:extLst>
      <p:ext uri="{BB962C8B-B14F-4D97-AF65-F5344CB8AC3E}">
        <p14:creationId xmlns:p14="http://schemas.microsoft.com/office/powerpoint/2010/main" val="2650697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536" y="680225"/>
            <a:ext cx="9601200" cy="1485900"/>
          </a:xfrm>
        </p:spPr>
        <p:txBody>
          <a:bodyPr/>
          <a:lstStyle/>
          <a:p>
            <a:pPr algn="r"/>
            <a:r>
              <a:rPr lang="fa-IR" sz="2800" b="1" dirty="0">
                <a:solidFill>
                  <a:srgbClr val="5E5E5E"/>
                </a:solidFill>
                <a:cs typeface="B Nazanin" panose="00000400000000000000" pitchFamily="2" charset="-78"/>
              </a:rPr>
              <a:t>روش اجرا</a:t>
            </a:r>
            <a:endParaRPr lang="en-US" dirty="0"/>
          </a:p>
        </p:txBody>
      </p:sp>
      <p:sp>
        <p:nvSpPr>
          <p:cNvPr id="3" name="Content Placeholder 2"/>
          <p:cNvSpPr>
            <a:spLocks noGrp="1"/>
          </p:cNvSpPr>
          <p:nvPr>
            <p:ph idx="1"/>
          </p:nvPr>
        </p:nvSpPr>
        <p:spPr/>
        <p:txBody>
          <a:bodyPr/>
          <a:lstStyle/>
          <a:p>
            <a:pPr lvl="0" algn="r" rtl="1"/>
            <a:r>
              <a:rPr lang="fa-IR" b="1" dirty="0">
                <a:cs typeface="B Nazanin" panose="00000400000000000000" pitchFamily="2" charset="-78"/>
              </a:rPr>
              <a:t>تدوین پروتکلهای مرتبط جهت برخورد با زیرگروههای مختلف تشکیل دهنده جمعیت هدف</a:t>
            </a:r>
            <a:endParaRPr lang="en-US" dirty="0">
              <a:cs typeface="B Nazanin" panose="00000400000000000000" pitchFamily="2" charset="-78"/>
            </a:endParaRPr>
          </a:p>
          <a:p>
            <a:pPr algn="r" rtl="1">
              <a:buFont typeface="Wingdings" panose="05000000000000000000" pitchFamily="2" charset="2"/>
              <a:buChar char="v"/>
            </a:pPr>
            <a:r>
              <a:rPr lang="ar-SA" dirty="0" smtClean="0">
                <a:cs typeface="B Nazanin" panose="00000400000000000000" pitchFamily="2" charset="-78"/>
              </a:rPr>
              <a:t>پروتکل </a:t>
            </a:r>
            <a:r>
              <a:rPr lang="ar-SA" dirty="0">
                <a:cs typeface="B Nazanin" panose="00000400000000000000" pitchFamily="2" charset="-78"/>
              </a:rPr>
              <a:t>مشاوره و غربالگری کاردیوواسکولار افراد سالم قبل از شروع ورزش حرفه ای</a:t>
            </a:r>
            <a:endParaRPr lang="en-US" dirty="0">
              <a:cs typeface="B Nazanin" panose="00000400000000000000" pitchFamily="2" charset="-78"/>
            </a:endParaRPr>
          </a:p>
          <a:p>
            <a:pPr algn="r" rtl="1">
              <a:buFont typeface="Wingdings" panose="05000000000000000000" pitchFamily="2" charset="2"/>
              <a:buChar char="v"/>
            </a:pPr>
            <a:r>
              <a:rPr lang="fa-IR" dirty="0" smtClean="0">
                <a:cs typeface="B Nazanin" panose="00000400000000000000" pitchFamily="2" charset="-78"/>
              </a:rPr>
              <a:t>پروتکل </a:t>
            </a:r>
            <a:r>
              <a:rPr lang="fa-IR" dirty="0">
                <a:cs typeface="B Nazanin" panose="00000400000000000000" pitchFamily="2" charset="-78"/>
              </a:rPr>
              <a:t>مشاوره و ارزیابی کاردیوواسکولار ورزشکاران حرفه ای و غیرحرفه ای</a:t>
            </a:r>
            <a:endParaRPr lang="en-US" dirty="0">
              <a:cs typeface="B Nazanin" panose="00000400000000000000" pitchFamily="2" charset="-78"/>
            </a:endParaRPr>
          </a:p>
          <a:p>
            <a:pPr algn="r" rtl="1">
              <a:buFont typeface="Wingdings" panose="05000000000000000000" pitchFamily="2" charset="2"/>
              <a:buChar char="v"/>
            </a:pPr>
            <a:r>
              <a:rPr lang="ar-SA" dirty="0" smtClean="0">
                <a:cs typeface="B Nazanin" panose="00000400000000000000" pitchFamily="2" charset="-78"/>
              </a:rPr>
              <a:t>پروتکل </a:t>
            </a:r>
            <a:r>
              <a:rPr lang="ar-SA" dirty="0">
                <a:cs typeface="B Nazanin" panose="00000400000000000000" pitchFamily="2" charset="-78"/>
              </a:rPr>
              <a:t>مدیریت مشکلات و نحوه برخورد با بیماری در ورزشکاران حرفه ای و غیر حرفه ای پس از تایید وجود بیماری کاردیووسکولر</a:t>
            </a:r>
            <a:endParaRPr lang="en-US" dirty="0">
              <a:cs typeface="B Nazanin" panose="00000400000000000000" pitchFamily="2" charset="-78"/>
            </a:endParaRPr>
          </a:p>
          <a:p>
            <a:pPr algn="r" rtl="1">
              <a:buFont typeface="Wingdings" panose="05000000000000000000" pitchFamily="2" charset="2"/>
              <a:buChar char="v"/>
            </a:pPr>
            <a:r>
              <a:rPr lang="fa-IR" dirty="0" smtClean="0">
                <a:cs typeface="B Nazanin" panose="00000400000000000000" pitchFamily="2" charset="-78"/>
              </a:rPr>
              <a:t> </a:t>
            </a:r>
            <a:r>
              <a:rPr lang="fa-IR" dirty="0">
                <a:cs typeface="B Nazanin" panose="00000400000000000000" pitchFamily="2" charset="-78"/>
              </a:rPr>
              <a:t>پروتکل مشاوره برای بیماران با بیماری های مزمن قلبی برای اجازه شروع و نحوه ادامه فعالیت ورزشی</a:t>
            </a:r>
            <a:endParaRPr lang="en-US" dirty="0">
              <a:cs typeface="B Nazanin" panose="00000400000000000000" pitchFamily="2" charset="-78"/>
            </a:endParaRPr>
          </a:p>
        </p:txBody>
      </p:sp>
    </p:spTree>
    <p:extLst>
      <p:ext uri="{BB962C8B-B14F-4D97-AF65-F5344CB8AC3E}">
        <p14:creationId xmlns:p14="http://schemas.microsoft.com/office/powerpoint/2010/main" val="48865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b="1" dirty="0">
                <a:solidFill>
                  <a:srgbClr val="5E5E5E"/>
                </a:solidFill>
                <a:cs typeface="B Nazanin" panose="00000400000000000000" pitchFamily="2" charset="-78"/>
              </a:rPr>
              <a:t>روش اجرا</a:t>
            </a:r>
            <a:endParaRPr lang="en-US" dirty="0"/>
          </a:p>
        </p:txBody>
      </p:sp>
      <p:sp>
        <p:nvSpPr>
          <p:cNvPr id="3" name="Content Placeholder 2"/>
          <p:cNvSpPr>
            <a:spLocks noGrp="1"/>
          </p:cNvSpPr>
          <p:nvPr>
            <p:ph idx="1"/>
          </p:nvPr>
        </p:nvSpPr>
        <p:spPr/>
        <p:txBody>
          <a:bodyPr>
            <a:normAutofit lnSpcReduction="10000"/>
          </a:bodyPr>
          <a:lstStyle/>
          <a:p>
            <a:pPr marL="342900" marR="0" lvl="0" indent="-342900" algn="justLow" rtl="1">
              <a:lnSpc>
                <a:spcPct val="150000"/>
              </a:lnSpc>
              <a:spcBef>
                <a:spcPts val="0"/>
              </a:spcBef>
              <a:spcAft>
                <a:spcPts val="0"/>
              </a:spcAft>
              <a:buFont typeface="Symbol" panose="05050102010706020507" pitchFamily="18" charset="2"/>
              <a:buChar char=""/>
            </a:pPr>
            <a:r>
              <a:rPr lang="fa-IR" b="1" dirty="0">
                <a:solidFill>
                  <a:schemeClr val="tx1"/>
                </a:solidFill>
                <a:latin typeface="Times New Roman" panose="02020603050405020304" pitchFamily="18" charset="0"/>
                <a:ea typeface="SimSun" panose="02010600030101010101" pitchFamily="2" charset="-122"/>
                <a:cs typeface="B Nazanin" panose="00000400000000000000" pitchFamily="2" charset="-78"/>
              </a:rPr>
              <a:t>ایجاد بسترهای لازم جهت اجرای فعالیتهای پژوهشی </a:t>
            </a:r>
            <a:endParaRPr lang="en-US" dirty="0">
              <a:solidFill>
                <a:schemeClr val="tx1"/>
              </a:solidFill>
              <a:latin typeface="Times New Roman" panose="02020603050405020304" pitchFamily="18" charset="0"/>
              <a:ea typeface="SimSun" panose="02010600030101010101" pitchFamily="2" charset="-122"/>
            </a:endParaRPr>
          </a:p>
          <a:p>
            <a:pPr marL="73152" marR="0" indent="0" algn="justLow" rtl="1">
              <a:lnSpc>
                <a:spcPct val="150000"/>
              </a:lnSpc>
              <a:spcBef>
                <a:spcPts val="0"/>
              </a:spcBef>
              <a:spcAft>
                <a:spcPts val="0"/>
              </a:spcAft>
              <a:buNone/>
            </a:pPr>
            <a:r>
              <a:rPr lang="fa-IR" dirty="0" smtClean="0">
                <a:solidFill>
                  <a:schemeClr val="tx1"/>
                </a:solidFill>
                <a:latin typeface="Times New Roman" panose="02020603050405020304" pitchFamily="18" charset="0"/>
                <a:ea typeface="SimSun" panose="02010600030101010101" pitchFamily="2" charset="-122"/>
                <a:cs typeface="B Nazanin" panose="00000400000000000000" pitchFamily="2" charset="-78"/>
              </a:rPr>
              <a:t>برگزاری </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جلسات دوره ای گروه  با اهداف زیر :</a:t>
            </a:r>
            <a:endParaRPr lang="en-US" dirty="0">
              <a:solidFill>
                <a:schemeClr val="tx1"/>
              </a:solidFill>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solidFill>
                  <a:schemeClr val="tx1"/>
                </a:solidFill>
                <a:latin typeface="Times New Roman" panose="02020603050405020304" pitchFamily="18" charset="0"/>
                <a:ea typeface="SimSun" panose="02010600030101010101" pitchFamily="2" charset="-122"/>
                <a:cs typeface="B Nazanin" panose="00000400000000000000" pitchFamily="2" charset="-78"/>
              </a:rPr>
              <a:t>بررسی </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و مطالعه  یافته های جدید در زمینه قلب ورزشکاران (</a:t>
            </a:r>
            <a:r>
              <a:rPr lang="en-US" dirty="0">
                <a:solidFill>
                  <a:schemeClr val="tx1"/>
                </a:solidFill>
                <a:latin typeface="Times New Roman" panose="02020603050405020304" pitchFamily="18" charset="0"/>
                <a:ea typeface="SimSun" panose="02010600030101010101" pitchFamily="2" charset="-122"/>
                <a:cs typeface="B Nazanin" panose="00000400000000000000" pitchFamily="2" charset="-78"/>
              </a:rPr>
              <a:t>Journal Club</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 )</a:t>
            </a:r>
            <a:endParaRPr lang="en-US" dirty="0">
              <a:solidFill>
                <a:schemeClr val="tx1"/>
              </a:solidFill>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solidFill>
                  <a:schemeClr val="tx1"/>
                </a:solidFill>
                <a:latin typeface="Times New Roman" panose="02020603050405020304" pitchFamily="18" charset="0"/>
                <a:ea typeface="SimSun" panose="02010600030101010101" pitchFamily="2" charset="-122"/>
                <a:cs typeface="B Nazanin" panose="00000400000000000000" pitchFamily="2" charset="-78"/>
              </a:rPr>
              <a:t>بررسی </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ایده های پژوهشی اعضا و تدوین پروپوزالهای تحقیقاتی بر این اساس</a:t>
            </a:r>
            <a:endParaRPr lang="en-US" dirty="0">
              <a:solidFill>
                <a:schemeClr val="tx1"/>
              </a:solidFill>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solidFill>
                  <a:schemeClr val="tx1"/>
                </a:solidFill>
                <a:latin typeface="Times New Roman" panose="02020603050405020304" pitchFamily="18" charset="0"/>
                <a:ea typeface="SimSun" panose="02010600030101010101" pitchFamily="2" charset="-122"/>
                <a:cs typeface="B Nazanin" panose="00000400000000000000" pitchFamily="2" charset="-78"/>
              </a:rPr>
              <a:t>ارزیابی </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و بررسی طرح های تحقیقاتی پیشنهادی ارائه شده توسط افراد خارج از گروه</a:t>
            </a:r>
            <a:endParaRPr lang="en-US" dirty="0">
              <a:solidFill>
                <a:schemeClr val="tx1"/>
              </a:solidFill>
              <a:latin typeface="Times New Roman" panose="02020603050405020304" pitchFamily="18" charset="0"/>
              <a:ea typeface="SimSun" panose="02010600030101010101" pitchFamily="2" charset="-122"/>
            </a:endParaRPr>
          </a:p>
          <a:p>
            <a:pPr marL="73152" marR="0" indent="0" algn="justLow" rtl="1">
              <a:lnSpc>
                <a:spcPct val="150000"/>
              </a:lnSpc>
              <a:spcBef>
                <a:spcPts val="0"/>
              </a:spcBef>
              <a:spcAft>
                <a:spcPts val="0"/>
              </a:spcAft>
              <a:buNone/>
            </a:pPr>
            <a:endParaRPr lang="en-US" dirty="0">
              <a:solidFill>
                <a:schemeClr val="tx1"/>
              </a:solidFill>
              <a:latin typeface="Times New Roman" panose="02020603050405020304" pitchFamily="18" charset="0"/>
              <a:ea typeface="SimSun" panose="02010600030101010101" pitchFamily="2" charset="-122"/>
            </a:endParaRPr>
          </a:p>
          <a:p>
            <a:pPr marL="342900" marR="0" lvl="0" indent="-342900" algn="justLow" rtl="1">
              <a:lnSpc>
                <a:spcPct val="150000"/>
              </a:lnSpc>
              <a:spcBef>
                <a:spcPts val="0"/>
              </a:spcBef>
              <a:spcAft>
                <a:spcPts val="0"/>
              </a:spcAft>
              <a:buFont typeface="Symbol" panose="05050102010706020507" pitchFamily="18" charset="2"/>
              <a:buChar char=""/>
            </a:pPr>
            <a:r>
              <a:rPr lang="fa-IR" b="1" dirty="0">
                <a:solidFill>
                  <a:schemeClr val="tx1"/>
                </a:solidFill>
                <a:latin typeface="Times New Roman" panose="02020603050405020304" pitchFamily="18" charset="0"/>
                <a:ea typeface="SimSun" panose="02010600030101010101" pitchFamily="2" charset="-122"/>
                <a:cs typeface="B Nazanin" panose="00000400000000000000" pitchFamily="2" charset="-78"/>
              </a:rPr>
              <a:t>پایش بلند مدت افراد تحت مراقبت</a:t>
            </a:r>
            <a:endParaRPr lang="en-US" dirty="0">
              <a:solidFill>
                <a:schemeClr val="tx1"/>
              </a:solidFill>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solidFill>
                  <a:schemeClr val="tx1"/>
                </a:solidFill>
                <a:latin typeface="Times New Roman" panose="02020603050405020304" pitchFamily="18" charset="0"/>
                <a:ea typeface="SimSun" panose="02010600030101010101" pitchFamily="2" charset="-122"/>
                <a:cs typeface="B Nazanin" panose="00000400000000000000" pitchFamily="2" charset="-78"/>
              </a:rPr>
              <a:t>تدوین </a:t>
            </a:r>
            <a:r>
              <a:rPr lang="fa-IR" dirty="0">
                <a:solidFill>
                  <a:schemeClr val="tx1"/>
                </a:solidFill>
                <a:latin typeface="Times New Roman" panose="02020603050405020304" pitchFamily="18" charset="0"/>
                <a:ea typeface="SimSun" panose="02010600030101010101" pitchFamily="2" charset="-122"/>
                <a:cs typeface="B Nazanin" panose="00000400000000000000" pitchFamily="2" charset="-78"/>
              </a:rPr>
              <a:t>فرمهای اطلاعاتی و چک لیست های مرتبط در این زمینه</a:t>
            </a:r>
            <a:r>
              <a:rPr lang="fa-IR" b="1" dirty="0">
                <a:solidFill>
                  <a:schemeClr val="tx1"/>
                </a:solidFill>
                <a:latin typeface="Times New Roman" panose="02020603050405020304" pitchFamily="18" charset="0"/>
                <a:ea typeface="SimSun" panose="02010600030101010101" pitchFamily="2" charset="-122"/>
                <a:cs typeface="B Nazanin" panose="00000400000000000000" pitchFamily="2" charset="-78"/>
              </a:rPr>
              <a:t> </a:t>
            </a:r>
            <a:endParaRPr lang="en-US" dirty="0">
              <a:solidFill>
                <a:schemeClr val="tx1"/>
              </a:solidFill>
              <a:latin typeface="Times New Roman" panose="02020603050405020304" pitchFamily="18" charset="0"/>
              <a:ea typeface="SimSun" panose="02010600030101010101" pitchFamily="2" charset="-122"/>
            </a:endParaRPr>
          </a:p>
          <a:p>
            <a:endParaRPr lang="en-US" dirty="0"/>
          </a:p>
        </p:txBody>
      </p:sp>
    </p:spTree>
    <p:extLst>
      <p:ext uri="{BB962C8B-B14F-4D97-AF65-F5344CB8AC3E}">
        <p14:creationId xmlns:p14="http://schemas.microsoft.com/office/powerpoint/2010/main" val="1279859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384048" algn="r" rtl="1">
              <a:lnSpc>
                <a:spcPct val="150000"/>
              </a:lnSpc>
              <a:spcBef>
                <a:spcPts val="0"/>
              </a:spcBef>
            </a:pPr>
            <a:r>
              <a:rPr lang="fa-IR" sz="2400" b="1" dirty="0" smtClean="0">
                <a:solidFill>
                  <a:srgbClr val="5E5E5E"/>
                </a:solidFill>
                <a:latin typeface="Times New Roman" panose="02020603050405020304" pitchFamily="18" charset="0"/>
                <a:ea typeface="SimSun" panose="02010600030101010101" pitchFamily="2" charset="-122"/>
                <a:cs typeface="B Nazanin" panose="00000400000000000000" pitchFamily="2" charset="-78"/>
              </a:rPr>
              <a:t>محدودیتهای </a:t>
            </a:r>
            <a:r>
              <a:rPr lang="fa-IR" sz="2400" b="1" dirty="0">
                <a:solidFill>
                  <a:srgbClr val="5E5E5E"/>
                </a:solidFill>
                <a:latin typeface="Times New Roman" panose="02020603050405020304" pitchFamily="18" charset="0"/>
                <a:ea typeface="SimSun" panose="02010600030101010101" pitchFamily="2" charset="-122"/>
                <a:cs typeface="B Nazanin" panose="00000400000000000000" pitchFamily="2" charset="-78"/>
              </a:rPr>
              <a:t>اجرایی </a:t>
            </a:r>
            <a:r>
              <a:rPr lang="fa-IR" sz="2400" b="1" dirty="0" smtClean="0">
                <a:solidFill>
                  <a:srgbClr val="5E5E5E"/>
                </a:solidFill>
                <a:latin typeface="Times New Roman" panose="02020603050405020304" pitchFamily="18" charset="0"/>
                <a:ea typeface="SimSun" panose="02010600030101010101" pitchFamily="2" charset="-122"/>
                <a:cs typeface="B Nazanin" panose="00000400000000000000" pitchFamily="2" charset="-78"/>
              </a:rPr>
              <a:t>طرح</a:t>
            </a:r>
            <a:endParaRPr lang="en-US" dirty="0"/>
          </a:p>
        </p:txBody>
      </p:sp>
      <p:sp>
        <p:nvSpPr>
          <p:cNvPr id="3" name="Content Placeholder 2"/>
          <p:cNvSpPr>
            <a:spLocks noGrp="1"/>
          </p:cNvSpPr>
          <p:nvPr>
            <p:ph idx="1"/>
          </p:nvPr>
        </p:nvSpPr>
        <p:spPr/>
        <p:txBody>
          <a:bodyPr/>
          <a:lstStyle/>
          <a:p>
            <a:pPr marL="0" marR="0" algn="justLow" rtl="1">
              <a:lnSpc>
                <a:spcPct val="150000"/>
              </a:lnSpc>
              <a:spcBef>
                <a:spcPts val="0"/>
              </a:spcBef>
              <a:spcAft>
                <a:spcPts val="0"/>
              </a:spcAft>
            </a:pPr>
            <a:r>
              <a:rPr lang="fa-IR" dirty="0" smtClean="0">
                <a:latin typeface="Times New Roman" panose="02020603050405020304" pitchFamily="18" charset="0"/>
                <a:ea typeface="SimSun" panose="02010600030101010101" pitchFamily="2" charset="-122"/>
                <a:cs typeface="B Nazanin" panose="00000400000000000000" pitchFamily="2" charset="-78"/>
              </a:rPr>
              <a:t>ناشناخته </a:t>
            </a:r>
            <a:r>
              <a:rPr lang="fa-IR" dirty="0">
                <a:latin typeface="Times New Roman" panose="02020603050405020304" pitchFamily="18" charset="0"/>
                <a:ea typeface="SimSun" panose="02010600030101010101" pitchFamily="2" charset="-122"/>
                <a:cs typeface="B Nazanin" panose="00000400000000000000" pitchFamily="2" charset="-78"/>
              </a:rPr>
              <a:t>بودن این رشته برای اکثر ورزشکاران و مسوولین ورزشی  در کشور</a:t>
            </a:r>
            <a:endParaRPr lang="en-US" dirty="0">
              <a:latin typeface="Times New Roman" panose="02020603050405020304" pitchFamily="18" charset="0"/>
              <a:ea typeface="SimSun" panose="02010600030101010101" pitchFamily="2" charset="-122"/>
            </a:endParaRPr>
          </a:p>
          <a:p>
            <a:pPr marL="0" marR="0" algn="justLow" rtl="1">
              <a:lnSpc>
                <a:spcPct val="150000"/>
              </a:lnSpc>
              <a:spcBef>
                <a:spcPts val="0"/>
              </a:spcBef>
              <a:spcAft>
                <a:spcPts val="0"/>
              </a:spcAft>
            </a:pPr>
            <a:r>
              <a:rPr lang="fa-IR" dirty="0" smtClean="0">
                <a:latin typeface="Times New Roman" panose="02020603050405020304" pitchFamily="18" charset="0"/>
                <a:ea typeface="SimSun" panose="02010600030101010101" pitchFamily="2" charset="-122"/>
                <a:cs typeface="B Nazanin" panose="00000400000000000000" pitchFamily="2" charset="-78"/>
              </a:rPr>
              <a:t>عدم </a:t>
            </a:r>
            <a:r>
              <a:rPr lang="fa-IR" dirty="0">
                <a:latin typeface="Times New Roman" panose="02020603050405020304" pitchFamily="18" charset="0"/>
                <a:ea typeface="SimSun" panose="02010600030101010101" pitchFamily="2" charset="-122"/>
                <a:cs typeface="B Nazanin" panose="00000400000000000000" pitchFamily="2" charset="-78"/>
              </a:rPr>
              <a:t>تمایل ورزشکاران برای همکاری در انجام بررسیهای تشخیصی به علت ترس از ایجاد موانع بعدی در کار حرفه ای</a:t>
            </a:r>
            <a:endParaRPr lang="en-US" dirty="0">
              <a:latin typeface="Times New Roman" panose="02020603050405020304" pitchFamily="18" charset="0"/>
              <a:ea typeface="SimSun" panose="02010600030101010101" pitchFamily="2" charset="-122"/>
            </a:endParaRPr>
          </a:p>
          <a:p>
            <a:pPr marL="0" marR="0" algn="justLow" rtl="1">
              <a:lnSpc>
                <a:spcPct val="150000"/>
              </a:lnSpc>
              <a:spcBef>
                <a:spcPts val="0"/>
              </a:spcBef>
              <a:spcAft>
                <a:spcPts val="0"/>
              </a:spcAft>
            </a:pPr>
            <a:r>
              <a:rPr lang="fa-IR" dirty="0" smtClean="0">
                <a:latin typeface="Times New Roman" panose="02020603050405020304" pitchFamily="18" charset="0"/>
                <a:ea typeface="SimSun" panose="02010600030101010101" pitchFamily="2" charset="-122"/>
                <a:cs typeface="B Nazanin" panose="00000400000000000000" pitchFamily="2" charset="-78"/>
              </a:rPr>
              <a:t>عدم </a:t>
            </a:r>
            <a:r>
              <a:rPr lang="fa-IR" dirty="0">
                <a:latin typeface="Times New Roman" panose="02020603050405020304" pitchFamily="18" charset="0"/>
                <a:ea typeface="SimSun" panose="02010600030101010101" pitchFamily="2" charset="-122"/>
                <a:cs typeface="B Nazanin" panose="00000400000000000000" pitchFamily="2" charset="-78"/>
              </a:rPr>
              <a:t>وجود شواهد و مطالعات کافی در زمینه </a:t>
            </a:r>
            <a:r>
              <a:rPr lang="en-US" dirty="0">
                <a:latin typeface="Times New Roman" panose="02020603050405020304" pitchFamily="18" charset="0"/>
                <a:ea typeface="SimSun" panose="02010600030101010101" pitchFamily="2" charset="-122"/>
                <a:cs typeface="B Nazanin" panose="00000400000000000000" pitchFamily="2" charset="-78"/>
              </a:rPr>
              <a:t>reference value</a:t>
            </a:r>
            <a:r>
              <a:rPr lang="fa-IR" dirty="0">
                <a:latin typeface="Times New Roman" panose="02020603050405020304" pitchFamily="18" charset="0"/>
                <a:ea typeface="SimSun" panose="02010600030101010101" pitchFamily="2" charset="-122"/>
                <a:cs typeface="B Nazanin" panose="00000400000000000000" pitchFamily="2" charset="-78"/>
              </a:rPr>
              <a:t> های قلبی ورزشکاران در تصویربرداری </a:t>
            </a:r>
            <a:endParaRPr lang="en-US" dirty="0">
              <a:latin typeface="Times New Roman" panose="02020603050405020304" pitchFamily="18" charset="0"/>
              <a:ea typeface="SimSun" panose="02010600030101010101" pitchFamily="2" charset="-122"/>
              <a:cs typeface="B Nazanin" panose="00000400000000000000" pitchFamily="2" charset="-78"/>
            </a:endParaRPr>
          </a:p>
          <a:p>
            <a:pPr marL="0" marR="0" algn="justLow" rtl="1">
              <a:lnSpc>
                <a:spcPct val="150000"/>
              </a:lnSpc>
              <a:spcBef>
                <a:spcPts val="0"/>
              </a:spcBef>
              <a:spcAft>
                <a:spcPts val="0"/>
              </a:spcAft>
            </a:pPr>
            <a:r>
              <a:rPr lang="fa-IR" dirty="0" smtClean="0">
                <a:latin typeface="Times New Roman" panose="02020603050405020304" pitchFamily="18" charset="0"/>
                <a:ea typeface="SimSun" panose="02010600030101010101" pitchFamily="2" charset="-122"/>
                <a:cs typeface="B Nazanin" panose="00000400000000000000" pitchFamily="2" charset="-78"/>
              </a:rPr>
              <a:t>تکیه </a:t>
            </a:r>
            <a:r>
              <a:rPr lang="fa-IR" dirty="0">
                <a:latin typeface="Times New Roman" panose="02020603050405020304" pitchFamily="18" charset="0"/>
                <a:ea typeface="SimSun" panose="02010600030101010101" pitchFamily="2" charset="-122"/>
                <a:cs typeface="B Nazanin" panose="00000400000000000000" pitchFamily="2" charset="-78"/>
              </a:rPr>
              <a:t>اکثریت گایدلاینها و توصیه های موجود در این رشته </a:t>
            </a:r>
            <a:r>
              <a:rPr lang="fa-IR" dirty="0" smtClean="0">
                <a:latin typeface="Times New Roman" panose="02020603050405020304" pitchFamily="18" charset="0"/>
                <a:ea typeface="SimSun" panose="02010600030101010101" pitchFamily="2" charset="-122"/>
                <a:cs typeface="B Nazanin" panose="00000400000000000000" pitchFamily="2" charset="-78"/>
              </a:rPr>
              <a:t>بر</a:t>
            </a:r>
            <a:r>
              <a:rPr lang="en-US" dirty="0" smtClean="0">
                <a:latin typeface="Times New Roman" panose="02020603050405020304" pitchFamily="18" charset="0"/>
                <a:ea typeface="SimSun" panose="02010600030101010101" pitchFamily="2" charset="-122"/>
                <a:cs typeface="B Nazanin" panose="00000400000000000000" pitchFamily="2" charset="-78"/>
              </a:rPr>
              <a:t>Expert </a:t>
            </a:r>
            <a:r>
              <a:rPr lang="en-US" dirty="0">
                <a:latin typeface="Times New Roman" panose="02020603050405020304" pitchFamily="18" charset="0"/>
                <a:ea typeface="SimSun" panose="02010600030101010101" pitchFamily="2" charset="-122"/>
                <a:cs typeface="B Nazanin" panose="00000400000000000000" pitchFamily="2" charset="-78"/>
              </a:rPr>
              <a:t>Opinion</a:t>
            </a:r>
            <a:r>
              <a:rPr lang="en-US" dirty="0">
                <a:latin typeface="B Nazanin" panose="00000400000000000000" pitchFamily="2" charset="-78"/>
                <a:ea typeface="SimSun" panose="02010600030101010101" pitchFamily="2" charset="-122"/>
                <a:cs typeface="B Nazanin" panose="00000400000000000000" pitchFamily="2" charset="-78"/>
              </a:rPr>
              <a:t> </a:t>
            </a:r>
            <a:r>
              <a:rPr lang="fa-IR" dirty="0" smtClean="0">
                <a:latin typeface="B Nazanin" panose="00000400000000000000" pitchFamily="2" charset="-78"/>
                <a:ea typeface="SimSun" panose="02010600030101010101" pitchFamily="2" charset="-122"/>
                <a:cs typeface="B Nazanin" panose="00000400000000000000" pitchFamily="2" charset="-78"/>
              </a:rPr>
              <a:t> به </a:t>
            </a:r>
            <a:r>
              <a:rPr lang="fa-IR" dirty="0">
                <a:latin typeface="B Nazanin" panose="00000400000000000000" pitchFamily="2" charset="-78"/>
                <a:ea typeface="SimSun" panose="02010600030101010101" pitchFamily="2" charset="-122"/>
                <a:cs typeface="B Nazanin" panose="00000400000000000000" pitchFamily="2" charset="-78"/>
              </a:rPr>
              <a:t>علت عدم وجود شواهد کافی</a:t>
            </a:r>
            <a:endParaRPr lang="en-US" dirty="0">
              <a:latin typeface="Times New Roman" panose="02020603050405020304" pitchFamily="18" charset="0"/>
              <a:ea typeface="SimSun" panose="02010600030101010101" pitchFamily="2" charset="-122"/>
              <a:cs typeface="B Nazanin" panose="00000400000000000000" pitchFamily="2" charset="-78"/>
            </a:endParaRPr>
          </a:p>
          <a:p>
            <a:pPr algn="r"/>
            <a:endParaRPr lang="en-US" dirty="0"/>
          </a:p>
        </p:txBody>
      </p:sp>
    </p:spTree>
    <p:extLst>
      <p:ext uri="{BB962C8B-B14F-4D97-AF65-F5344CB8AC3E}">
        <p14:creationId xmlns:p14="http://schemas.microsoft.com/office/powerpoint/2010/main" val="3963910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i="1" dirty="0" smtClean="0">
                <a:latin typeface="Forte" panose="03060902040502070203" pitchFamily="66" charset="0"/>
              </a:rPr>
              <a:t>Thank you for your attention</a:t>
            </a:r>
            <a:endParaRPr lang="en-US" sz="3200" i="1" dirty="0">
              <a:latin typeface="Forte" panose="03060902040502070203" pitchFamily="66" charset="0"/>
            </a:endParaRPr>
          </a:p>
        </p:txBody>
      </p:sp>
    </p:spTree>
    <p:extLst>
      <p:ext uri="{BB962C8B-B14F-4D97-AF65-F5344CB8AC3E}">
        <p14:creationId xmlns:p14="http://schemas.microsoft.com/office/powerpoint/2010/main" val="356259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cs typeface="B Nazanin" panose="00000400000000000000" pitchFamily="2" charset="-78"/>
              </a:rPr>
              <a:t>ضرورت اجرا </a:t>
            </a:r>
            <a:endParaRPr lang="en-US" sz="2800" dirty="0">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افزایش </a:t>
            </a:r>
            <a:r>
              <a:rPr lang="fa-IR" dirty="0">
                <a:cs typeface="B Nazanin" panose="00000400000000000000" pitchFamily="2" charset="-78"/>
              </a:rPr>
              <a:t>اقبال عمومی برای شرکت در فعالیتهای ورزشی </a:t>
            </a:r>
            <a:endParaRPr lang="en-US" dirty="0">
              <a:cs typeface="B Nazanin" panose="00000400000000000000" pitchFamily="2" charset="-78"/>
            </a:endParaRPr>
          </a:p>
          <a:p>
            <a:pPr algn="r" rtl="1"/>
            <a:r>
              <a:rPr lang="fa-IR" dirty="0" smtClean="0">
                <a:cs typeface="B Nazanin" panose="00000400000000000000" pitchFamily="2" charset="-78"/>
              </a:rPr>
              <a:t>گسترش ورزش حرفه ای </a:t>
            </a:r>
            <a:r>
              <a:rPr lang="fa-IR" dirty="0">
                <a:cs typeface="B Nazanin" panose="00000400000000000000" pitchFamily="2" charset="-78"/>
              </a:rPr>
              <a:t>و شروع برنامه های ورزش حرفه ای از سنین </a:t>
            </a:r>
            <a:r>
              <a:rPr lang="fa-IR" dirty="0" smtClean="0">
                <a:cs typeface="B Nazanin" panose="00000400000000000000" pitchFamily="2" charset="-78"/>
              </a:rPr>
              <a:t>پایینتر</a:t>
            </a:r>
          </a:p>
          <a:p>
            <a:pPr algn="r" rtl="1"/>
            <a:r>
              <a:rPr lang="fa-IR" dirty="0" smtClean="0">
                <a:cs typeface="B Nazanin" panose="00000400000000000000" pitchFamily="2" charset="-78"/>
              </a:rPr>
              <a:t>افزایش </a:t>
            </a:r>
            <a:r>
              <a:rPr lang="fa-IR" dirty="0">
                <a:cs typeface="B Nazanin" panose="00000400000000000000" pitchFamily="2" charset="-78"/>
              </a:rPr>
              <a:t>چشمگیر در میزان انجام فعالیت بدنی در میان افراد غیر حرفه </a:t>
            </a:r>
            <a:r>
              <a:rPr lang="fa-IR" dirty="0" smtClean="0">
                <a:cs typeface="B Nazanin" panose="00000400000000000000" pitchFamily="2" charset="-78"/>
              </a:rPr>
              <a:t>ای (بر </a:t>
            </a:r>
            <a:r>
              <a:rPr lang="fa-IR" dirty="0">
                <a:cs typeface="B Nazanin" panose="00000400000000000000" pitchFamily="2" charset="-78"/>
              </a:rPr>
              <a:t>اثر افزایش آگاهی از فواید ورزش در جلوگیری از چاقی ، درگیریهای اترواسکروتیک و</a:t>
            </a:r>
            <a:r>
              <a:rPr lang="fa-IR" dirty="0" smtClean="0">
                <a:cs typeface="B Nazanin" panose="00000400000000000000" pitchFamily="2" charset="-78"/>
              </a:rPr>
              <a:t>...)</a:t>
            </a:r>
          </a:p>
          <a:p>
            <a:pPr algn="r" rtl="1"/>
            <a:r>
              <a:rPr lang="fa-IR" dirty="0">
                <a:latin typeface="Times New Roman" panose="02020603050405020304" pitchFamily="18" charset="0"/>
                <a:ea typeface="SimSun" panose="02010600030101010101" pitchFamily="2" charset="-122"/>
                <a:cs typeface="B Nazanin" panose="00000400000000000000" pitchFamily="2" charset="-78"/>
              </a:rPr>
              <a:t>علیرغم فواید اثبات شده فعالیت بدنی برای سیستم کاردیووسکولر،  شواهد متعددی نیز مبنی بر افزایش حوادث قلبی عروقی از قبیل ریسک مرگ ناگهانی، دایسکشن آئورت و اریتمی ها در زمینه ورزش </a:t>
            </a:r>
            <a:r>
              <a:rPr lang="fa-IR" dirty="0" smtClean="0">
                <a:latin typeface="Times New Roman" panose="02020603050405020304" pitchFamily="18" charset="0"/>
                <a:ea typeface="SimSun" panose="02010600030101010101" pitchFamily="2" charset="-122"/>
                <a:cs typeface="B Nazanin" panose="00000400000000000000" pitchFamily="2" charset="-78"/>
              </a:rPr>
              <a:t>و همچنین مصرف نامناسب مکملها وجود دارد.</a:t>
            </a:r>
            <a:endParaRPr lang="en-US" dirty="0">
              <a:cs typeface="B Nazanin" panose="00000400000000000000" pitchFamily="2" charset="-78"/>
            </a:endParaRPr>
          </a:p>
        </p:txBody>
      </p:sp>
    </p:spTree>
    <p:extLst>
      <p:ext uri="{BB962C8B-B14F-4D97-AF65-F5344CB8AC3E}">
        <p14:creationId xmlns:p14="http://schemas.microsoft.com/office/powerpoint/2010/main" val="4169652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2171700"/>
            <a:ext cx="9601200" cy="4251402"/>
          </a:xfrm>
        </p:spPr>
        <p:txBody>
          <a:bodyPr>
            <a:normAutofit/>
          </a:bodyPr>
          <a:lstStyle/>
          <a:p>
            <a:pPr algn="r" rtl="1"/>
            <a:r>
              <a:rPr lang="fa-IR" dirty="0">
                <a:latin typeface="Times New Roman" panose="02020603050405020304" pitchFamily="18" charset="0"/>
                <a:ea typeface="SimSun" panose="02010600030101010101" pitchFamily="2" charset="-122"/>
                <a:cs typeface="B Nazanin" panose="00000400000000000000" pitchFamily="2" charset="-78"/>
              </a:rPr>
              <a:t>فعالیت منظم و سنگین فیزیکی موجب طیف گسترده ای تغییرات تطبیقی دستگاه قلبی عروقی ورزشکاران شده که تحت عنوان کلی "قلب ورزشکاران"  مورد مطالعه قرار گرفته است. با این حال کماکان کلیه ابعاد این تغییرات شناخته نشده و تحقیقات وسیعی در این زمینه در حال انجام است</a:t>
            </a:r>
            <a:r>
              <a:rPr lang="fa-IR" dirty="0" smtClean="0">
                <a:latin typeface="Times New Roman" panose="02020603050405020304" pitchFamily="18" charset="0"/>
                <a:ea typeface="SimSun" panose="02010600030101010101" pitchFamily="2" charset="-122"/>
                <a:cs typeface="B Nazanin" panose="00000400000000000000" pitchFamily="2" charset="-78"/>
              </a:rPr>
              <a:t>.</a:t>
            </a:r>
          </a:p>
          <a:p>
            <a:pPr algn="r" rtl="1"/>
            <a:r>
              <a:rPr lang="fa-IR" dirty="0">
                <a:latin typeface="Times New Roman" panose="02020603050405020304" pitchFamily="18" charset="0"/>
                <a:ea typeface="SimSun" panose="02010600030101010101" pitchFamily="2" charset="-122"/>
                <a:cs typeface="B Nazanin" panose="00000400000000000000" pitchFamily="2" charset="-78"/>
              </a:rPr>
              <a:t>"قلب ورزشکاران- </a:t>
            </a:r>
            <a:r>
              <a:rPr lang="en-US" dirty="0">
                <a:latin typeface="Times New Roman" panose="02020603050405020304" pitchFamily="18" charset="0"/>
                <a:ea typeface="SimSun" panose="02010600030101010101" pitchFamily="2" charset="-122"/>
                <a:cs typeface="B Nazanin" panose="00000400000000000000" pitchFamily="2" charset="-78"/>
              </a:rPr>
              <a:t>Sports Cardiology</a:t>
            </a:r>
            <a:r>
              <a:rPr lang="fa-IR" dirty="0">
                <a:latin typeface="Times New Roman" panose="02020603050405020304" pitchFamily="18" charset="0"/>
                <a:ea typeface="SimSun" panose="02010600030101010101" pitchFamily="2" charset="-122"/>
                <a:cs typeface="B Nazanin" panose="00000400000000000000" pitchFamily="2" charset="-78"/>
              </a:rPr>
              <a:t> "  رشته فوق تخصصی است که جهت بررسی چالشهای مذکور پایه گذاری شده </a:t>
            </a:r>
            <a:r>
              <a:rPr lang="fa-IR" dirty="0" smtClean="0">
                <a:latin typeface="Times New Roman" panose="02020603050405020304" pitchFamily="18" charset="0"/>
                <a:ea typeface="SimSun" panose="02010600030101010101" pitchFamily="2" charset="-122"/>
                <a:cs typeface="B Nazanin" panose="00000400000000000000" pitchFamily="2" charset="-78"/>
              </a:rPr>
              <a:t>است.</a:t>
            </a:r>
          </a:p>
          <a:p>
            <a:pPr algn="r" rtl="1"/>
            <a:r>
              <a:rPr lang="fa-IR" dirty="0">
                <a:latin typeface="Times New Roman" panose="02020603050405020304" pitchFamily="18" charset="0"/>
                <a:ea typeface="SimSun" panose="02010600030101010101" pitchFamily="2" charset="-122"/>
                <a:cs typeface="B Nazanin" panose="00000400000000000000" pitchFamily="2" charset="-78"/>
              </a:rPr>
              <a:t>گروه </a:t>
            </a:r>
            <a:r>
              <a:rPr lang="en-US" dirty="0">
                <a:latin typeface="Times New Roman" panose="02020603050405020304" pitchFamily="18" charset="0"/>
                <a:ea typeface="SimSun" panose="02010600030101010101" pitchFamily="2" charset="-122"/>
                <a:cs typeface="B Nazanin" panose="00000400000000000000" pitchFamily="2" charset="-78"/>
              </a:rPr>
              <a:t>Sports Cardiology</a:t>
            </a:r>
            <a:r>
              <a:rPr lang="fa-IR" dirty="0">
                <a:latin typeface="Times New Roman" panose="02020603050405020304" pitchFamily="18" charset="0"/>
                <a:ea typeface="SimSun" panose="02010600030101010101" pitchFamily="2" charset="-122"/>
                <a:cs typeface="B Nazanin" panose="00000400000000000000" pitchFamily="2" charset="-78"/>
              </a:rPr>
              <a:t> در انجمن قلب اروپا از سال 2005 و در کالج کاردیولوژی آمریکا از سال 2011 مشغول فعالیت </a:t>
            </a:r>
            <a:r>
              <a:rPr lang="fa-IR" dirty="0" smtClean="0">
                <a:latin typeface="Times New Roman" panose="02020603050405020304" pitchFamily="18" charset="0"/>
                <a:ea typeface="SimSun" panose="02010600030101010101" pitchFamily="2" charset="-122"/>
                <a:cs typeface="B Nazanin" panose="00000400000000000000" pitchFamily="2" charset="-78"/>
              </a:rPr>
              <a:t>می</a:t>
            </a:r>
            <a:r>
              <a:rPr lang="fa-IR" dirty="0" smtClean="0">
                <a:latin typeface="Times New Roman" panose="02020603050405020304" pitchFamily="18" charset="0"/>
                <a:ea typeface="SimSun" panose="02010600030101010101" pitchFamily="2" charset="-122"/>
                <a:cs typeface="Cambria" panose="02040503050406030204" pitchFamily="18" charset="0"/>
              </a:rPr>
              <a:t>­</a:t>
            </a:r>
            <a:r>
              <a:rPr lang="fa-IR" dirty="0" smtClean="0">
                <a:latin typeface="Times New Roman" panose="02020603050405020304" pitchFamily="18" charset="0"/>
                <a:ea typeface="SimSun" panose="02010600030101010101" pitchFamily="2" charset="-122"/>
                <a:cs typeface="B Nazanin" panose="00000400000000000000" pitchFamily="2" charset="-78"/>
              </a:rPr>
              <a:t>باشد.</a:t>
            </a:r>
          </a:p>
          <a:p>
            <a:pPr algn="r" rtl="1"/>
            <a:r>
              <a:rPr lang="fa-IR" dirty="0">
                <a:cs typeface="B Nazanin" panose="00000400000000000000" pitchFamily="2" charset="-78"/>
              </a:rPr>
              <a:t>در همین راستا کوریکولومهای پیشنهادی جهت فعالین در این رشته منتشر گشته </a:t>
            </a:r>
            <a:r>
              <a:rPr lang="fa-IR" dirty="0" smtClean="0">
                <a:cs typeface="B Nazanin" panose="00000400000000000000" pitchFamily="2" charset="-78"/>
              </a:rPr>
              <a:t>است.</a:t>
            </a:r>
          </a:p>
          <a:p>
            <a:pPr algn="r" rtl="1"/>
            <a:r>
              <a:rPr lang="fa-IR" dirty="0" smtClean="0">
                <a:cs typeface="B Nazanin" panose="00000400000000000000" pitchFamily="2" charset="-78"/>
              </a:rPr>
              <a:t> کلینیک </a:t>
            </a:r>
            <a:r>
              <a:rPr lang="fa-IR" dirty="0">
                <a:cs typeface="B Nazanin" panose="00000400000000000000" pitchFamily="2" charset="-78"/>
              </a:rPr>
              <a:t>های قلب ورزشکاران در مراکز قلب و عروق معتبر جهان </a:t>
            </a:r>
            <a:r>
              <a:rPr lang="fa-IR" dirty="0" smtClean="0">
                <a:cs typeface="B Nazanin" panose="00000400000000000000" pitchFamily="2" charset="-78"/>
              </a:rPr>
              <a:t>مشغول </a:t>
            </a:r>
            <a:r>
              <a:rPr lang="fa-IR" dirty="0">
                <a:cs typeface="B Nazanin" panose="00000400000000000000" pitchFamily="2" charset="-78"/>
              </a:rPr>
              <a:t>فعالیت هستند. </a:t>
            </a:r>
            <a:endParaRPr lang="en-US" dirty="0">
              <a:cs typeface="B Nazanin" panose="00000400000000000000" pitchFamily="2" charset="-78"/>
            </a:endParaRPr>
          </a:p>
        </p:txBody>
      </p:sp>
      <p:sp>
        <p:nvSpPr>
          <p:cNvPr id="4" name="Footer Placeholder 3"/>
          <p:cNvSpPr>
            <a:spLocks noGrp="1"/>
          </p:cNvSpPr>
          <p:nvPr>
            <p:ph type="ftr" sz="quarter" idx="11"/>
          </p:nvPr>
        </p:nvSpPr>
        <p:spPr>
          <a:xfrm>
            <a:off x="981307" y="5430644"/>
            <a:ext cx="10917043" cy="1427356"/>
          </a:xfrm>
        </p:spPr>
        <p:txBody>
          <a:bodyPr/>
          <a:lstStyle/>
          <a:p>
            <a:r>
              <a:rPr lang="fa-IR" dirty="0">
                <a:latin typeface="Times New Roman" panose="02020603050405020304" pitchFamily="18" charset="0"/>
                <a:ea typeface="SimSun" panose="02010600030101010101" pitchFamily="2" charset="-122"/>
              </a:rPr>
              <a:t>.	</a:t>
            </a:r>
            <a:r>
              <a:rPr lang="en-US" sz="1100" dirty="0" err="1" smtClean="0">
                <a:latin typeface="Times New Roman" panose="02020603050405020304" pitchFamily="18" charset="0"/>
                <a:ea typeface="SimSun" panose="02010600030101010101" pitchFamily="2" charset="-122"/>
              </a:rPr>
              <a:t>Afari</a:t>
            </a:r>
            <a:r>
              <a:rPr lang="en-US" sz="1100" dirty="0" smtClean="0">
                <a:latin typeface="Times New Roman" panose="02020603050405020304" pitchFamily="18" charset="0"/>
                <a:ea typeface="SimSun" panose="02010600030101010101" pitchFamily="2" charset="-122"/>
              </a:rPr>
              <a:t> </a:t>
            </a:r>
            <a:r>
              <a:rPr lang="en-US" sz="1100" dirty="0">
                <a:latin typeface="Times New Roman" panose="02020603050405020304" pitchFamily="18" charset="0"/>
                <a:ea typeface="SimSun" panose="02010600030101010101" pitchFamily="2" charset="-122"/>
              </a:rPr>
              <a:t>ME, </a:t>
            </a:r>
            <a:r>
              <a:rPr lang="en-US" sz="1100" dirty="0" err="1">
                <a:latin typeface="Times New Roman" panose="02020603050405020304" pitchFamily="18" charset="0"/>
                <a:ea typeface="SimSun" panose="02010600030101010101" pitchFamily="2" charset="-122"/>
              </a:rPr>
              <a:t>Molossi</a:t>
            </a:r>
            <a:r>
              <a:rPr lang="en-US" sz="1100" dirty="0">
                <a:latin typeface="Times New Roman" panose="02020603050405020304" pitchFamily="18" charset="0"/>
                <a:ea typeface="SimSun" panose="02010600030101010101" pitchFamily="2" charset="-122"/>
              </a:rPr>
              <a:t> S. The emergence of sports cardiology as a specialty. Journal of the American College of Cardiology; 2017.</a:t>
            </a:r>
          </a:p>
          <a:p>
            <a:r>
              <a:rPr lang="fa-IR" sz="1100" dirty="0" smtClean="0">
                <a:latin typeface="Times New Roman" panose="02020603050405020304" pitchFamily="18" charset="0"/>
                <a:ea typeface="SimSun" panose="02010600030101010101" pitchFamily="2" charset="-122"/>
              </a:rPr>
              <a:t>.</a:t>
            </a:r>
            <a:r>
              <a:rPr lang="fa-IR" sz="1100" dirty="0">
                <a:latin typeface="Times New Roman" panose="02020603050405020304" pitchFamily="18" charset="0"/>
                <a:ea typeface="SimSun" panose="02010600030101010101" pitchFamily="2" charset="-122"/>
              </a:rPr>
              <a:t>	</a:t>
            </a:r>
            <a:r>
              <a:rPr lang="en-US" sz="1100" dirty="0">
                <a:latin typeface="Times New Roman" panose="02020603050405020304" pitchFamily="18" charset="0"/>
                <a:ea typeface="SimSun" panose="02010600030101010101" pitchFamily="2" charset="-122"/>
              </a:rPr>
              <a:t>Lawless CE, </a:t>
            </a:r>
            <a:r>
              <a:rPr lang="en-US" sz="1100" dirty="0" err="1">
                <a:latin typeface="Times New Roman" panose="02020603050405020304" pitchFamily="18" charset="0"/>
                <a:ea typeface="SimSun" panose="02010600030101010101" pitchFamily="2" charset="-122"/>
              </a:rPr>
              <a:t>Olshansky</a:t>
            </a:r>
            <a:r>
              <a:rPr lang="en-US" sz="1100" dirty="0">
                <a:latin typeface="Times New Roman" panose="02020603050405020304" pitchFamily="18" charset="0"/>
                <a:ea typeface="SimSun" panose="02010600030101010101" pitchFamily="2" charset="-122"/>
              </a:rPr>
              <a:t> B, Washington RL, </a:t>
            </a:r>
            <a:r>
              <a:rPr lang="en-US" sz="1100" dirty="0" err="1">
                <a:latin typeface="Times New Roman" panose="02020603050405020304" pitchFamily="18" charset="0"/>
                <a:ea typeface="SimSun" panose="02010600030101010101" pitchFamily="2" charset="-122"/>
              </a:rPr>
              <a:t>Baggish</a:t>
            </a:r>
            <a:r>
              <a:rPr lang="en-US" sz="1100" dirty="0">
                <a:latin typeface="Times New Roman" panose="02020603050405020304" pitchFamily="18" charset="0"/>
                <a:ea typeface="SimSun" panose="02010600030101010101" pitchFamily="2" charset="-122"/>
              </a:rPr>
              <a:t> AL, Daniels CJ, Lawrence SM, et al. Sports and exercise cardiology in the United States: cardiovascular specialists as members of the athlete healthcare team. Journal of the American College of Cardiology. 2014;63(15):1461-72.</a:t>
            </a:r>
          </a:p>
          <a:p>
            <a:r>
              <a:rPr lang="fa-IR" sz="1100" dirty="0" smtClean="0">
                <a:latin typeface="Times New Roman" panose="02020603050405020304" pitchFamily="18" charset="0"/>
                <a:ea typeface="SimSun" panose="02010600030101010101" pitchFamily="2" charset="-122"/>
              </a:rPr>
              <a:t>.</a:t>
            </a:r>
            <a:r>
              <a:rPr lang="fa-IR" sz="1100" dirty="0">
                <a:latin typeface="Times New Roman" panose="02020603050405020304" pitchFamily="18" charset="0"/>
                <a:ea typeface="SimSun" panose="02010600030101010101" pitchFamily="2" charset="-122"/>
              </a:rPr>
              <a:t>	</a:t>
            </a:r>
            <a:r>
              <a:rPr lang="en-US" sz="1100" dirty="0" err="1">
                <a:latin typeface="Times New Roman" panose="02020603050405020304" pitchFamily="18" charset="0"/>
                <a:ea typeface="SimSun" panose="02010600030101010101" pitchFamily="2" charset="-122"/>
              </a:rPr>
              <a:t>Baggish</a:t>
            </a:r>
            <a:r>
              <a:rPr lang="en-US" sz="1100" dirty="0">
                <a:latin typeface="Times New Roman" panose="02020603050405020304" pitchFamily="18" charset="0"/>
                <a:ea typeface="SimSun" panose="02010600030101010101" pitchFamily="2" charset="-122"/>
              </a:rPr>
              <a:t> AL, Battle RW, Beckerman JG, </a:t>
            </a:r>
            <a:r>
              <a:rPr lang="en-US" sz="1100" dirty="0" err="1">
                <a:latin typeface="Times New Roman" panose="02020603050405020304" pitchFamily="18" charset="0"/>
                <a:ea typeface="SimSun" panose="02010600030101010101" pitchFamily="2" charset="-122"/>
              </a:rPr>
              <a:t>Bove</a:t>
            </a:r>
            <a:r>
              <a:rPr lang="en-US" sz="1100" dirty="0">
                <a:latin typeface="Times New Roman" panose="02020603050405020304" pitchFamily="18" charset="0"/>
                <a:ea typeface="SimSun" panose="02010600030101010101" pitchFamily="2" charset="-122"/>
              </a:rPr>
              <a:t> AA, Lampert RJ, Levine BD, et al. Sports cardiology: core curriculum for providing cardiovascular care to competitive athletes and highly active people. Journal of the American College of Cardiology. 2017;70(15):1902-18.</a:t>
            </a:r>
          </a:p>
          <a:p>
            <a:r>
              <a:rPr lang="fa-IR" sz="1100" dirty="0" smtClean="0">
                <a:ea typeface="SimSun" panose="02010600030101010101" pitchFamily="2" charset="-122"/>
                <a:cs typeface="Times New Roman" panose="02020603050405020304" pitchFamily="18" charset="0"/>
              </a:rPr>
              <a:t>.</a:t>
            </a:r>
            <a:r>
              <a:rPr lang="fa-IR" sz="1100" dirty="0">
                <a:ea typeface="SimSun" panose="02010600030101010101" pitchFamily="2" charset="-122"/>
                <a:cs typeface="Times New Roman" panose="02020603050405020304" pitchFamily="18" charset="0"/>
              </a:rPr>
              <a:t>	</a:t>
            </a:r>
            <a:r>
              <a:rPr lang="en-US" sz="1100" dirty="0" err="1">
                <a:latin typeface="Times New Roman" panose="02020603050405020304" pitchFamily="18" charset="0"/>
                <a:ea typeface="SimSun" panose="02010600030101010101" pitchFamily="2" charset="-122"/>
              </a:rPr>
              <a:t>Heidbuchel</a:t>
            </a:r>
            <a:r>
              <a:rPr lang="en-US" sz="1100" dirty="0">
                <a:latin typeface="Times New Roman" panose="02020603050405020304" pitchFamily="18" charset="0"/>
                <a:ea typeface="SimSun" panose="02010600030101010101" pitchFamily="2" charset="-122"/>
              </a:rPr>
              <a:t> H, </a:t>
            </a:r>
            <a:r>
              <a:rPr lang="en-US" sz="1100" dirty="0" err="1">
                <a:latin typeface="Times New Roman" panose="02020603050405020304" pitchFamily="18" charset="0"/>
                <a:ea typeface="SimSun" panose="02010600030101010101" pitchFamily="2" charset="-122"/>
              </a:rPr>
              <a:t>Papadakis</a:t>
            </a:r>
            <a:r>
              <a:rPr lang="en-US" sz="1100" dirty="0">
                <a:latin typeface="Times New Roman" panose="02020603050405020304" pitchFamily="18" charset="0"/>
                <a:ea typeface="SimSun" panose="02010600030101010101" pitchFamily="2" charset="-122"/>
              </a:rPr>
              <a:t> M, </a:t>
            </a:r>
            <a:r>
              <a:rPr lang="en-US" sz="1100" dirty="0" err="1">
                <a:latin typeface="Times New Roman" panose="02020603050405020304" pitchFamily="18" charset="0"/>
                <a:ea typeface="SimSun" panose="02010600030101010101" pitchFamily="2" charset="-122"/>
              </a:rPr>
              <a:t>Panhuyzen-Goedkoop</a:t>
            </a:r>
            <a:r>
              <a:rPr lang="en-US" sz="1100" dirty="0">
                <a:latin typeface="Times New Roman" panose="02020603050405020304" pitchFamily="18" charset="0"/>
                <a:ea typeface="SimSun" panose="02010600030101010101" pitchFamily="2" charset="-122"/>
              </a:rPr>
              <a:t> N, </a:t>
            </a:r>
            <a:r>
              <a:rPr lang="en-US" sz="1100" dirty="0" err="1">
                <a:latin typeface="Times New Roman" panose="02020603050405020304" pitchFamily="18" charset="0"/>
                <a:ea typeface="SimSun" panose="02010600030101010101" pitchFamily="2" charset="-122"/>
              </a:rPr>
              <a:t>Carré</a:t>
            </a:r>
            <a:r>
              <a:rPr lang="en-US" sz="1100" dirty="0">
                <a:latin typeface="Times New Roman" panose="02020603050405020304" pitchFamily="18" charset="0"/>
                <a:ea typeface="SimSun" panose="02010600030101010101" pitchFamily="2" charset="-122"/>
              </a:rPr>
              <a:t> F, </a:t>
            </a:r>
            <a:r>
              <a:rPr lang="en-US" sz="1100" dirty="0" err="1">
                <a:latin typeface="Times New Roman" panose="02020603050405020304" pitchFamily="18" charset="0"/>
                <a:ea typeface="SimSun" panose="02010600030101010101" pitchFamily="2" charset="-122"/>
              </a:rPr>
              <a:t>Dugmore</a:t>
            </a:r>
            <a:r>
              <a:rPr lang="en-US" sz="1100" dirty="0">
                <a:latin typeface="Times New Roman" panose="02020603050405020304" pitchFamily="18" charset="0"/>
                <a:ea typeface="SimSun" panose="02010600030101010101" pitchFamily="2" charset="-122"/>
              </a:rPr>
              <a:t> D, </a:t>
            </a:r>
            <a:r>
              <a:rPr lang="en-US" sz="1100" dirty="0" err="1">
                <a:latin typeface="Times New Roman" panose="02020603050405020304" pitchFamily="18" charset="0"/>
                <a:ea typeface="SimSun" panose="02010600030101010101" pitchFamily="2" charset="-122"/>
              </a:rPr>
              <a:t>Mellwig</a:t>
            </a:r>
            <a:r>
              <a:rPr lang="en-US" sz="1100" dirty="0">
                <a:latin typeface="Times New Roman" panose="02020603050405020304" pitchFamily="18" charset="0"/>
                <a:ea typeface="SimSun" panose="02010600030101010101" pitchFamily="2" charset="-122"/>
              </a:rPr>
              <a:t> K-P, et al. Position paper: proposal for a core curriculum for a European Sports Cardiology </a:t>
            </a:r>
            <a:endParaRPr lang="en-US" sz="1100" dirty="0"/>
          </a:p>
        </p:txBody>
      </p:sp>
    </p:spTree>
    <p:extLst>
      <p:ext uri="{BB962C8B-B14F-4D97-AF65-F5344CB8AC3E}">
        <p14:creationId xmlns:p14="http://schemas.microsoft.com/office/powerpoint/2010/main" val="2926230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2330605"/>
            <a:ext cx="9601200" cy="3581400"/>
          </a:xfrm>
        </p:spPr>
        <p:txBody>
          <a:bodyPr/>
          <a:lstStyle/>
          <a:p>
            <a:pPr algn="r" rtl="1"/>
            <a:endParaRPr lang="fa-IR" dirty="0" smtClean="0">
              <a:latin typeface="Times New Roman" panose="02020603050405020304" pitchFamily="18" charset="0"/>
              <a:ea typeface="SimSun" panose="02010600030101010101" pitchFamily="2" charset="-122"/>
              <a:cs typeface="B Nazanin" panose="00000400000000000000" pitchFamily="2" charset="-78"/>
            </a:endParaRPr>
          </a:p>
          <a:p>
            <a:pPr algn="r" rtl="1"/>
            <a:r>
              <a:rPr lang="fa-IR" dirty="0">
                <a:latin typeface="Times New Roman" panose="02020603050405020304" pitchFamily="18" charset="0"/>
                <a:ea typeface="SimSun" panose="02010600030101010101" pitchFamily="2" charset="-122"/>
                <a:cs typeface="B Nazanin" panose="00000400000000000000" pitchFamily="2" charset="-78"/>
              </a:rPr>
              <a:t>مدیریت نیازهای قلبی و عروقی ورزشکاران مسآله ای با ابعاد مختلف و پیچیده است که نیازمند همفکری یک تیم پزشکی چند تخصصی جهت مواجهه با  چالشهای متعدد تشخیصی و درمانی </a:t>
            </a:r>
            <a:r>
              <a:rPr lang="fa-IR" dirty="0" smtClean="0">
                <a:latin typeface="Times New Roman" panose="02020603050405020304" pitchFamily="18" charset="0"/>
                <a:ea typeface="SimSun" panose="02010600030101010101" pitchFamily="2" charset="-122"/>
                <a:cs typeface="B Nazanin" panose="00000400000000000000" pitchFamily="2" charset="-78"/>
              </a:rPr>
              <a:t>می­باشد و هرگونه </a:t>
            </a:r>
            <a:r>
              <a:rPr lang="fa-IR" dirty="0">
                <a:latin typeface="Times New Roman" panose="02020603050405020304" pitchFamily="18" charset="0"/>
                <a:ea typeface="SimSun" panose="02010600030101010101" pitchFamily="2" charset="-122"/>
                <a:cs typeface="B Nazanin" panose="00000400000000000000" pitchFamily="2" charset="-78"/>
              </a:rPr>
              <a:t>تصمیم گیری مرتبط با نحوه ادامه فعالیتهای ورزشی، لازم است به صورت گروهی و  با تبادل نظر و مشارکت شخص ورزشکار، مربی  و خانواده او باشد </a:t>
            </a:r>
          </a:p>
          <a:p>
            <a:pPr algn="r" rtl="1"/>
            <a:r>
              <a:rPr lang="fa-IR" dirty="0">
                <a:latin typeface="Times New Roman" panose="02020603050405020304" pitchFamily="18" charset="0"/>
                <a:ea typeface="SimSun" panose="02010600030101010101" pitchFamily="2" charset="-122"/>
                <a:cs typeface="B Nazanin" panose="00000400000000000000" pitchFamily="2" charset="-78"/>
              </a:rPr>
              <a:t>به طور معمول </a:t>
            </a:r>
            <a:r>
              <a:rPr lang="fa-IR" dirty="0" smtClean="0">
                <a:latin typeface="Times New Roman" panose="02020603050405020304" pitchFamily="18" charset="0"/>
                <a:ea typeface="SimSun" panose="02010600030101010101" pitchFamily="2" charset="-122"/>
                <a:cs typeface="B Nazanin" panose="00000400000000000000" pitchFamily="2" charset="-78"/>
              </a:rPr>
              <a:t>این تیم </a:t>
            </a:r>
            <a:r>
              <a:rPr lang="fa-IR" dirty="0">
                <a:latin typeface="Times New Roman" panose="02020603050405020304" pitchFamily="18" charset="0"/>
                <a:ea typeface="SimSun" panose="02010600030101010101" pitchFamily="2" charset="-122"/>
                <a:cs typeface="B Nazanin" panose="00000400000000000000" pitchFamily="2" charset="-78"/>
              </a:rPr>
              <a:t>متشکل از متخصصان قلب و عروق</a:t>
            </a:r>
            <a:r>
              <a:rPr lang="ar-SA" dirty="0">
                <a:latin typeface="Times New Roman" panose="02020603050405020304" pitchFamily="18" charset="0"/>
                <a:ea typeface="SimSun" panose="02010600030101010101" pitchFamily="2" charset="-122"/>
                <a:cs typeface="B Nazanin" panose="00000400000000000000" pitchFamily="2" charset="-78"/>
              </a:rPr>
              <a:t>(</a:t>
            </a:r>
            <a:r>
              <a:rPr lang="fa-IR" dirty="0">
                <a:latin typeface="Times New Roman" panose="02020603050405020304" pitchFamily="18" charset="0"/>
                <a:ea typeface="SimSun" panose="02010600030101010101" pitchFamily="2" charset="-122"/>
                <a:cs typeface="B Nazanin" panose="00000400000000000000" pitchFamily="2" charset="-78"/>
              </a:rPr>
              <a:t>با گرایشهای </a:t>
            </a:r>
            <a:r>
              <a:rPr lang="ar-SA" dirty="0">
                <a:latin typeface="Times New Roman" panose="02020603050405020304" pitchFamily="18" charset="0"/>
                <a:ea typeface="SimSun" panose="02010600030101010101" pitchFamily="2" charset="-122"/>
                <a:cs typeface="B Nazanin" panose="00000400000000000000" pitchFamily="2" charset="-78"/>
              </a:rPr>
              <a:t>اكوكارديوگرافي، نارسايي قلب، الكتروفيزيولوژي و </a:t>
            </a:r>
            <a:r>
              <a:rPr lang="en-US" dirty="0">
                <a:latin typeface="Times New Roman" panose="02020603050405020304" pitchFamily="18" charset="0"/>
                <a:ea typeface="SimSun" panose="02010600030101010101" pitchFamily="2" charset="-122"/>
                <a:cs typeface="B Nazanin" panose="00000400000000000000" pitchFamily="2" charset="-78"/>
              </a:rPr>
              <a:t>cardiac imaging</a:t>
            </a:r>
            <a:r>
              <a:rPr lang="ar-SA" dirty="0">
                <a:latin typeface="Times New Roman" panose="02020603050405020304" pitchFamily="18" charset="0"/>
                <a:ea typeface="SimSun" panose="02010600030101010101" pitchFamily="2" charset="-122"/>
                <a:cs typeface="B Nazanin" panose="00000400000000000000" pitchFamily="2" charset="-78"/>
              </a:rPr>
              <a:t>)، </a:t>
            </a:r>
            <a:r>
              <a:rPr lang="fa-IR" dirty="0">
                <a:latin typeface="Times New Roman" panose="02020603050405020304" pitchFamily="18" charset="0"/>
                <a:ea typeface="SimSun" panose="02010600030101010101" pitchFamily="2" charset="-122"/>
                <a:cs typeface="B Nazanin" panose="00000400000000000000" pitchFamily="2" charset="-78"/>
              </a:rPr>
              <a:t>تغذیه و طب </a:t>
            </a:r>
            <a:r>
              <a:rPr lang="fa-IR" dirty="0" smtClean="0">
                <a:latin typeface="Times New Roman" panose="02020603050405020304" pitchFamily="18" charset="0"/>
                <a:ea typeface="SimSun" panose="02010600030101010101" pitchFamily="2" charset="-122"/>
                <a:cs typeface="B Nazanin" panose="00000400000000000000" pitchFamily="2" charset="-78"/>
              </a:rPr>
              <a:t>ورزشی میباشد.</a:t>
            </a:r>
            <a:endParaRPr lang="en-US" dirty="0"/>
          </a:p>
        </p:txBody>
      </p:sp>
    </p:spTree>
    <p:extLst>
      <p:ext uri="{BB962C8B-B14F-4D97-AF65-F5344CB8AC3E}">
        <p14:creationId xmlns:p14="http://schemas.microsoft.com/office/powerpoint/2010/main" val="493174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b="1" dirty="0" smtClean="0">
                <a:cs typeface="B Nazanin" panose="00000400000000000000" pitchFamily="2" charset="-78"/>
              </a:rPr>
              <a:t>اهداف </a:t>
            </a:r>
            <a:r>
              <a:rPr lang="fa-IR" b="1" dirty="0">
                <a:cs typeface="B Nazanin" panose="00000400000000000000" pitchFamily="2" charset="-78"/>
              </a:rPr>
              <a:t>کاربردی : </a:t>
            </a:r>
            <a:endParaRPr lang="en-US" dirty="0">
              <a:cs typeface="B Nazanin" panose="00000400000000000000" pitchFamily="2" charset="-78"/>
            </a:endParaRPr>
          </a:p>
          <a:p>
            <a:pPr algn="r" rtl="1"/>
            <a:r>
              <a:rPr lang="fa-IR" dirty="0" smtClean="0">
                <a:cs typeface="B Nazanin" panose="00000400000000000000" pitchFamily="2" charset="-78"/>
              </a:rPr>
              <a:t>بهبود </a:t>
            </a:r>
            <a:r>
              <a:rPr lang="fa-IR" dirty="0">
                <a:cs typeface="B Nazanin" panose="00000400000000000000" pitchFamily="2" charset="-78"/>
              </a:rPr>
              <a:t>در مدیریت ورزشکاران با درگیری قلبی-عروقی</a:t>
            </a:r>
            <a:endParaRPr lang="en-US" dirty="0">
              <a:cs typeface="B Nazanin" panose="00000400000000000000" pitchFamily="2" charset="-78"/>
            </a:endParaRPr>
          </a:p>
          <a:p>
            <a:pPr algn="r" rtl="1"/>
            <a:r>
              <a:rPr lang="fa-IR" dirty="0" smtClean="0">
                <a:cs typeface="B Nazanin" panose="00000400000000000000" pitchFamily="2" charset="-78"/>
              </a:rPr>
              <a:t>ارتقای </a:t>
            </a:r>
            <a:r>
              <a:rPr lang="fa-IR" dirty="0">
                <a:cs typeface="B Nazanin" panose="00000400000000000000" pitchFamily="2" charset="-78"/>
              </a:rPr>
              <a:t>سطح سلامت ورزشكاران</a:t>
            </a:r>
            <a:endParaRPr lang="en-US" dirty="0">
              <a:cs typeface="B Nazanin" panose="00000400000000000000" pitchFamily="2" charset="-78"/>
            </a:endParaRPr>
          </a:p>
          <a:p>
            <a:pPr algn="r" rtl="1"/>
            <a:r>
              <a:rPr lang="fa-IR" dirty="0" smtClean="0">
                <a:cs typeface="B Nazanin" panose="00000400000000000000" pitchFamily="2" charset="-78"/>
              </a:rPr>
              <a:t>گسترش </a:t>
            </a:r>
            <a:r>
              <a:rPr lang="fa-IR" dirty="0">
                <a:cs typeface="B Nazanin" panose="00000400000000000000" pitchFamily="2" charset="-78"/>
              </a:rPr>
              <a:t>دانش "قلب ورزشکاران- </a:t>
            </a:r>
            <a:r>
              <a:rPr lang="en-US" dirty="0">
                <a:cs typeface="B Nazanin" panose="00000400000000000000" pitchFamily="2" charset="-78"/>
              </a:rPr>
              <a:t>Sports Cardiology</a:t>
            </a:r>
            <a:r>
              <a:rPr lang="fa-IR" dirty="0">
                <a:cs typeface="B Nazanin" panose="00000400000000000000" pitchFamily="2" charset="-78"/>
              </a:rPr>
              <a:t> "  در کشور</a:t>
            </a:r>
            <a:endParaRPr lang="en-US" dirty="0">
              <a:cs typeface="B Nazanin" panose="00000400000000000000" pitchFamily="2" charset="-78"/>
            </a:endParaRPr>
          </a:p>
        </p:txBody>
      </p:sp>
    </p:spTree>
    <p:extLst>
      <p:ext uri="{BB962C8B-B14F-4D97-AF65-F5344CB8AC3E}">
        <p14:creationId xmlns:p14="http://schemas.microsoft.com/office/powerpoint/2010/main" val="3115146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6497" y="635619"/>
            <a:ext cx="9601200" cy="1048215"/>
          </a:xfrm>
        </p:spPr>
        <p:txBody>
          <a:bodyPr>
            <a:normAutofit/>
          </a:bodyPr>
          <a:lstStyle/>
          <a:p>
            <a:pPr marL="0" indent="0" algn="r" rtl="1"/>
            <a:r>
              <a:rPr lang="fa-IR" sz="2800" b="1" dirty="0">
                <a:cs typeface="B Nazanin" panose="00000400000000000000" pitchFamily="2" charset="-78"/>
              </a:rPr>
              <a:t>اهداف اختصاصی</a:t>
            </a:r>
            <a:endParaRPr lang="en-US" sz="2800" dirty="0">
              <a:cs typeface="B Nazanin" panose="00000400000000000000" pitchFamily="2" charset="-78"/>
            </a:endParaRPr>
          </a:p>
        </p:txBody>
      </p:sp>
      <p:sp>
        <p:nvSpPr>
          <p:cNvPr id="3" name="Content Placeholder 2"/>
          <p:cNvSpPr>
            <a:spLocks noGrp="1"/>
          </p:cNvSpPr>
          <p:nvPr>
            <p:ph idx="1"/>
          </p:nvPr>
        </p:nvSpPr>
        <p:spPr>
          <a:xfrm>
            <a:off x="1371600" y="2285999"/>
            <a:ext cx="9601200" cy="4248615"/>
          </a:xfrm>
        </p:spPr>
        <p:txBody>
          <a:bodyPr>
            <a:normAutofit fontScale="32500" lnSpcReduction="20000"/>
          </a:bodyPr>
          <a:lstStyle/>
          <a:p>
            <a:pPr algn="r" rtl="1"/>
            <a:r>
              <a:rPr lang="fa-IR" sz="6400" dirty="0" smtClean="0">
                <a:cs typeface="B Nazanin" panose="00000400000000000000" pitchFamily="2" charset="-78"/>
              </a:rPr>
              <a:t>تاسیس </a:t>
            </a:r>
            <a:r>
              <a:rPr lang="fa-IR" sz="6400" dirty="0">
                <a:cs typeface="B Nazanin" panose="00000400000000000000" pitchFamily="2" charset="-78"/>
              </a:rPr>
              <a:t>کلینیک "قلب ورزشکاران- </a:t>
            </a:r>
            <a:r>
              <a:rPr lang="en-US" sz="6400" dirty="0">
                <a:cs typeface="B Nazanin" panose="00000400000000000000" pitchFamily="2" charset="-78"/>
              </a:rPr>
              <a:t>Sports cardiology</a:t>
            </a:r>
            <a:r>
              <a:rPr lang="fa-IR" sz="6400" dirty="0">
                <a:cs typeface="B Nazanin" panose="00000400000000000000" pitchFamily="2" charset="-78"/>
              </a:rPr>
              <a:t> " </a:t>
            </a:r>
            <a:endParaRPr lang="en-US" sz="6400" dirty="0">
              <a:cs typeface="B Nazanin" panose="00000400000000000000" pitchFamily="2" charset="-78"/>
            </a:endParaRPr>
          </a:p>
          <a:p>
            <a:pPr algn="r" rtl="1"/>
            <a:r>
              <a:rPr lang="fa-IR" sz="6400" dirty="0" smtClean="0">
                <a:cs typeface="B Nazanin" panose="00000400000000000000" pitchFamily="2" charset="-78"/>
              </a:rPr>
              <a:t>ایجاد </a:t>
            </a:r>
            <a:r>
              <a:rPr lang="fa-IR" sz="6400" dirty="0">
                <a:cs typeface="B Nazanin" panose="00000400000000000000" pitchFamily="2" charset="-78"/>
              </a:rPr>
              <a:t>چارچوب سیستماتیک جهت ارزیابی و مدیریت ورزشکاران با مشکلات قلبی عروقی</a:t>
            </a:r>
            <a:endParaRPr lang="en-US" sz="6400" dirty="0">
              <a:cs typeface="B Nazanin" panose="00000400000000000000" pitchFamily="2" charset="-78"/>
            </a:endParaRPr>
          </a:p>
          <a:p>
            <a:pPr algn="r" rtl="1"/>
            <a:r>
              <a:rPr lang="fa-IR" sz="6400" dirty="0" smtClean="0">
                <a:cs typeface="B Nazanin" panose="00000400000000000000" pitchFamily="2" charset="-78"/>
              </a:rPr>
              <a:t>طراحی </a:t>
            </a:r>
            <a:r>
              <a:rPr lang="fa-IR" sz="6400" dirty="0">
                <a:cs typeface="B Nazanin" panose="00000400000000000000" pitchFamily="2" charset="-78"/>
              </a:rPr>
              <a:t>پروتکل های مشاوره و ارزیابی کاردیوواسکولار در ورزشکاران </a:t>
            </a:r>
            <a:endParaRPr lang="en-US" sz="6400" dirty="0">
              <a:cs typeface="B Nazanin" panose="00000400000000000000" pitchFamily="2" charset="-78"/>
            </a:endParaRPr>
          </a:p>
          <a:p>
            <a:pPr algn="r" rtl="1"/>
            <a:r>
              <a:rPr lang="fa-IR" sz="6400" dirty="0" smtClean="0">
                <a:cs typeface="B Nazanin" panose="00000400000000000000" pitchFamily="2" charset="-78"/>
              </a:rPr>
              <a:t>انجام </a:t>
            </a:r>
            <a:r>
              <a:rPr lang="fa-IR" sz="6400" dirty="0">
                <a:cs typeface="B Nazanin" panose="00000400000000000000" pitchFamily="2" charset="-78"/>
              </a:rPr>
              <a:t>غربالگری مناسب قبل از شروع فعالیت ورزشی افراد به صورت حرفه ای</a:t>
            </a:r>
            <a:endParaRPr lang="en-US" sz="6400" dirty="0">
              <a:cs typeface="B Nazanin" panose="00000400000000000000" pitchFamily="2" charset="-78"/>
            </a:endParaRPr>
          </a:p>
          <a:p>
            <a:pPr algn="r" rtl="1"/>
            <a:r>
              <a:rPr lang="fa-IR" sz="6400" dirty="0" smtClean="0">
                <a:cs typeface="B Nazanin" panose="00000400000000000000" pitchFamily="2" charset="-78"/>
              </a:rPr>
              <a:t>تعیین </a:t>
            </a:r>
            <a:r>
              <a:rPr lang="fa-IR" sz="6400" dirty="0">
                <a:cs typeface="B Nazanin" panose="00000400000000000000" pitchFamily="2" charset="-78"/>
              </a:rPr>
              <a:t>نوع و شدت فعالیتهای بدنی مفید و بدون ضرر برای سیستم قلبی عروقی در افراد سالم</a:t>
            </a:r>
            <a:endParaRPr lang="en-US" sz="6400" dirty="0">
              <a:cs typeface="B Nazanin" panose="00000400000000000000" pitchFamily="2" charset="-78"/>
            </a:endParaRPr>
          </a:p>
          <a:p>
            <a:pPr algn="r" rtl="1"/>
            <a:r>
              <a:rPr lang="fa-IR" sz="6400" dirty="0" smtClean="0">
                <a:cs typeface="B Nazanin" panose="00000400000000000000" pitchFamily="2" charset="-78"/>
              </a:rPr>
              <a:t>تعیین </a:t>
            </a:r>
            <a:r>
              <a:rPr lang="fa-IR" sz="6400" dirty="0">
                <a:cs typeface="B Nazanin" panose="00000400000000000000" pitchFamily="2" charset="-78"/>
              </a:rPr>
              <a:t>نوع و شدت فعالیت ایمن برای بیماران قلبی عروقی که قصد انجام فعالیتهای ورزشی دارند.</a:t>
            </a:r>
            <a:endParaRPr lang="en-US" sz="6400" dirty="0">
              <a:cs typeface="B Nazanin" panose="00000400000000000000" pitchFamily="2" charset="-78"/>
            </a:endParaRPr>
          </a:p>
          <a:p>
            <a:pPr algn="r" rtl="1"/>
            <a:r>
              <a:rPr lang="fa-IR" sz="6400" dirty="0" smtClean="0">
                <a:cs typeface="B Nazanin" panose="00000400000000000000" pitchFamily="2" charset="-78"/>
              </a:rPr>
              <a:t>تجویز </a:t>
            </a:r>
            <a:r>
              <a:rPr lang="fa-IR" sz="6400" dirty="0">
                <a:cs typeface="B Nazanin" panose="00000400000000000000" pitchFamily="2" charset="-78"/>
              </a:rPr>
              <a:t>درمانهای لازم و  دوره های نوتوانی متناسب برای ورزشکارانی که تشخیص قلبی عروقی برایشان گذاشته شده است. </a:t>
            </a:r>
            <a:endParaRPr lang="en-US" sz="6400" dirty="0">
              <a:cs typeface="B Nazanin" panose="00000400000000000000" pitchFamily="2" charset="-78"/>
            </a:endParaRPr>
          </a:p>
          <a:p>
            <a:pPr marL="0" indent="0" algn="r" rtl="1">
              <a:buNone/>
            </a:pPr>
            <a:r>
              <a:rPr lang="en-US" sz="6400" b="1" dirty="0">
                <a:cs typeface="B Nazanin" panose="00000400000000000000" pitchFamily="2" charset="-78"/>
              </a:rPr>
              <a:t> </a:t>
            </a:r>
            <a:endParaRPr lang="en-US" sz="6400" dirty="0">
              <a:cs typeface="B Nazanin" panose="00000400000000000000" pitchFamily="2" charset="-78"/>
            </a:endParaRPr>
          </a:p>
          <a:p>
            <a:endParaRPr lang="en-US" dirty="0"/>
          </a:p>
        </p:txBody>
      </p:sp>
    </p:spTree>
    <p:extLst>
      <p:ext uri="{BB962C8B-B14F-4D97-AF65-F5344CB8AC3E}">
        <p14:creationId xmlns:p14="http://schemas.microsoft.com/office/powerpoint/2010/main" val="3889814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cs typeface="B Nazanin" panose="00000400000000000000" pitchFamily="2" charset="-78"/>
              </a:rPr>
              <a:t>اهداف اختصاصی</a:t>
            </a:r>
            <a:endParaRPr lang="en-US" sz="2800" dirty="0"/>
          </a:p>
        </p:txBody>
      </p:sp>
      <p:sp>
        <p:nvSpPr>
          <p:cNvPr id="3" name="Content Placeholder 2"/>
          <p:cNvSpPr>
            <a:spLocks noGrp="1"/>
          </p:cNvSpPr>
          <p:nvPr>
            <p:ph idx="1"/>
          </p:nvPr>
        </p:nvSpPr>
        <p:spPr>
          <a:xfrm>
            <a:off x="1371600" y="1800922"/>
            <a:ext cx="9601200" cy="4828478"/>
          </a:xfrm>
        </p:spPr>
        <p:txBody>
          <a:bodyPr/>
          <a:lstStyle/>
          <a:p>
            <a:pPr lvl="0" algn="r" rtl="1"/>
            <a:r>
              <a:rPr lang="fa-IR" dirty="0" smtClean="0">
                <a:solidFill>
                  <a:srgbClr val="5E5E5E"/>
                </a:solidFill>
                <a:cs typeface="B Nazanin" panose="00000400000000000000" pitchFamily="2" charset="-78"/>
              </a:rPr>
              <a:t>آشنایی </a:t>
            </a:r>
            <a:r>
              <a:rPr lang="fa-IR" dirty="0">
                <a:solidFill>
                  <a:srgbClr val="5E5E5E"/>
                </a:solidFill>
                <a:cs typeface="B Nazanin" panose="00000400000000000000" pitchFamily="2" charset="-78"/>
              </a:rPr>
              <a:t>با داروها و مکملهای مصرفی توسط ورزشکاران و تاثیرات آن بر سیستم قلب و عروقی</a:t>
            </a:r>
            <a:endParaRPr lang="en-US" dirty="0">
              <a:solidFill>
                <a:srgbClr val="5E5E5E"/>
              </a:solidFill>
              <a:cs typeface="B Nazanin" panose="00000400000000000000" pitchFamily="2" charset="-78"/>
            </a:endParaRPr>
          </a:p>
          <a:p>
            <a:pPr lvl="0" algn="r" rtl="1"/>
            <a:r>
              <a:rPr lang="ar-SA" dirty="0" smtClean="0">
                <a:solidFill>
                  <a:srgbClr val="5E5E5E"/>
                </a:solidFill>
                <a:cs typeface="B Nazanin" panose="00000400000000000000" pitchFamily="2" charset="-78"/>
              </a:rPr>
              <a:t>تبیین </a:t>
            </a:r>
            <a:r>
              <a:rPr lang="ar-SA" dirty="0">
                <a:solidFill>
                  <a:srgbClr val="5E5E5E"/>
                </a:solidFill>
                <a:cs typeface="B Nazanin" panose="00000400000000000000" pitchFamily="2" charset="-78"/>
              </a:rPr>
              <a:t>خصوصیات تغذیه مناسب و نحوه استفاده بهینه از مکملها در ورزشکاران</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برگزاری </a:t>
            </a:r>
            <a:r>
              <a:rPr lang="fa-IR" dirty="0">
                <a:solidFill>
                  <a:srgbClr val="5E5E5E"/>
                </a:solidFill>
                <a:cs typeface="B Nazanin" panose="00000400000000000000" pitchFamily="2" charset="-78"/>
              </a:rPr>
              <a:t>جلسات دوره ای گروه با اهداف آموزشی، پژوهشی و همچنین تصمیم گیری مولتی دیسیپلینری در رابطه با بیماران</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شناسایی </a:t>
            </a:r>
            <a:r>
              <a:rPr lang="fa-IR" dirty="0">
                <a:solidFill>
                  <a:srgbClr val="5E5E5E"/>
                </a:solidFill>
                <a:cs typeface="B Nazanin" panose="00000400000000000000" pitchFamily="2" charset="-78"/>
              </a:rPr>
              <a:t>پترن های شایع تغییرات ساختمانی قلبی عروقی در زمینه ورزشهای استاتیک و دینامیک و افتراق آنها از پترن های پاتولوژیک مانند </a:t>
            </a:r>
            <a:r>
              <a:rPr lang="en-US" dirty="0">
                <a:solidFill>
                  <a:srgbClr val="5E5E5E"/>
                </a:solidFill>
                <a:cs typeface="B Nazanin" panose="00000400000000000000" pitchFamily="2" charset="-78"/>
              </a:rPr>
              <a:t>hypertrophic cardiomyopathy</a:t>
            </a:r>
            <a:r>
              <a:rPr lang="fa-IR" dirty="0">
                <a:solidFill>
                  <a:srgbClr val="5E5E5E"/>
                </a:solidFill>
                <a:cs typeface="B Nazanin" panose="00000400000000000000" pitchFamily="2" charset="-78"/>
              </a:rPr>
              <a:t> و </a:t>
            </a:r>
            <a:r>
              <a:rPr lang="en-US" dirty="0" err="1">
                <a:solidFill>
                  <a:srgbClr val="5E5E5E"/>
                </a:solidFill>
                <a:cs typeface="B Nazanin" panose="00000400000000000000" pitchFamily="2" charset="-78"/>
              </a:rPr>
              <a:t>arrhythmogenic</a:t>
            </a:r>
            <a:r>
              <a:rPr lang="en-US" dirty="0">
                <a:solidFill>
                  <a:srgbClr val="5E5E5E"/>
                </a:solidFill>
                <a:cs typeface="B Nazanin" panose="00000400000000000000" pitchFamily="2" charset="-78"/>
              </a:rPr>
              <a:t> cardiomyopathy</a:t>
            </a:r>
            <a:r>
              <a:rPr lang="fa-IR" dirty="0">
                <a:solidFill>
                  <a:srgbClr val="5E5E5E"/>
                </a:solidFill>
                <a:cs typeface="B Nazanin" panose="00000400000000000000" pitchFamily="2" charset="-78"/>
              </a:rPr>
              <a:t> در تصویربرداری</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شناسایی  </a:t>
            </a:r>
            <a:r>
              <a:rPr lang="fa-IR" dirty="0">
                <a:solidFill>
                  <a:srgbClr val="5E5E5E"/>
                </a:solidFill>
                <a:cs typeface="B Nazanin" panose="00000400000000000000" pitchFamily="2" charset="-78"/>
              </a:rPr>
              <a:t>پترن های شایع تغییرات نواری (</a:t>
            </a:r>
            <a:r>
              <a:rPr lang="en-US" dirty="0">
                <a:solidFill>
                  <a:srgbClr val="5E5E5E"/>
                </a:solidFill>
                <a:cs typeface="B Nazanin" panose="00000400000000000000" pitchFamily="2" charset="-78"/>
              </a:rPr>
              <a:t>Electrocardiographic</a:t>
            </a:r>
            <a:r>
              <a:rPr lang="fa-IR" dirty="0">
                <a:solidFill>
                  <a:srgbClr val="5E5E5E"/>
                </a:solidFill>
                <a:cs typeface="B Nazanin" panose="00000400000000000000" pitchFamily="2" charset="-78"/>
              </a:rPr>
              <a:t>) ورزشکاران و افتراق آن از تغییرات پاتولوژیک.</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تعريف </a:t>
            </a:r>
            <a:r>
              <a:rPr lang="fa-IR" dirty="0">
                <a:solidFill>
                  <a:srgbClr val="5E5E5E"/>
                </a:solidFill>
                <a:cs typeface="B Nazanin" panose="00000400000000000000" pitchFamily="2" charset="-78"/>
              </a:rPr>
              <a:t>اندکسهای قلبی طبیعی در ورزشكاران ايراني</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آشنایی </a:t>
            </a:r>
            <a:r>
              <a:rPr lang="fa-IR" dirty="0">
                <a:solidFill>
                  <a:srgbClr val="5E5E5E"/>
                </a:solidFill>
                <a:cs typeface="B Nazanin" panose="00000400000000000000" pitchFamily="2" charset="-78"/>
              </a:rPr>
              <a:t>با چالشهای اخلاقی و روانشناختی مرتبط با مدیریت بیماران ورزشکار و نحوه مواجهه با این چالشها</a:t>
            </a:r>
            <a:endParaRPr lang="en-US" dirty="0">
              <a:solidFill>
                <a:srgbClr val="5E5E5E"/>
              </a:solidFill>
              <a:cs typeface="B Nazanin" panose="00000400000000000000" pitchFamily="2" charset="-78"/>
            </a:endParaRPr>
          </a:p>
          <a:p>
            <a:pPr lvl="0" algn="r" rtl="1"/>
            <a:r>
              <a:rPr lang="fa-IR" dirty="0" smtClean="0">
                <a:solidFill>
                  <a:srgbClr val="5E5E5E"/>
                </a:solidFill>
                <a:cs typeface="B Nazanin" panose="00000400000000000000" pitchFamily="2" charset="-78"/>
              </a:rPr>
              <a:t>طراحی </a:t>
            </a:r>
            <a:r>
              <a:rPr lang="fa-IR" dirty="0">
                <a:solidFill>
                  <a:srgbClr val="5E5E5E"/>
                </a:solidFill>
                <a:cs typeface="B Nazanin" panose="00000400000000000000" pitchFamily="2" charset="-78"/>
              </a:rPr>
              <a:t>و اجرای پروپوزالهای تحقیقاتی در زمینه "قلب ورزشکاران- </a:t>
            </a:r>
            <a:r>
              <a:rPr lang="en-US" dirty="0">
                <a:solidFill>
                  <a:srgbClr val="5E5E5E"/>
                </a:solidFill>
                <a:cs typeface="B Nazanin" panose="00000400000000000000" pitchFamily="2" charset="-78"/>
              </a:rPr>
              <a:t>Sports cardiology</a:t>
            </a:r>
            <a:r>
              <a:rPr lang="fa-IR" dirty="0">
                <a:solidFill>
                  <a:srgbClr val="5E5E5E"/>
                </a:solidFill>
                <a:cs typeface="B Nazanin" panose="00000400000000000000" pitchFamily="2" charset="-78"/>
              </a:rPr>
              <a:t> " </a:t>
            </a:r>
            <a:endParaRPr lang="en-US" dirty="0">
              <a:solidFill>
                <a:srgbClr val="5E5E5E"/>
              </a:solidFill>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351705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687" y="621681"/>
            <a:ext cx="9601200" cy="1485900"/>
          </a:xfrm>
        </p:spPr>
        <p:txBody>
          <a:bodyPr>
            <a:normAutofit/>
          </a:bodyPr>
          <a:lstStyle/>
          <a:p>
            <a:pPr algn="r"/>
            <a:r>
              <a:rPr lang="fa-IR" sz="2800" b="1" dirty="0">
                <a:cs typeface="B Nazanin" panose="00000400000000000000" pitchFamily="2" charset="-78"/>
              </a:rPr>
              <a:t>روش </a:t>
            </a:r>
            <a:r>
              <a:rPr lang="fa-IR" sz="2800" b="1" dirty="0" smtClean="0">
                <a:cs typeface="B Nazanin" panose="00000400000000000000" pitchFamily="2" charset="-78"/>
              </a:rPr>
              <a:t>اجرا</a:t>
            </a:r>
            <a:endParaRPr lang="en-US" sz="2800" dirty="0">
              <a:cs typeface="B Nazanin" panose="00000400000000000000" pitchFamily="2" charset="-78"/>
            </a:endParaRPr>
          </a:p>
        </p:txBody>
      </p:sp>
      <p:sp>
        <p:nvSpPr>
          <p:cNvPr id="3" name="Content Placeholder 2"/>
          <p:cNvSpPr>
            <a:spLocks noGrp="1"/>
          </p:cNvSpPr>
          <p:nvPr>
            <p:ph idx="1"/>
          </p:nvPr>
        </p:nvSpPr>
        <p:spPr>
          <a:xfrm>
            <a:off x="1371600" y="2118732"/>
            <a:ext cx="9601200" cy="3748668"/>
          </a:xfrm>
        </p:spPr>
        <p:txBody>
          <a:bodyPr>
            <a:normAutofit/>
          </a:bodyPr>
          <a:lstStyle/>
          <a:p>
            <a:pPr lvl="0" algn="r" rtl="1"/>
            <a:r>
              <a:rPr lang="fa-IR" b="1" dirty="0">
                <a:cs typeface="B Nazanin" panose="00000400000000000000" pitchFamily="2" charset="-78"/>
              </a:rPr>
              <a:t>تدوین پروپوزال جهت مشخص سازی اهداف کلی و چارچوب اصلی طرح</a:t>
            </a:r>
            <a:endParaRPr lang="en-US" dirty="0">
              <a:cs typeface="B Nazanin" panose="00000400000000000000" pitchFamily="2" charset="-78"/>
            </a:endParaRPr>
          </a:p>
          <a:p>
            <a:pPr lvl="0" algn="r" rtl="1"/>
            <a:r>
              <a:rPr lang="fa-IR" b="1" dirty="0">
                <a:cs typeface="B Nazanin" panose="00000400000000000000" pitchFamily="2" charset="-78"/>
              </a:rPr>
              <a:t>تشکیل تیم اصلی </a:t>
            </a:r>
            <a:endParaRPr lang="en-US" dirty="0">
              <a:cs typeface="B Nazanin" panose="00000400000000000000" pitchFamily="2" charset="-78"/>
            </a:endParaRPr>
          </a:p>
          <a:p>
            <a:pPr algn="r" rtl="1">
              <a:buFont typeface="Wingdings" panose="05000000000000000000" pitchFamily="2" charset="2"/>
              <a:buChar char="v"/>
            </a:pPr>
            <a:r>
              <a:rPr lang="fa-IR" dirty="0" smtClean="0">
                <a:cs typeface="B Nazanin" panose="00000400000000000000" pitchFamily="2" charset="-78"/>
              </a:rPr>
              <a:t>فلوشیپ </a:t>
            </a:r>
            <a:r>
              <a:rPr lang="en-US" dirty="0">
                <a:cs typeface="B Nazanin" panose="00000400000000000000" pitchFamily="2" charset="-78"/>
              </a:rPr>
              <a:t>Echocardiography  </a:t>
            </a:r>
            <a:r>
              <a:rPr lang="fa-IR" dirty="0" smtClean="0">
                <a:cs typeface="B Nazanin" panose="00000400000000000000" pitchFamily="2" charset="-78"/>
              </a:rPr>
              <a:t> ، فلوشیپ </a:t>
            </a:r>
            <a:r>
              <a:rPr lang="en-US" dirty="0">
                <a:cs typeface="B Nazanin" panose="00000400000000000000" pitchFamily="2" charset="-78"/>
              </a:rPr>
              <a:t>Heart Failure </a:t>
            </a:r>
            <a:r>
              <a:rPr lang="fa-IR" dirty="0">
                <a:cs typeface="B Nazanin" panose="00000400000000000000" pitchFamily="2" charset="-78"/>
              </a:rPr>
              <a:t> </a:t>
            </a:r>
            <a:r>
              <a:rPr lang="fa-IR" dirty="0" smtClean="0">
                <a:cs typeface="B Nazanin" panose="00000400000000000000" pitchFamily="2" charset="-78"/>
              </a:rPr>
              <a:t>، فلوشیپ </a:t>
            </a:r>
            <a:r>
              <a:rPr lang="en-US" dirty="0">
                <a:cs typeface="B Nazanin" panose="00000400000000000000" pitchFamily="2" charset="-78"/>
              </a:rPr>
              <a:t>Electrophysiology</a:t>
            </a:r>
            <a:r>
              <a:rPr lang="fa-IR" dirty="0">
                <a:cs typeface="B Nazanin" panose="00000400000000000000" pitchFamily="2" charset="-78"/>
              </a:rPr>
              <a:t> </a:t>
            </a:r>
            <a:endParaRPr lang="fa-IR" dirty="0" smtClean="0">
              <a:cs typeface="B Nazanin" panose="00000400000000000000" pitchFamily="2" charset="-78"/>
            </a:endParaRPr>
          </a:p>
          <a:p>
            <a:pPr algn="r" rtl="1">
              <a:buFont typeface="Wingdings" panose="05000000000000000000" pitchFamily="2" charset="2"/>
              <a:buChar char="v"/>
            </a:pPr>
            <a:r>
              <a:rPr lang="fa-IR" dirty="0" smtClean="0">
                <a:cs typeface="B Nazanin" panose="00000400000000000000" pitchFamily="2" charset="-78"/>
              </a:rPr>
              <a:t>متخصص </a:t>
            </a:r>
            <a:r>
              <a:rPr lang="fa-IR" dirty="0">
                <a:cs typeface="B Nazanin" panose="00000400000000000000" pitchFamily="2" charset="-78"/>
              </a:rPr>
              <a:t>تغذیه </a:t>
            </a:r>
            <a:r>
              <a:rPr lang="fa-IR" dirty="0" smtClean="0">
                <a:cs typeface="B Nazanin" panose="00000400000000000000" pitchFamily="2" charset="-78"/>
              </a:rPr>
              <a:t>، متخصص </a:t>
            </a:r>
            <a:r>
              <a:rPr lang="fa-IR" dirty="0">
                <a:cs typeface="B Nazanin" panose="00000400000000000000" pitchFamily="2" charset="-78"/>
              </a:rPr>
              <a:t>طب ورزشی </a:t>
            </a:r>
            <a:r>
              <a:rPr lang="fa-IR" dirty="0" smtClean="0">
                <a:cs typeface="B Nazanin" panose="00000400000000000000" pitchFamily="2" charset="-78"/>
              </a:rPr>
              <a:t>، فلوشیپ </a:t>
            </a:r>
            <a:r>
              <a:rPr lang="en-US" dirty="0">
                <a:cs typeface="B Nazanin" panose="00000400000000000000" pitchFamily="2" charset="-78"/>
              </a:rPr>
              <a:t>Adult congenital </a:t>
            </a:r>
            <a:r>
              <a:rPr lang="fa-IR" dirty="0">
                <a:cs typeface="B Nazanin" panose="00000400000000000000" pitchFamily="2" charset="-78"/>
              </a:rPr>
              <a:t> </a:t>
            </a:r>
            <a:endParaRPr lang="fa-IR" dirty="0" smtClean="0">
              <a:cs typeface="B Nazanin" panose="00000400000000000000" pitchFamily="2" charset="-78"/>
            </a:endParaRPr>
          </a:p>
          <a:p>
            <a:pPr algn="r" rtl="1">
              <a:buFont typeface="Wingdings" panose="05000000000000000000" pitchFamily="2" charset="2"/>
              <a:buChar char="v"/>
            </a:pPr>
            <a:r>
              <a:rPr lang="fa-IR" dirty="0" smtClean="0">
                <a:cs typeface="B Nazanin" panose="00000400000000000000" pitchFamily="2" charset="-78"/>
              </a:rPr>
              <a:t>متخصص رادیولوژی ، </a:t>
            </a:r>
            <a:r>
              <a:rPr lang="ar-SA" dirty="0" smtClean="0">
                <a:cs typeface="B Nazanin" panose="00000400000000000000" pitchFamily="2" charset="-78"/>
              </a:rPr>
              <a:t>متخصص </a:t>
            </a:r>
            <a:r>
              <a:rPr lang="ar-SA" dirty="0">
                <a:cs typeface="B Nazanin" panose="00000400000000000000" pitchFamily="2" charset="-78"/>
              </a:rPr>
              <a:t>ژنتيك </a:t>
            </a:r>
            <a:r>
              <a:rPr lang="fa-IR" dirty="0" smtClean="0">
                <a:cs typeface="B Nazanin" panose="00000400000000000000" pitchFamily="2" charset="-78"/>
              </a:rPr>
              <a:t> </a:t>
            </a:r>
          </a:p>
          <a:p>
            <a:pPr algn="r" rtl="1">
              <a:buFont typeface="Wingdings" panose="05000000000000000000" pitchFamily="2" charset="2"/>
              <a:buChar char="v"/>
            </a:pPr>
            <a:r>
              <a:rPr lang="fa-IR" dirty="0" smtClean="0">
                <a:cs typeface="B Nazanin" panose="00000400000000000000" pitchFamily="2" charset="-78"/>
              </a:rPr>
              <a:t> </a:t>
            </a:r>
            <a:r>
              <a:rPr lang="fa-IR" dirty="0">
                <a:cs typeface="B Nazanin" panose="00000400000000000000" pitchFamily="2" charset="-78"/>
              </a:rPr>
              <a:t>بر حسب مورد ، به صورت مشاوره از نظرات همکاران روانپزشک، متخصص داخلی خصوصا فوق غدد، جراح قلب،  فیزیولوژی ورزشی، نورولوژی و ... نیز استفاده خواهد شد.</a:t>
            </a:r>
            <a:endParaRPr lang="en-US" dirty="0">
              <a:cs typeface="B Nazanin" panose="00000400000000000000" pitchFamily="2" charset="-78"/>
            </a:endParaRPr>
          </a:p>
        </p:txBody>
      </p:sp>
    </p:spTree>
    <p:extLst>
      <p:ext uri="{BB962C8B-B14F-4D97-AF65-F5344CB8AC3E}">
        <p14:creationId xmlns:p14="http://schemas.microsoft.com/office/powerpoint/2010/main" val="3047031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cs typeface="B Nazanin" panose="00000400000000000000" pitchFamily="2" charset="-78"/>
              </a:rPr>
              <a:t>روش اجرا</a:t>
            </a:r>
            <a:endParaRPr lang="en-US" sz="2800" dirty="0"/>
          </a:p>
        </p:txBody>
      </p:sp>
      <p:sp>
        <p:nvSpPr>
          <p:cNvPr id="3" name="Content Placeholder 2"/>
          <p:cNvSpPr>
            <a:spLocks noGrp="1"/>
          </p:cNvSpPr>
          <p:nvPr>
            <p:ph idx="1"/>
          </p:nvPr>
        </p:nvSpPr>
        <p:spPr/>
        <p:txBody>
          <a:bodyPr>
            <a:normAutofit lnSpcReduction="10000"/>
          </a:bodyPr>
          <a:lstStyle/>
          <a:p>
            <a:pPr marL="342900" marR="0" lvl="0" indent="-342900" algn="justLow" rtl="1">
              <a:lnSpc>
                <a:spcPct val="150000"/>
              </a:lnSpc>
              <a:spcBef>
                <a:spcPts val="0"/>
              </a:spcBef>
              <a:spcAft>
                <a:spcPts val="0"/>
              </a:spcAft>
              <a:buFont typeface="Symbol" panose="05050102010706020507" pitchFamily="18" charset="2"/>
              <a:buChar char=""/>
            </a:pPr>
            <a:r>
              <a:rPr lang="fa-IR" b="1" dirty="0" smtClean="0">
                <a:latin typeface="Times New Roman" panose="02020603050405020304" pitchFamily="18" charset="0"/>
                <a:ea typeface="SimSun" panose="02010600030101010101" pitchFamily="2" charset="-122"/>
                <a:cs typeface="B Nazanin" panose="00000400000000000000" pitchFamily="2" charset="-78"/>
              </a:rPr>
              <a:t>تعیین جمعیت هدف</a:t>
            </a:r>
            <a:endParaRPr lang="en-US" dirty="0" smtClean="0">
              <a:latin typeface="Times New Roman" panose="02020603050405020304" pitchFamily="18" charset="0"/>
              <a:ea typeface="SimSun" panose="02010600030101010101" pitchFamily="2" charset="-122"/>
            </a:endParaRPr>
          </a:p>
          <a:p>
            <a:pPr marL="73152" marR="0" indent="0" algn="justLow" rtl="1">
              <a:lnSpc>
                <a:spcPct val="150000"/>
              </a:lnSpc>
              <a:spcBef>
                <a:spcPts val="0"/>
              </a:spcBef>
              <a:spcAft>
                <a:spcPts val="0"/>
              </a:spcAft>
              <a:buNone/>
            </a:pPr>
            <a:r>
              <a:rPr lang="fa-IR" dirty="0" smtClean="0">
                <a:latin typeface="Times New Roman" panose="02020603050405020304" pitchFamily="18" charset="0"/>
                <a:ea typeface="SimSun" panose="02010600030101010101" pitchFamily="2" charset="-122"/>
                <a:cs typeface="B Nazanin" panose="00000400000000000000" pitchFamily="2" charset="-78"/>
              </a:rPr>
              <a:t>افراد </a:t>
            </a:r>
            <a:r>
              <a:rPr lang="fa-IR" dirty="0">
                <a:latin typeface="Times New Roman" panose="02020603050405020304" pitchFamily="18" charset="0"/>
                <a:ea typeface="SimSun" panose="02010600030101010101" pitchFamily="2" charset="-122"/>
                <a:cs typeface="B Nazanin" panose="00000400000000000000" pitchFamily="2" charset="-78"/>
              </a:rPr>
              <a:t>زیر </a:t>
            </a:r>
            <a:r>
              <a:rPr lang="fa-IR" dirty="0">
                <a:latin typeface="Times New Roman" panose="02020603050405020304" pitchFamily="18" charset="0"/>
                <a:ea typeface="SimSun" panose="02010600030101010101" pitchFamily="2" charset="-122"/>
              </a:rPr>
              <a:t>–</a:t>
            </a:r>
            <a:r>
              <a:rPr lang="fa-IR" dirty="0">
                <a:latin typeface="Times New Roman" panose="02020603050405020304" pitchFamily="18" charset="0"/>
                <a:ea typeface="SimSun" panose="02010600030101010101" pitchFamily="2" charset="-122"/>
                <a:cs typeface="B Nazanin" panose="00000400000000000000" pitchFamily="2" charset="-78"/>
              </a:rPr>
              <a:t> با شرط سنی بالای 15 سال - به عنوان جمعیت هدف ابتدایی طرح در نظر گرفته میشوند :</a:t>
            </a:r>
            <a:endParaRPr lang="en-US" dirty="0">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latin typeface="Times New Roman" panose="02020603050405020304" pitchFamily="18" charset="0"/>
                <a:ea typeface="SimSun" panose="02010600030101010101" pitchFamily="2" charset="-122"/>
                <a:cs typeface="B Nazanin" panose="00000400000000000000" pitchFamily="2" charset="-78"/>
              </a:rPr>
              <a:t>افراد </a:t>
            </a:r>
            <a:r>
              <a:rPr lang="fa-IR" dirty="0">
                <a:latin typeface="Times New Roman" panose="02020603050405020304" pitchFamily="18" charset="0"/>
                <a:ea typeface="SimSun" panose="02010600030101010101" pitchFamily="2" charset="-122"/>
                <a:cs typeface="B Nazanin" panose="00000400000000000000" pitchFamily="2" charset="-78"/>
              </a:rPr>
              <a:t>با اشتغال به ورزش که جهت شروع ورزش حرفه ای نیاز به غربالگری قلبی-عروقی دارند</a:t>
            </a:r>
            <a:r>
              <a:rPr lang="en-US" dirty="0">
                <a:latin typeface="Times New Roman" panose="02020603050405020304" pitchFamily="18" charset="0"/>
                <a:ea typeface="SimSun" panose="02010600030101010101" pitchFamily="2" charset="-122"/>
                <a:cs typeface="B Nazanin" panose="00000400000000000000" pitchFamily="2" charset="-78"/>
              </a:rPr>
              <a:t>.</a:t>
            </a:r>
            <a:endParaRPr lang="en-US" dirty="0">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latin typeface="Times New Roman" panose="02020603050405020304" pitchFamily="18" charset="0"/>
                <a:ea typeface="SimSun" panose="02010600030101010101" pitchFamily="2" charset="-122"/>
                <a:cs typeface="B Nazanin" panose="00000400000000000000" pitchFamily="2" charset="-78"/>
              </a:rPr>
              <a:t>ورزشکاران </a:t>
            </a:r>
            <a:r>
              <a:rPr lang="fa-IR" dirty="0">
                <a:latin typeface="Times New Roman" panose="02020603050405020304" pitchFamily="18" charset="0"/>
                <a:ea typeface="SimSun" panose="02010600030101010101" pitchFamily="2" charset="-122"/>
                <a:cs typeface="B Nazanin" panose="00000400000000000000" pitchFamily="2" charset="-78"/>
              </a:rPr>
              <a:t>حرفه ای یا غیر حرفه ای که دچار علایم قلبی عروقی شده و نیاز به بررسی کاردیووسکولر دارند.</a:t>
            </a:r>
            <a:endParaRPr lang="en-US" dirty="0">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latin typeface="Times New Roman" panose="02020603050405020304" pitchFamily="18" charset="0"/>
                <a:ea typeface="SimSun" panose="02010600030101010101" pitchFamily="2" charset="-122"/>
                <a:cs typeface="B Nazanin" panose="00000400000000000000" pitchFamily="2" charset="-78"/>
              </a:rPr>
              <a:t>ورزشکار </a:t>
            </a:r>
            <a:r>
              <a:rPr lang="fa-IR" dirty="0">
                <a:latin typeface="Times New Roman" panose="02020603050405020304" pitchFamily="18" charset="0"/>
                <a:ea typeface="SimSun" panose="02010600030101010101" pitchFamily="2" charset="-122"/>
                <a:cs typeface="B Nazanin" panose="00000400000000000000" pitchFamily="2" charset="-78"/>
              </a:rPr>
              <a:t>حرفه ای یا غیر حرفه ای که تشخیص بیماری قلبی برای انها تایید شده و نیاز به تصمیم گیری جهت قطع یا نحوه ادامه فعالیت ورزشی و تمهیدات لازم وجود دارد.</a:t>
            </a:r>
            <a:endParaRPr lang="en-US" dirty="0">
              <a:latin typeface="Times New Roman" panose="02020603050405020304" pitchFamily="18" charset="0"/>
              <a:ea typeface="SimSun" panose="02010600030101010101" pitchFamily="2" charset="-122"/>
            </a:endParaRPr>
          </a:p>
          <a:p>
            <a:pPr marL="457200" marR="0" algn="justLow" rtl="1">
              <a:lnSpc>
                <a:spcPct val="150000"/>
              </a:lnSpc>
              <a:spcBef>
                <a:spcPts val="0"/>
              </a:spcBef>
              <a:spcAft>
                <a:spcPts val="0"/>
              </a:spcAft>
              <a:buFont typeface="Wingdings" panose="05000000000000000000" pitchFamily="2" charset="2"/>
              <a:buChar char="v"/>
            </a:pPr>
            <a:r>
              <a:rPr lang="fa-IR" dirty="0" smtClean="0">
                <a:latin typeface="Times New Roman" panose="02020603050405020304" pitchFamily="18" charset="0"/>
                <a:ea typeface="SimSun" panose="02010600030101010101" pitchFamily="2" charset="-122"/>
                <a:cs typeface="Nazanin" panose="00000400000000000000" pitchFamily="2" charset="-78"/>
              </a:rPr>
              <a:t>افراد </a:t>
            </a:r>
            <a:r>
              <a:rPr lang="fa-IR" dirty="0">
                <a:latin typeface="Times New Roman" panose="02020603050405020304" pitchFamily="18" charset="0"/>
                <a:ea typeface="SimSun" panose="02010600030101010101" pitchFamily="2" charset="-122"/>
                <a:cs typeface="Nazanin" panose="00000400000000000000" pitchFamily="2" charset="-78"/>
              </a:rPr>
              <a:t>مبتلا به بیماریهای کاردیووسکولر( کرونری ،</a:t>
            </a:r>
            <a:r>
              <a:rPr lang="ar-SA" dirty="0">
                <a:latin typeface="Times New Roman" panose="02020603050405020304" pitchFamily="18" charset="0"/>
                <a:ea typeface="SimSun" panose="02010600030101010101" pitchFamily="2" charset="-122"/>
                <a:cs typeface="Nazanin" panose="00000400000000000000" pitchFamily="2" charset="-78"/>
              </a:rPr>
              <a:t> بيماري هاي مادرزادي قلب، کاردیومیوپاتی و غیره)  </a:t>
            </a:r>
            <a:r>
              <a:rPr lang="fa-IR" dirty="0">
                <a:latin typeface="Times New Roman" panose="02020603050405020304" pitchFamily="18" charset="0"/>
                <a:ea typeface="SimSun" panose="02010600030101010101" pitchFamily="2" charset="-122"/>
                <a:cs typeface="Nazanin" panose="00000400000000000000" pitchFamily="2" charset="-78"/>
              </a:rPr>
              <a:t>که قصد شروع فعالیت ورزشی دارند.</a:t>
            </a:r>
            <a:endParaRPr lang="en-US" dirty="0">
              <a:latin typeface="Times New Roman" panose="02020603050405020304" pitchFamily="18" charset="0"/>
              <a:ea typeface="SimSun" panose="02010600030101010101" pitchFamily="2" charset="-122"/>
            </a:endParaRPr>
          </a:p>
          <a:p>
            <a:pPr algn="r" rtl="1"/>
            <a:endParaRPr lang="en-US" dirty="0"/>
          </a:p>
        </p:txBody>
      </p:sp>
    </p:spTree>
    <p:extLst>
      <p:ext uri="{BB962C8B-B14F-4D97-AF65-F5344CB8AC3E}">
        <p14:creationId xmlns:p14="http://schemas.microsoft.com/office/powerpoint/2010/main" val="313715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169</TotalTime>
  <Words>1055</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SimSun</vt:lpstr>
      <vt:lpstr>B Nazanin</vt:lpstr>
      <vt:lpstr>Calibri</vt:lpstr>
      <vt:lpstr>Cambria</vt:lpstr>
      <vt:lpstr>Forte</vt:lpstr>
      <vt:lpstr>Franklin Gothic Book</vt:lpstr>
      <vt:lpstr>Nazanin</vt:lpstr>
      <vt:lpstr>Symbol</vt:lpstr>
      <vt:lpstr>Tahoma</vt:lpstr>
      <vt:lpstr>Times New Roman</vt:lpstr>
      <vt:lpstr>Wingdings</vt:lpstr>
      <vt:lpstr>Crop</vt:lpstr>
      <vt:lpstr>راه اندازی دیسیپلین  "قلب ورزشکاران- Sports Cardiology "  در مركز آموزشي تحقيقاتي و درماني  قلب و عروق شهيد رجايي</vt:lpstr>
      <vt:lpstr>ضرورت اجرا </vt:lpstr>
      <vt:lpstr>PowerPoint Presentation</vt:lpstr>
      <vt:lpstr>PowerPoint Presentation</vt:lpstr>
      <vt:lpstr>PowerPoint Presentation</vt:lpstr>
      <vt:lpstr>اهداف اختصاصی</vt:lpstr>
      <vt:lpstr>اهداف اختصاصی</vt:lpstr>
      <vt:lpstr>روش اجرا</vt:lpstr>
      <vt:lpstr>روش اجرا</vt:lpstr>
      <vt:lpstr>روش اجرا</vt:lpstr>
      <vt:lpstr>روش اجرا</vt:lpstr>
      <vt:lpstr>روش اجرا</vt:lpstr>
      <vt:lpstr>محدودیتهای اجرایی طرح</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Melody</dc:creator>
  <cp:lastModifiedBy>Melody</cp:lastModifiedBy>
  <cp:revision>12</cp:revision>
  <dcterms:created xsi:type="dcterms:W3CDTF">2020-11-07T17:40:31Z</dcterms:created>
  <dcterms:modified xsi:type="dcterms:W3CDTF">2020-11-07T20:29:43Z</dcterms:modified>
</cp:coreProperties>
</file>