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272" r:id="rId6"/>
    <p:sldId id="277" r:id="rId7"/>
    <p:sldId id="279" r:id="rId8"/>
    <p:sldId id="278" r:id="rId9"/>
    <p:sldId id="280" r:id="rId10"/>
    <p:sldId id="281" r:id="rId11"/>
    <p:sldId id="282" r:id="rId12"/>
    <p:sldId id="283" r:id="rId13"/>
    <p:sldId id="284" r:id="rId14"/>
    <p:sldId id="285" r:id="rId15"/>
    <p:sldId id="286" r:id="rId16"/>
    <p:sldId id="267" r:id="rId17"/>
    <p:sldId id="287" r:id="rId18"/>
    <p:sldId id="288" r:id="rId19"/>
    <p:sldId id="289" r:id="rId20"/>
    <p:sldId id="290"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280" autoAdjust="0"/>
  </p:normalViewPr>
  <p:slideViewPr>
    <p:cSldViewPr>
      <p:cViewPr>
        <p:scale>
          <a:sx n="49" d="100"/>
          <a:sy n="49" d="100"/>
        </p:scale>
        <p:origin x="-708" y="-28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2255883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1/11/2021</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1/11/2021</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fa-IR" sz="3100" b="1" dirty="0"/>
              <a:t>بررسی دیس سینکرونی مکانیکال و اندکس های دفورمیشن میوکارد به </a:t>
            </a:r>
            <a:r>
              <a:rPr lang="fa-IR" sz="3100" b="1"/>
              <a:t>عنوان </a:t>
            </a:r>
            <a:r>
              <a:rPr lang="fa-IR" sz="3100" b="1" smtClean="0"/>
              <a:t>شاخصی نوین </a:t>
            </a:r>
            <a:r>
              <a:rPr lang="fa-IR" sz="3100" b="1" dirty="0"/>
              <a:t>از کاردیوتوکسیسیتی در بیماران کانسر پستان</a:t>
            </a:r>
            <a:r>
              <a:rPr lang="fa-IR" b="1" dirty="0"/>
              <a:t/>
            </a:r>
            <a:br>
              <a:rPr lang="fa-IR" b="1" dirty="0"/>
            </a:br>
            <a:r>
              <a:rPr lang="fa-IR" dirty="0"/>
              <a:t/>
            </a:r>
            <a:br>
              <a:rPr lang="fa-IR" dirty="0"/>
            </a:br>
            <a:endParaRPr lang="en-US" dirty="0"/>
          </a:p>
        </p:txBody>
      </p:sp>
      <p:sp>
        <p:nvSpPr>
          <p:cNvPr id="3" name="Subtitle 2"/>
          <p:cNvSpPr>
            <a:spLocks noGrp="1"/>
          </p:cNvSpPr>
          <p:nvPr>
            <p:ph type="subTitle" idx="1"/>
          </p:nvPr>
        </p:nvSpPr>
        <p:spPr/>
        <p:txBody>
          <a:bodyPr/>
          <a:lstStyle/>
          <a:p>
            <a:r>
              <a:rPr lang="en-US" dirty="0"/>
              <a:t>Are mechanical </a:t>
            </a:r>
            <a:r>
              <a:rPr lang="en-US" dirty="0" err="1"/>
              <a:t>dyssynchrony</a:t>
            </a:r>
            <a:r>
              <a:rPr lang="en-US" dirty="0"/>
              <a:t> and myocardial deformation indices novel indicators of cardio-toxicity in </a:t>
            </a:r>
            <a:r>
              <a:rPr lang="en-US" dirty="0" smtClean="0"/>
              <a:t>breast patients?</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r" rtl="1"/>
            <a:r>
              <a:rPr lang="fa-IR" dirty="0"/>
              <a:t>هدف اختصاصی: </a:t>
            </a:r>
          </a:p>
          <a:p>
            <a:pPr algn="r" rtl="1"/>
            <a:r>
              <a:rPr lang="fa-IR" dirty="0"/>
              <a:t>1) تعیین میزان بروز تغییر در </a:t>
            </a:r>
            <a:r>
              <a:rPr lang="en-US" dirty="0"/>
              <a:t>global and segmental longitudinal strain </a:t>
            </a:r>
            <a:r>
              <a:rPr lang="fa-IR" dirty="0"/>
              <a:t>در بیماران مبتلا به مراحل اولیه کانسر پستان که تحت درمان با انتراسیکلین و تراستوزوماب قرار </a:t>
            </a:r>
            <a:r>
              <a:rPr lang="fa-IR" dirty="0" smtClean="0"/>
              <a:t>میگیرند</a:t>
            </a:r>
            <a:endParaRPr lang="fa-IR" dirty="0"/>
          </a:p>
          <a:p>
            <a:pPr algn="r" rtl="1"/>
            <a:r>
              <a:rPr lang="fa-IR" dirty="0"/>
              <a:t>2) تعیین میزان بروز تغییر در </a:t>
            </a:r>
            <a:r>
              <a:rPr lang="en-US" dirty="0"/>
              <a:t>global circumferential strain </a:t>
            </a:r>
            <a:r>
              <a:rPr lang="fa-IR" dirty="0"/>
              <a:t>در بیماران مبتلا به مراحل اولیه کانسر پستان که تحت درمان با انتراسیکلین و تراستوزوماب قرار </a:t>
            </a:r>
            <a:r>
              <a:rPr lang="fa-IR" dirty="0" smtClean="0"/>
              <a:t>میگیرند</a:t>
            </a:r>
            <a:endParaRPr lang="fa-IR" dirty="0"/>
          </a:p>
          <a:p>
            <a:pPr algn="r" rtl="1"/>
            <a:r>
              <a:rPr lang="fa-IR" dirty="0"/>
              <a:t>3) تعیین  تقدم و تاخر یا همزمانی بروز تغییر در </a:t>
            </a:r>
            <a:r>
              <a:rPr lang="en-US" dirty="0"/>
              <a:t>global circumferential strain </a:t>
            </a:r>
            <a:r>
              <a:rPr lang="fa-IR" dirty="0"/>
              <a:t>نسبت به </a:t>
            </a:r>
            <a:r>
              <a:rPr lang="en-US" dirty="0"/>
              <a:t>global  longitudinal </a:t>
            </a:r>
            <a:r>
              <a:rPr lang="en-US" dirty="0" smtClean="0"/>
              <a:t>strain</a:t>
            </a:r>
            <a:endParaRPr lang="en-US" dirty="0"/>
          </a:p>
          <a:p>
            <a:pPr algn="r" rtl="1"/>
            <a:r>
              <a:rPr lang="fa-IR" dirty="0"/>
              <a:t>4</a:t>
            </a:r>
            <a:r>
              <a:rPr lang="fa-IR" dirty="0" smtClean="0"/>
              <a:t>) تعیین </a:t>
            </a:r>
            <a:r>
              <a:rPr lang="fa-IR" dirty="0"/>
              <a:t>میزان بروز تغییر در </a:t>
            </a:r>
            <a:r>
              <a:rPr lang="en-US" dirty="0"/>
              <a:t>systolic </a:t>
            </a:r>
            <a:r>
              <a:rPr lang="en-US" dirty="0" err="1"/>
              <a:t>dyssynchrony</a:t>
            </a:r>
            <a:r>
              <a:rPr lang="en-US" dirty="0"/>
              <a:t> index </a:t>
            </a:r>
            <a:r>
              <a:rPr lang="fa-IR" dirty="0"/>
              <a:t>در بیماران مبتلا به مراحل اولیه کانسر پستان که تحت درمان با انتراسیکلین و تراستوزوماب قرار </a:t>
            </a:r>
            <a:r>
              <a:rPr lang="fa-IR" dirty="0" smtClean="0"/>
              <a:t>میگیرند</a:t>
            </a:r>
            <a:endParaRPr lang="fa-IR" dirty="0"/>
          </a:p>
          <a:p>
            <a:pPr algn="r" rtl="1"/>
            <a:r>
              <a:rPr lang="fa-IR" dirty="0"/>
              <a:t>5)  تعیین میزان بروز تغییر در </a:t>
            </a:r>
            <a:r>
              <a:rPr lang="en-US" dirty="0"/>
              <a:t>twist </a:t>
            </a:r>
            <a:r>
              <a:rPr lang="fa-IR" dirty="0"/>
              <a:t>و  </a:t>
            </a:r>
            <a:r>
              <a:rPr lang="en-US" dirty="0"/>
              <a:t>torsion </a:t>
            </a:r>
            <a:r>
              <a:rPr lang="fa-IR" dirty="0"/>
              <a:t>در بیماران مبتلا به مراحل اولیه کانسر پستان که تحت درمان با انتراسیکلین و تراستوزوماب قرار </a:t>
            </a:r>
            <a:r>
              <a:rPr lang="fa-IR" dirty="0" smtClean="0"/>
              <a:t>میگیرند</a:t>
            </a:r>
            <a:endParaRPr lang="fa-IR" dirty="0"/>
          </a:p>
          <a:p>
            <a:pPr algn="r" rtl="1"/>
            <a:r>
              <a:rPr lang="fa-IR" dirty="0"/>
              <a:t>6) تعیین  تقدم و تاخر یا همزمانی بروز تغییر در </a:t>
            </a:r>
            <a:r>
              <a:rPr lang="en-US" dirty="0"/>
              <a:t>systolic </a:t>
            </a:r>
            <a:r>
              <a:rPr lang="en-US" dirty="0" err="1"/>
              <a:t>dyssynchrony</a:t>
            </a:r>
            <a:r>
              <a:rPr lang="en-US" dirty="0"/>
              <a:t> index  </a:t>
            </a:r>
            <a:r>
              <a:rPr lang="fa-IR" dirty="0"/>
              <a:t>نسبت به </a:t>
            </a:r>
            <a:r>
              <a:rPr lang="en-US" dirty="0"/>
              <a:t>global  longitudinal </a:t>
            </a:r>
            <a:r>
              <a:rPr lang="en-US" dirty="0" smtClean="0"/>
              <a:t>strain</a:t>
            </a:r>
            <a:endParaRPr lang="en-US" dirty="0"/>
          </a:p>
          <a:p>
            <a:pPr algn="r" rtl="1"/>
            <a:r>
              <a:rPr lang="fa-IR" dirty="0" smtClean="0"/>
              <a:t>7) تعیین  </a:t>
            </a:r>
            <a:r>
              <a:rPr lang="fa-IR" dirty="0"/>
              <a:t>تقدم و تاخر یا همزمانی بروز تغییر در </a:t>
            </a:r>
            <a:r>
              <a:rPr lang="en-US" dirty="0"/>
              <a:t>twist </a:t>
            </a:r>
            <a:r>
              <a:rPr lang="fa-IR" dirty="0"/>
              <a:t>و </a:t>
            </a:r>
            <a:r>
              <a:rPr lang="en-US" dirty="0"/>
              <a:t>torsion  </a:t>
            </a:r>
            <a:r>
              <a:rPr lang="fa-IR" dirty="0"/>
              <a:t>نسبت به </a:t>
            </a:r>
            <a:r>
              <a:rPr lang="en-US" dirty="0"/>
              <a:t>global  longitudinal strain</a:t>
            </a:r>
          </a:p>
        </p:txBody>
      </p:sp>
    </p:spTree>
    <p:extLst>
      <p:ext uri="{BB962C8B-B14F-4D97-AF65-F5344CB8AC3E}">
        <p14:creationId xmlns:p14="http://schemas.microsoft.com/office/powerpoint/2010/main" val="28823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3200" dirty="0"/>
              <a:t>هدف کابردی:   </a:t>
            </a:r>
          </a:p>
          <a:p>
            <a:pPr algn="r" rtl="1"/>
            <a:r>
              <a:rPr lang="fa-IR" sz="3200" dirty="0"/>
              <a:t>یافتن اندیکاتور </a:t>
            </a:r>
            <a:r>
              <a:rPr lang="fa-IR" sz="3200" dirty="0" smtClean="0"/>
              <a:t>نوین و حساس </a:t>
            </a:r>
            <a:r>
              <a:rPr lang="fa-IR" sz="3200" dirty="0"/>
              <a:t>از جمله دیس سینکرونی </a:t>
            </a:r>
            <a:r>
              <a:rPr lang="fa-IR" sz="3200" dirty="0" smtClean="0"/>
              <a:t>برای </a:t>
            </a:r>
            <a:r>
              <a:rPr lang="fa-IR" sz="3200" dirty="0"/>
              <a:t>دیس فانکشن ساب کلینیکال </a:t>
            </a:r>
            <a:r>
              <a:rPr lang="en-US" sz="3200" dirty="0"/>
              <a:t>LV</a:t>
            </a:r>
          </a:p>
        </p:txBody>
      </p:sp>
    </p:spTree>
    <p:extLst>
      <p:ext uri="{BB962C8B-B14F-4D97-AF65-F5344CB8AC3E}">
        <p14:creationId xmlns:p14="http://schemas.microsoft.com/office/powerpoint/2010/main" val="275869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در این مطالعه که به صورت  پروسپکتیو طراحی شده است ۱۰۰ بیمار مبتلا به کانسر پستان  در رنج سنی 30 تا 65 سال در مراحل اولیه (</a:t>
            </a:r>
            <a:r>
              <a:rPr lang="en-US" dirty="0"/>
              <a:t>stage I,II,III) </a:t>
            </a:r>
            <a:r>
              <a:rPr lang="fa-IR" dirty="0"/>
              <a:t>که </a:t>
            </a:r>
            <a:r>
              <a:rPr lang="en-US" dirty="0"/>
              <a:t>(</a:t>
            </a:r>
            <a:r>
              <a:rPr lang="en-US" dirty="0" smtClean="0"/>
              <a:t>HER2 </a:t>
            </a:r>
            <a:r>
              <a:rPr lang="en-US" dirty="0"/>
              <a:t>positive </a:t>
            </a:r>
            <a:r>
              <a:rPr lang="fa-IR" dirty="0"/>
              <a:t>میباشند و توسط انکولوژیست های محترم همکار طرح ارجاع میشوند و رضایت ورود به مطالعه را دارند تحت بررسی تکمیلی با اکوکاردیوگرافی سه بعدی قرار میگیرند. بیمارانی که ویو مناسبی ندارند از مطالعه حذف میشوند.اکو اولیه به صورت پایه قبل از شروع کموتراپی انجام میشود و تصاویر مختص  </a:t>
            </a:r>
            <a:r>
              <a:rPr lang="en-US" dirty="0"/>
              <a:t>LV </a:t>
            </a:r>
            <a:r>
              <a:rPr lang="fa-IR" dirty="0"/>
              <a:t>در نمای اپیکال و پارااسترنال </a:t>
            </a:r>
            <a:r>
              <a:rPr lang="en-US" dirty="0"/>
              <a:t>short axis </a:t>
            </a:r>
            <a:r>
              <a:rPr lang="fa-IR" dirty="0"/>
              <a:t>با پروب سه بعدی ذخیره میشود و به صورت آف لاین با نرم افزار  </a:t>
            </a:r>
            <a:r>
              <a:rPr lang="en-US" dirty="0"/>
              <a:t>Q lab </a:t>
            </a:r>
            <a:r>
              <a:rPr lang="fa-IR" dirty="0"/>
              <a:t>و </a:t>
            </a:r>
            <a:r>
              <a:rPr lang="en-US" dirty="0" err="1"/>
              <a:t>Tomtec</a:t>
            </a:r>
            <a:r>
              <a:rPr lang="en-US" dirty="0"/>
              <a:t> </a:t>
            </a:r>
            <a:r>
              <a:rPr lang="fa-IR" dirty="0"/>
              <a:t>تحت ارزیابی قرار میگیرد. اکو ی دوم بعد از اتمام درمان با آنتراسیکلین صورت میگیرد. اکوی سوم در ۵ ماه بعداز شروع کموتراپی, بعد از اتمام درمان با تراستوزوماب انجام شده و در آخرین مرحله با فاصله ۱۲ ماه از شروع درمان کموتراپی اکو انجام خواهد شد. برای حذف تاثیرات پره لود اکو در روز انجام کمو تراپی انجام نمیشود.</a:t>
            </a:r>
            <a:endParaRPr lang="en-US" dirty="0"/>
          </a:p>
        </p:txBody>
      </p:sp>
    </p:spTree>
    <p:extLst>
      <p:ext uri="{BB962C8B-B14F-4D97-AF65-F5344CB8AC3E}">
        <p14:creationId xmlns:p14="http://schemas.microsoft.com/office/powerpoint/2010/main" val="3066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r" rtl="1"/>
            <a:r>
              <a:rPr lang="fa-IR" dirty="0"/>
              <a:t>معیارهای خروج</a:t>
            </a:r>
            <a:endParaRPr lang="en-US" dirty="0"/>
          </a:p>
        </p:txBody>
      </p:sp>
      <p:sp>
        <p:nvSpPr>
          <p:cNvPr id="4" name="Content Placeholder 3"/>
          <p:cNvSpPr>
            <a:spLocks noGrp="1"/>
          </p:cNvSpPr>
          <p:nvPr>
            <p:ph sz="half" idx="2"/>
          </p:nvPr>
        </p:nvSpPr>
        <p:spPr/>
        <p:txBody>
          <a:bodyPr>
            <a:normAutofit/>
          </a:bodyPr>
          <a:lstStyle/>
          <a:p>
            <a:pPr algn="r" rtl="1"/>
            <a:r>
              <a:rPr lang="fa-IR" dirty="0"/>
              <a:t>ریتم </a:t>
            </a:r>
            <a:r>
              <a:rPr lang="en-US" dirty="0"/>
              <a:t>AF </a:t>
            </a:r>
          </a:p>
          <a:p>
            <a:pPr algn="r" rtl="1"/>
            <a:r>
              <a:rPr lang="en-US" dirty="0"/>
              <a:t> </a:t>
            </a:r>
            <a:r>
              <a:rPr lang="fa-IR" dirty="0"/>
              <a:t>وجود بیماری دریچه ای قابل </a:t>
            </a:r>
            <a:r>
              <a:rPr lang="fa-IR" dirty="0" smtClean="0"/>
              <a:t>توجه</a:t>
            </a:r>
            <a:endParaRPr lang="fa-IR" dirty="0"/>
          </a:p>
          <a:p>
            <a:pPr algn="r" rtl="1"/>
            <a:r>
              <a:rPr lang="fa-IR" dirty="0"/>
              <a:t> وجود سابقه </a:t>
            </a:r>
            <a:r>
              <a:rPr lang="en-US" dirty="0"/>
              <a:t>MI </a:t>
            </a:r>
            <a:r>
              <a:rPr lang="fa-IR" dirty="0"/>
              <a:t>و یا </a:t>
            </a:r>
            <a:r>
              <a:rPr lang="fa-IR" dirty="0" smtClean="0"/>
              <a:t>کاردیومیوپاتی</a:t>
            </a:r>
            <a:endParaRPr lang="fa-IR" dirty="0"/>
          </a:p>
          <a:p>
            <a:pPr algn="r" rtl="1"/>
            <a:r>
              <a:rPr lang="fa-IR" dirty="0"/>
              <a:t> وجود نارسایی کلیه قابل توجه (</a:t>
            </a:r>
            <a:r>
              <a:rPr lang="en-US" dirty="0"/>
              <a:t>GFR&lt;60 ) </a:t>
            </a:r>
          </a:p>
          <a:p>
            <a:pPr algn="r" rtl="1"/>
            <a:r>
              <a:rPr lang="fa-IR" dirty="0"/>
              <a:t>شواهد وجود بیماری ایسکمیک قلبی </a:t>
            </a:r>
            <a:endParaRPr lang="en-US" dirty="0"/>
          </a:p>
        </p:txBody>
      </p:sp>
      <p:sp>
        <p:nvSpPr>
          <p:cNvPr id="5" name="Text Placeholder 4"/>
          <p:cNvSpPr>
            <a:spLocks noGrp="1"/>
          </p:cNvSpPr>
          <p:nvPr>
            <p:ph type="body" sz="quarter" idx="3"/>
          </p:nvPr>
        </p:nvSpPr>
        <p:spPr/>
        <p:txBody>
          <a:bodyPr/>
          <a:lstStyle/>
          <a:p>
            <a:pPr algn="r" rtl="1"/>
            <a:r>
              <a:rPr lang="fa-IR" dirty="0"/>
              <a:t>معیارهای </a:t>
            </a:r>
            <a:r>
              <a:rPr lang="fa-IR" dirty="0" smtClean="0"/>
              <a:t>ورود:</a:t>
            </a:r>
            <a:endParaRPr lang="en-US" dirty="0"/>
          </a:p>
        </p:txBody>
      </p:sp>
      <p:sp>
        <p:nvSpPr>
          <p:cNvPr id="6" name="Content Placeholder 5"/>
          <p:cNvSpPr>
            <a:spLocks noGrp="1"/>
          </p:cNvSpPr>
          <p:nvPr>
            <p:ph sz="quarter" idx="4"/>
          </p:nvPr>
        </p:nvSpPr>
        <p:spPr/>
        <p:txBody>
          <a:bodyPr>
            <a:normAutofit/>
          </a:bodyPr>
          <a:lstStyle/>
          <a:p>
            <a:pPr algn="r" rtl="1"/>
            <a:r>
              <a:rPr lang="fa-IR" dirty="0"/>
              <a:t>رضایت ورود به مطالعه</a:t>
            </a:r>
          </a:p>
          <a:p>
            <a:pPr marL="0" indent="0" algn="r" rtl="1">
              <a:buNone/>
            </a:pPr>
            <a:endParaRPr lang="fa-IR" dirty="0"/>
          </a:p>
          <a:p>
            <a:pPr algn="r" rtl="1"/>
            <a:r>
              <a:rPr lang="fa-IR" dirty="0"/>
              <a:t>داشتن ویو ی </a:t>
            </a:r>
            <a:r>
              <a:rPr lang="fa-IR" dirty="0" smtClean="0"/>
              <a:t>مناسب</a:t>
            </a:r>
            <a:endParaRPr lang="fa-IR" dirty="0"/>
          </a:p>
          <a:p>
            <a:pPr algn="r" rtl="1"/>
            <a:endParaRPr lang="fa-IR" dirty="0"/>
          </a:p>
          <a:p>
            <a:pPr algn="r" rtl="1"/>
            <a:r>
              <a:rPr lang="fa-IR" dirty="0"/>
              <a:t>رنج سنی بین 30 تا 65 سال</a:t>
            </a:r>
            <a:endParaRPr lang="en-US" dirty="0"/>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تصاویر بیماران با دستگاه اکو فیلیپس با پروب </a:t>
            </a:r>
            <a:r>
              <a:rPr lang="en-US" dirty="0"/>
              <a:t>X8 </a:t>
            </a:r>
            <a:r>
              <a:rPr lang="fa-IR" dirty="0"/>
              <a:t>گرفته میشود و با نرم افزار  </a:t>
            </a:r>
            <a:r>
              <a:rPr lang="en-US" dirty="0"/>
              <a:t>Q lab </a:t>
            </a:r>
            <a:r>
              <a:rPr lang="fa-IR" dirty="0"/>
              <a:t>و </a:t>
            </a:r>
            <a:r>
              <a:rPr lang="en-US" dirty="0" err="1"/>
              <a:t>Tomtec</a:t>
            </a:r>
            <a:r>
              <a:rPr lang="en-US" dirty="0"/>
              <a:t> </a:t>
            </a:r>
            <a:r>
              <a:rPr lang="fa-IR" dirty="0"/>
              <a:t>آنالیز میشود</a:t>
            </a:r>
            <a:r>
              <a:rPr lang="fa-IR" dirty="0" smtClean="0"/>
              <a:t>.</a:t>
            </a:r>
          </a:p>
          <a:p>
            <a:pPr algn="r" rtl="1"/>
            <a:r>
              <a:rPr lang="fa-IR" dirty="0"/>
              <a:t>از بیماران رضایت برای ورود به مطالعه و استفاده از اطلاعات آنها گرفته میشود</a:t>
            </a:r>
            <a:r>
              <a:rPr lang="fa-IR" dirty="0" smtClean="0"/>
              <a:t>.</a:t>
            </a:r>
            <a:endParaRPr lang="fa-IR" dirty="0"/>
          </a:p>
          <a:p>
            <a:pPr algn="r" rtl="1"/>
            <a:r>
              <a:rPr lang="fa-IR" dirty="0"/>
              <a:t>هیچ هزینه ای به بیمار تحمیل نمیشود و انجام اکو در سیر تشخیصی بیماران انجام میشود.</a:t>
            </a:r>
            <a:endParaRPr lang="en-US" dirty="0"/>
          </a:p>
        </p:txBody>
      </p:sp>
    </p:spTree>
    <p:extLst>
      <p:ext uri="{BB962C8B-B14F-4D97-AF65-F5344CB8AC3E}">
        <p14:creationId xmlns:p14="http://schemas.microsoft.com/office/powerpoint/2010/main" val="26687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smtClean="0"/>
              <a:t>خصوصیات </a:t>
            </a:r>
            <a:r>
              <a:rPr lang="fa-IR" dirty="0"/>
              <a:t>دموگرافیک: سن, جنس, </a:t>
            </a:r>
            <a:r>
              <a:rPr lang="en-US" dirty="0"/>
              <a:t>BMI, </a:t>
            </a:r>
            <a:r>
              <a:rPr lang="fa-IR" dirty="0"/>
              <a:t>ریسک فاکتورها: سیگار, هایپرتانسیون, دیابت, هایپرلیپیدمی, </a:t>
            </a:r>
            <a:r>
              <a:rPr lang="en-US" dirty="0"/>
              <a:t>FH </a:t>
            </a:r>
            <a:r>
              <a:rPr lang="fa-IR" dirty="0"/>
              <a:t>مثبت درگیری عروق کرونر, داروهای قلبی مورد استفاده</a:t>
            </a:r>
          </a:p>
          <a:p>
            <a:pPr marL="0" indent="0" algn="r" rtl="1">
              <a:buNone/>
            </a:pPr>
            <a:endParaRPr lang="fa-IR" dirty="0"/>
          </a:p>
          <a:p>
            <a:pPr algn="r" rtl="1"/>
            <a:r>
              <a:rPr lang="fa-IR" dirty="0"/>
              <a:t>علایم کلینیکی: دیس پنه, </a:t>
            </a:r>
            <a:r>
              <a:rPr lang="en-US" dirty="0"/>
              <a:t>BP, </a:t>
            </a:r>
            <a:r>
              <a:rPr lang="en-US" dirty="0" smtClean="0"/>
              <a:t>HR</a:t>
            </a:r>
            <a:endParaRPr lang="en-US" dirty="0"/>
          </a:p>
          <a:p>
            <a:pPr algn="r" rtl="1"/>
            <a:endParaRPr lang="en-US" dirty="0"/>
          </a:p>
          <a:p>
            <a:pPr algn="r" rtl="1"/>
            <a:r>
              <a:rPr lang="fa-IR" dirty="0"/>
              <a:t>خصوصیات مرتبط با کانسر: نوع کانسر, </a:t>
            </a:r>
            <a:r>
              <a:rPr lang="en-US" dirty="0"/>
              <a:t>stage </a:t>
            </a:r>
            <a:r>
              <a:rPr lang="fa-IR" dirty="0"/>
              <a:t>بیماری, درگیری </a:t>
            </a:r>
            <a:r>
              <a:rPr lang="en-US" dirty="0"/>
              <a:t>breast </a:t>
            </a:r>
            <a:r>
              <a:rPr lang="fa-IR" dirty="0"/>
              <a:t>چپ یا راست, ماستکتومی, رادیوتراپی,  رژیم کموتراپی, دوز تجمعی آنتراسیکلین</a:t>
            </a:r>
          </a:p>
          <a:p>
            <a:pPr algn="r" rtl="1"/>
            <a:endParaRPr lang="fa-IR" dirty="0"/>
          </a:p>
          <a:p>
            <a:pPr algn="r" rtl="1"/>
            <a:endParaRPr lang="en-US" dirty="0"/>
          </a:p>
        </p:txBody>
      </p:sp>
    </p:spTree>
    <p:extLst>
      <p:ext uri="{BB962C8B-B14F-4D97-AF65-F5344CB8AC3E}">
        <p14:creationId xmlns:p14="http://schemas.microsoft.com/office/powerpoint/2010/main" val="16359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fa-IR" dirty="0"/>
              <a:t>پارامترهای اکوکاردیوگرافیک: </a:t>
            </a:r>
          </a:p>
          <a:p>
            <a:pPr algn="r" rtl="1"/>
            <a:r>
              <a:rPr lang="fa-IR" dirty="0"/>
              <a:t> </a:t>
            </a:r>
            <a:r>
              <a:rPr lang="en-US" dirty="0"/>
              <a:t>LVEF, LVEDV,LVESV, fractional </a:t>
            </a:r>
            <a:r>
              <a:rPr lang="en-US" dirty="0" err="1"/>
              <a:t>shoretning</a:t>
            </a:r>
            <a:r>
              <a:rPr lang="en-US" dirty="0"/>
              <a:t> </a:t>
            </a:r>
          </a:p>
          <a:p>
            <a:pPr algn="r" rtl="1"/>
            <a:r>
              <a:rPr lang="en-US" dirty="0"/>
              <a:t>E wave, A wave, E/A ratio, e', a', </a:t>
            </a:r>
            <a:r>
              <a:rPr lang="en-US" dirty="0" err="1"/>
              <a:t>s',septal</a:t>
            </a:r>
            <a:r>
              <a:rPr lang="en-US" dirty="0"/>
              <a:t> E/'e, lateral E/'e, E wave deceleration time, </a:t>
            </a:r>
            <a:r>
              <a:rPr lang="en-US" dirty="0" err="1"/>
              <a:t>Tei</a:t>
            </a:r>
            <a:r>
              <a:rPr lang="en-US" dirty="0"/>
              <a:t> index, </a:t>
            </a:r>
            <a:r>
              <a:rPr lang="en-US" dirty="0" smtClean="0"/>
              <a:t>IVRT</a:t>
            </a:r>
            <a:endParaRPr lang="en-US" dirty="0"/>
          </a:p>
          <a:p>
            <a:pPr algn="r" rtl="1"/>
            <a:r>
              <a:rPr lang="en-US" dirty="0"/>
              <a:t>LV GLS, LV GCS, segmental longitudinal strain (16 segments), segmental circumferential strain (6 segments</a:t>
            </a:r>
            <a:r>
              <a:rPr lang="en-US" dirty="0" smtClean="0"/>
              <a:t>)</a:t>
            </a:r>
            <a:endParaRPr lang="en-US" dirty="0"/>
          </a:p>
          <a:p>
            <a:pPr algn="r" rtl="1"/>
            <a:r>
              <a:rPr lang="en-US" dirty="0"/>
              <a:t>systolic </a:t>
            </a:r>
            <a:r>
              <a:rPr lang="en-US" dirty="0" err="1"/>
              <a:t>dyssynchrony</a:t>
            </a:r>
            <a:r>
              <a:rPr lang="en-US" dirty="0"/>
              <a:t> index 16 </a:t>
            </a:r>
            <a:r>
              <a:rPr lang="en-US" dirty="0" smtClean="0"/>
              <a:t>segmented</a:t>
            </a:r>
            <a:endParaRPr lang="en-US" dirty="0"/>
          </a:p>
          <a:p>
            <a:pPr algn="r" rtl="1"/>
            <a:r>
              <a:rPr lang="en-US" dirty="0"/>
              <a:t>peak LV </a:t>
            </a:r>
            <a:r>
              <a:rPr lang="en-US" dirty="0" err="1"/>
              <a:t>twist,peak</a:t>
            </a:r>
            <a:r>
              <a:rPr lang="en-US" dirty="0"/>
              <a:t> systolic torsion, peak systolic twist rate, peak diastolic untwist rate</a:t>
            </a:r>
          </a:p>
          <a:p>
            <a:pPr algn="r" rtl="1"/>
            <a:endParaRPr lang="en-US" dirty="0"/>
          </a:p>
          <a:p>
            <a:pPr algn="r" rtl="1"/>
            <a:endParaRPr lang="en-US" dirty="0"/>
          </a:p>
        </p:txBody>
      </p:sp>
    </p:spTree>
    <p:extLst>
      <p:ext uri="{BB962C8B-B14F-4D97-AF65-F5344CB8AC3E}">
        <p14:creationId xmlns:p14="http://schemas.microsoft.com/office/powerpoint/2010/main" val="140320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3932" y="548680"/>
            <a:ext cx="8905576" cy="5918263"/>
          </a:xfrm>
        </p:spPr>
      </p:pic>
    </p:spTree>
    <p:extLst>
      <p:ext uri="{BB962C8B-B14F-4D97-AF65-F5344CB8AC3E}">
        <p14:creationId xmlns:p14="http://schemas.microsoft.com/office/powerpoint/2010/main" val="244761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sp>
        <p:nvSpPr>
          <p:cNvPr id="14" name="Content Placeholder 13"/>
          <p:cNvSpPr>
            <a:spLocks noGrp="1"/>
          </p:cNvSpPr>
          <p:nvPr>
            <p:ph idx="1"/>
          </p:nvPr>
        </p:nvSpPr>
        <p:spPr/>
        <p:txBody>
          <a:bodyPr/>
          <a:lstStyle/>
          <a:p>
            <a:pPr algn="r" rtl="1"/>
            <a:r>
              <a:rPr lang="fa-IR" sz="3200" dirty="0">
                <a:solidFill>
                  <a:srgbClr val="7030A0"/>
                </a:solidFill>
              </a:rPr>
              <a:t>مرکز تحقیقات کاردیو انکولوژی</a:t>
            </a:r>
            <a:endParaRPr lang="en-US" sz="3200" dirty="0">
              <a:solidFill>
                <a:srgbClr val="7030A0"/>
              </a:solidFill>
            </a:endParaRPr>
          </a:p>
          <a:p>
            <a:pPr algn="r" rtl="1"/>
            <a:r>
              <a:rPr lang="fa-IR" sz="3200" dirty="0">
                <a:solidFill>
                  <a:srgbClr val="7030A0"/>
                </a:solidFill>
              </a:rPr>
              <a:t>دکترآذین علیزاده اصل	مجری اصلی</a:t>
            </a:r>
          </a:p>
          <a:p>
            <a:pPr algn="r" rtl="1"/>
            <a:r>
              <a:rPr lang="fa-IR" sz="3200" dirty="0">
                <a:solidFill>
                  <a:srgbClr val="7030A0"/>
                </a:solidFill>
              </a:rPr>
              <a:t> دکترمجید ملکی</a:t>
            </a:r>
          </a:p>
          <a:p>
            <a:pPr algn="r" rtl="1"/>
            <a:r>
              <a:rPr lang="fa-IR" sz="3200" dirty="0">
                <a:solidFill>
                  <a:srgbClr val="7030A0"/>
                </a:solidFill>
              </a:rPr>
              <a:t>دکتر منا یدالهی </a:t>
            </a:r>
          </a:p>
          <a:p>
            <a:pPr algn="r" rtl="1"/>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a:t>بروز کاردیوتوکسیسیتی در بیماران کانسر که تحت درمان با کموتراپی هستند یا بوده اند مشکل بسیار مهمی است که بر کیفیت زندگی و پروگنوز این بیماران تاثیرگذار است و با بروز رخدادهای کاردیوواسکولار زودرس همراه است. </a:t>
            </a:r>
          </a:p>
          <a:p>
            <a:pPr algn="r" rtl="1"/>
            <a:r>
              <a:rPr lang="fa-IR" dirty="0"/>
              <a:t>تشخیص کاردیوتوکسیسیتی با کاهش بدون علامت </a:t>
            </a:r>
            <a:r>
              <a:rPr lang="en-US" dirty="0"/>
              <a:t>LVEF </a:t>
            </a:r>
            <a:r>
              <a:rPr lang="fa-IR" dirty="0"/>
              <a:t>مساوی و بیشتر از ۱۰٪ به کمتر از ۵۵٪ و یا افت </a:t>
            </a:r>
            <a:r>
              <a:rPr lang="en-US" dirty="0"/>
              <a:t>LVEF </a:t>
            </a:r>
            <a:r>
              <a:rPr lang="fa-IR" dirty="0"/>
              <a:t>مساوی یا بیشتر از ۵٪ به کمتر از ۵۵٪ در صورت بروز علایم نارسایی قلبی مشخص میشود</a:t>
            </a:r>
            <a:r>
              <a:rPr lang="fa-IR" dirty="0" smtClean="0"/>
              <a:t>.</a:t>
            </a:r>
            <a:endParaRPr lang="fa-IR" dirty="0"/>
          </a:p>
          <a:p>
            <a:pPr algn="r" rtl="1"/>
            <a:r>
              <a:rPr lang="fa-IR" dirty="0"/>
              <a:t>بیشتر موارد کاردیوتوکسیسیتی در سال اول اتفاق می افتد که با دوز تجمعی دارو مرتبط است. تشخیص زودرس و دقیق کاردیوتوکسیسیتی برای امکان ریکاوری فانکشن قلب ضروری است. با این وجود افت </a:t>
            </a:r>
            <a:r>
              <a:rPr lang="en-US" dirty="0"/>
              <a:t>LVEF </a:t>
            </a:r>
            <a:r>
              <a:rPr lang="fa-IR" dirty="0"/>
              <a:t>به صورت دیرهنگام و بعد از یک دوره دیس فانکشن ساب کلینیکال طولانی مدت رخ میدهد. </a:t>
            </a:r>
          </a:p>
          <a:p>
            <a:pPr algn="r" rtl="1"/>
            <a:endParaRPr lang="fa-IR" dirty="0"/>
          </a:p>
          <a:p>
            <a:pPr algn="r" rtl="1"/>
            <a:endParaRPr lang="en-US" dirty="0"/>
          </a:p>
        </p:txBody>
      </p:sp>
    </p:spTree>
    <p:extLst>
      <p:ext uri="{BB962C8B-B14F-4D97-AF65-F5344CB8AC3E}">
        <p14:creationId xmlns:p14="http://schemas.microsoft.com/office/powerpoint/2010/main" val="16033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a:t>با توجه به بهبود درمان های کانسر و افزایش طول عمر بیماران, کاهش موربیدیتی در این بیماران و بهبود کیفیت زندگی اهمیت پیدا میکند. </a:t>
            </a:r>
            <a:endParaRPr lang="en-US" dirty="0" smtClean="0"/>
          </a:p>
          <a:p>
            <a:pPr algn="r" rtl="1"/>
            <a:r>
              <a:rPr lang="fa-IR" dirty="0" smtClean="0"/>
              <a:t>از </a:t>
            </a:r>
            <a:r>
              <a:rPr lang="fa-IR" dirty="0"/>
              <a:t>آنجا که تشخیص زودرس و ساب کلینیکال اختلال عملکرد </a:t>
            </a:r>
            <a:r>
              <a:rPr lang="en-US" dirty="0"/>
              <a:t>LV </a:t>
            </a:r>
            <a:r>
              <a:rPr lang="fa-IR" dirty="0"/>
              <a:t>با قطع موقت داروهای کموتراپی و شروع داروهای استاندارد نارسایی قلبی قابل برگشت است, استفاده از روش های جدید تر تشخیصی ضرورت می یابد</a:t>
            </a:r>
            <a:r>
              <a:rPr lang="fa-IR" dirty="0" smtClean="0"/>
              <a:t>.</a:t>
            </a:r>
            <a:endParaRPr lang="en-US" dirty="0" smtClean="0"/>
          </a:p>
          <a:p>
            <a:pPr algn="r" rtl="1"/>
            <a:r>
              <a:rPr lang="fa-IR" dirty="0" smtClean="0"/>
              <a:t> </a:t>
            </a:r>
            <a:r>
              <a:rPr lang="fa-IR" dirty="0"/>
              <a:t>استفاده از 2</a:t>
            </a:r>
            <a:r>
              <a:rPr lang="en-US" dirty="0"/>
              <a:t>D strain  </a:t>
            </a:r>
            <a:r>
              <a:rPr lang="fa-IR" dirty="0"/>
              <a:t>در این خصوص ثابت شده میباشد. با این حال استفاده از اندکس های دیس سینکرونی مفهوم جدیدی است</a:t>
            </a:r>
            <a:r>
              <a:rPr lang="fa-IR" dirty="0" smtClean="0"/>
              <a:t>.</a:t>
            </a:r>
            <a:endParaRPr lang="en-US" dirty="0" smtClean="0"/>
          </a:p>
        </p:txBody>
      </p:sp>
    </p:spTree>
    <p:extLst>
      <p:ext uri="{BB962C8B-B14F-4D97-AF65-F5344CB8AC3E}">
        <p14:creationId xmlns:p14="http://schemas.microsoft.com/office/powerpoint/2010/main" val="286266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r>
              <a:rPr lang="fa-IR" dirty="0"/>
              <a:t>فیبروز انترستیسیال مولتی فوکال و پراکنده از خصوصیات کاراکتریستیک کاردیومیوپاتی ناشی از کموتراپی است. با استفاده از روش های ارزیابی ساب کلینیکال از جمله </a:t>
            </a:r>
            <a:r>
              <a:rPr lang="en-US" dirty="0"/>
              <a:t>speckle tracking </a:t>
            </a:r>
            <a:r>
              <a:rPr lang="fa-IR" dirty="0"/>
              <a:t>نشان داده شده است که درگیری میوکارد بطنی در دیواره سپتال و اپکس نسبت به سایر دیواره ها زودتر درگیر میشود که این درگیری غیر یونیفرم در انتراسیکلین ها میتواند منجر به دیس سینکرونی مکانیکال بطنی شود</a:t>
            </a:r>
            <a:r>
              <a:rPr lang="fa-IR" dirty="0" smtClean="0"/>
              <a:t>.</a:t>
            </a:r>
            <a:endParaRPr lang="en-US" dirty="0" smtClean="0"/>
          </a:p>
          <a:p>
            <a:pPr algn="r" rtl="1"/>
            <a:r>
              <a:rPr lang="fa-IR" dirty="0"/>
              <a:t> ارزیابی دیس سینکرونی با استفاده از </a:t>
            </a:r>
            <a:r>
              <a:rPr lang="en-US" dirty="0"/>
              <a:t>REAL TIME 3D Echocardiography </a:t>
            </a:r>
            <a:r>
              <a:rPr lang="fa-IR" dirty="0"/>
              <a:t>و </a:t>
            </a:r>
            <a:r>
              <a:rPr lang="en-US" dirty="0"/>
              <a:t>systolic </a:t>
            </a:r>
            <a:r>
              <a:rPr lang="en-US" dirty="0" err="1"/>
              <a:t>dyssynchrony</a:t>
            </a:r>
            <a:r>
              <a:rPr lang="en-US" dirty="0"/>
              <a:t> index  </a:t>
            </a:r>
            <a:r>
              <a:rPr lang="fa-IR" dirty="0"/>
              <a:t>جهت تشخیص زودهنگام کاردیوتوکسیسیتی هنوز به صورت مطالعه بررسی نشده هر چند </a:t>
            </a:r>
            <a:r>
              <a:rPr lang="en-US" dirty="0"/>
              <a:t>case report </a:t>
            </a:r>
            <a:r>
              <a:rPr lang="fa-IR" dirty="0"/>
              <a:t>هایی گزارش شده است. </a:t>
            </a:r>
            <a:endParaRPr lang="en-US" dirty="0"/>
          </a:p>
          <a:p>
            <a:pPr algn="r" rtl="1"/>
            <a:r>
              <a:rPr lang="fa-IR" dirty="0"/>
              <a:t>در مطالعاتی با حجم کم هم </a:t>
            </a:r>
            <a:r>
              <a:rPr lang="en-US" dirty="0"/>
              <a:t>twist and torsion </a:t>
            </a:r>
            <a:r>
              <a:rPr lang="fa-IR" dirty="0"/>
              <a:t>به عنوان اندکس های دفورمیشن میوکارد مورد بررسی قرار گرفتند</a:t>
            </a:r>
            <a:r>
              <a:rPr lang="fa-IR" dirty="0" smtClean="0"/>
              <a:t>.</a:t>
            </a:r>
            <a:endParaRPr lang="fa-IR" dirty="0"/>
          </a:p>
          <a:p>
            <a:pPr algn="r" rtl="1"/>
            <a:r>
              <a:rPr lang="fa-IR" dirty="0"/>
              <a:t>بر این اساس بر آن شدیم تا با استفاده ار 3</a:t>
            </a:r>
            <a:r>
              <a:rPr lang="en-US" dirty="0"/>
              <a:t>D </a:t>
            </a:r>
            <a:r>
              <a:rPr lang="en-US" dirty="0" smtClean="0"/>
              <a:t>echo </a:t>
            </a:r>
            <a:r>
              <a:rPr lang="fa-IR" dirty="0" smtClean="0"/>
              <a:t>برای </a:t>
            </a:r>
            <a:r>
              <a:rPr lang="fa-IR" dirty="0"/>
              <a:t>ارزیابی دیس سینکرونی مکانیکال و پارامترهای دفورمیشن میوکارد و </a:t>
            </a:r>
            <a:r>
              <a:rPr lang="en-US" dirty="0"/>
              <a:t>twist </a:t>
            </a:r>
            <a:r>
              <a:rPr lang="fa-IR" dirty="0"/>
              <a:t>و </a:t>
            </a:r>
            <a:r>
              <a:rPr lang="en-US" dirty="0"/>
              <a:t>torsion </a:t>
            </a:r>
            <a:r>
              <a:rPr lang="fa-IR" dirty="0"/>
              <a:t>به عنوان اندیکاتور درگیری ساب کلینیکال  </a:t>
            </a:r>
            <a:r>
              <a:rPr lang="en-US" dirty="0"/>
              <a:t>LV </a:t>
            </a:r>
            <a:r>
              <a:rPr lang="fa-IR" dirty="0"/>
              <a:t>استفاده کنیم.</a:t>
            </a:r>
            <a:endParaRPr lang="en-US" dirty="0"/>
          </a:p>
        </p:txBody>
      </p:sp>
    </p:spTree>
    <p:extLst>
      <p:ext uri="{BB962C8B-B14F-4D97-AF65-F5344CB8AC3E}">
        <p14:creationId xmlns:p14="http://schemas.microsoft.com/office/powerpoint/2010/main" val="24233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در مطالعه ای که توسط </a:t>
            </a:r>
            <a:r>
              <a:rPr lang="en-US" dirty="0" err="1"/>
              <a:t>Chenung</a:t>
            </a:r>
            <a:r>
              <a:rPr lang="en-US" dirty="0"/>
              <a:t> et al </a:t>
            </a:r>
            <a:r>
              <a:rPr lang="fa-IR" dirty="0"/>
              <a:t>بر روی ۴۵ بیمار با کانسر </a:t>
            </a:r>
            <a:r>
              <a:rPr lang="en-US" dirty="0"/>
              <a:t>ALL </a:t>
            </a:r>
            <a:r>
              <a:rPr lang="fa-IR" dirty="0"/>
              <a:t>در یک سال بعد از اتمام درمان با آنتراسیکلین ها با </a:t>
            </a:r>
            <a:r>
              <a:rPr lang="en-US" dirty="0"/>
              <a:t>fractional shortening </a:t>
            </a:r>
            <a:r>
              <a:rPr lang="fa-IR" dirty="0"/>
              <a:t>نرمال انجام شد معیارهای دفورمیشن میوکارد و دیس سینکرونی میوکارد ارزیابی شد. دفورمیشن میوکارد با استفاده از </a:t>
            </a:r>
            <a:r>
              <a:rPr lang="en-US" dirty="0"/>
              <a:t>speckle tracking </a:t>
            </a:r>
            <a:r>
              <a:rPr lang="fa-IR" dirty="0"/>
              <a:t>به صورت ارزیابی طولی, رادیال و سیرکومفرنشیال انجام شد. ارزیابی حجم ها و (</a:t>
            </a:r>
            <a:r>
              <a:rPr lang="en-US" dirty="0"/>
              <a:t>systolic </a:t>
            </a:r>
            <a:r>
              <a:rPr lang="en-US" dirty="0" err="1"/>
              <a:t>dyssynchrony</a:t>
            </a:r>
            <a:r>
              <a:rPr lang="en-US" dirty="0"/>
              <a:t> index (SDI </a:t>
            </a:r>
            <a:r>
              <a:rPr lang="fa-IR" dirty="0"/>
              <a:t>با روش 3</a:t>
            </a:r>
            <a:r>
              <a:rPr lang="en-US" dirty="0"/>
              <a:t>D </a:t>
            </a:r>
            <a:r>
              <a:rPr lang="fa-IR" dirty="0"/>
              <a:t>انجام شد. تمام بیماران بدون علامت با ریتم سینوس و </a:t>
            </a:r>
            <a:r>
              <a:rPr lang="en-US" dirty="0"/>
              <a:t>QRS </a:t>
            </a:r>
            <a:r>
              <a:rPr lang="fa-IR" dirty="0"/>
              <a:t>نرمال بودند. ۴۴ فرد نرمال به صورت به عنوان گروه کنترل در نظر گرفته شدند. </a:t>
            </a:r>
            <a:r>
              <a:rPr lang="en-US" dirty="0"/>
              <a:t>longitudinal strain </a:t>
            </a:r>
            <a:r>
              <a:rPr lang="fa-IR" dirty="0"/>
              <a:t>در دیواره لترال مشابه گروه کنترل بود ولی در دیواره سپتال کاهش داشت. </a:t>
            </a:r>
            <a:r>
              <a:rPr lang="en-US" dirty="0"/>
              <a:t>radial strain </a:t>
            </a:r>
            <a:r>
              <a:rPr lang="fa-IR" dirty="0"/>
              <a:t>در هر ۶ سگمان در بیماران کمتر از گروه کنترل بود. </a:t>
            </a:r>
            <a:r>
              <a:rPr lang="en-US" dirty="0"/>
              <a:t>circumferential strain </a:t>
            </a:r>
            <a:r>
              <a:rPr lang="fa-IR" dirty="0"/>
              <a:t>در ۴ سگمان بغیر از دیواره لترال و پوستریور کمتر بود. </a:t>
            </a:r>
            <a:r>
              <a:rPr lang="en-US" dirty="0"/>
              <a:t>strain rate </a:t>
            </a:r>
            <a:r>
              <a:rPr lang="fa-IR" dirty="0"/>
              <a:t>فقط به صورت </a:t>
            </a:r>
            <a:r>
              <a:rPr lang="en-US" dirty="0"/>
              <a:t>circumferential  </a:t>
            </a:r>
            <a:r>
              <a:rPr lang="fa-IR" dirty="0"/>
              <a:t>کاهش داشت. </a:t>
            </a:r>
            <a:r>
              <a:rPr lang="en-US" dirty="0"/>
              <a:t>systolic </a:t>
            </a:r>
            <a:r>
              <a:rPr lang="en-US" dirty="0" err="1"/>
              <a:t>dyssynchrony</a:t>
            </a:r>
            <a:r>
              <a:rPr lang="en-US" dirty="0"/>
              <a:t> index </a:t>
            </a:r>
            <a:r>
              <a:rPr lang="fa-IR" dirty="0"/>
              <a:t>در بیماران نسبت به گروه کنترل بالاتر بود. شیوع دیس سینکرونی در بیماران ۱۶٪ بود. و بر اساس اطلاعات گروه کنترل </a:t>
            </a:r>
            <a:r>
              <a:rPr lang="en-US" dirty="0"/>
              <a:t>SDI&gt;</a:t>
            </a:r>
            <a:r>
              <a:rPr lang="fa-IR" dirty="0"/>
              <a:t>۴.۹۶٪ به عنوان دیس سینکرونی در نظر گرفته شد.(4)</a:t>
            </a:r>
          </a:p>
          <a:p>
            <a:pPr algn="r" rtl="1"/>
            <a:endParaRPr lang="fa-IR" dirty="0"/>
          </a:p>
          <a:p>
            <a:pPr algn="r" rtl="1"/>
            <a:endParaRPr lang="en-US" dirty="0"/>
          </a:p>
        </p:txBody>
      </p:sp>
    </p:spTree>
    <p:extLst>
      <p:ext uri="{BB962C8B-B14F-4D97-AF65-F5344CB8AC3E}">
        <p14:creationId xmlns:p14="http://schemas.microsoft.com/office/powerpoint/2010/main" val="45039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در مطالعه ای توسط </a:t>
            </a:r>
            <a:r>
              <a:rPr lang="en-US" dirty="0"/>
              <a:t>Motoki et al </a:t>
            </a:r>
            <a:r>
              <a:rPr lang="fa-IR" dirty="0"/>
              <a:t>جهت تشخیص زودهنگام دیسفانکشن </a:t>
            </a:r>
            <a:r>
              <a:rPr lang="en-US" dirty="0"/>
              <a:t>LV </a:t>
            </a:r>
            <a:r>
              <a:rPr lang="fa-IR" dirty="0"/>
              <a:t>ارزیابی </a:t>
            </a:r>
            <a:r>
              <a:rPr lang="en-US" dirty="0"/>
              <a:t>torsion </a:t>
            </a:r>
            <a:r>
              <a:rPr lang="fa-IR" dirty="0"/>
              <a:t>با استفاده از </a:t>
            </a:r>
            <a:r>
              <a:rPr lang="en-US" dirty="0"/>
              <a:t>speckle tracking </a:t>
            </a:r>
            <a:r>
              <a:rPr lang="fa-IR" dirty="0"/>
              <a:t>بر روی ۲۵ بیمار انجام شد.بیماران قبل از کمو و  ۱ و ۳ ماه بعد اکو شدند.  ولاسیتی پروفایل  </a:t>
            </a:r>
            <a:r>
              <a:rPr lang="en-US" dirty="0"/>
              <a:t>twist and torsion </a:t>
            </a:r>
            <a:r>
              <a:rPr lang="fa-IR" dirty="0"/>
              <a:t>در نمای </a:t>
            </a:r>
            <a:r>
              <a:rPr lang="en-US" dirty="0"/>
              <a:t>short axis </a:t>
            </a:r>
            <a:r>
              <a:rPr lang="fa-IR" dirty="0"/>
              <a:t>و در سطح اپکس و  </a:t>
            </a:r>
            <a:r>
              <a:rPr lang="en-US" dirty="0"/>
              <a:t>basal </a:t>
            </a:r>
            <a:r>
              <a:rPr lang="fa-IR" dirty="0"/>
              <a:t>انجام شد. با وجود عدم تغییر در </a:t>
            </a:r>
            <a:r>
              <a:rPr lang="en-US" dirty="0"/>
              <a:t>LV dimension and LVEF , </a:t>
            </a:r>
            <a:r>
              <a:rPr lang="fa-IR" dirty="0"/>
              <a:t>تفاوت قابل توجه در </a:t>
            </a:r>
            <a:r>
              <a:rPr lang="en-US" dirty="0"/>
              <a:t>torsion, twist rate and untwist rate </a:t>
            </a:r>
            <a:r>
              <a:rPr lang="fa-IR" dirty="0"/>
              <a:t>در یک ماه بعد از کموتراپی مشاهده شد. این بررسی عنوان کرد که </a:t>
            </a:r>
            <a:r>
              <a:rPr lang="en-US" dirty="0"/>
              <a:t>LV torsion </a:t>
            </a:r>
            <a:r>
              <a:rPr lang="fa-IR" dirty="0"/>
              <a:t>میتواند در تشخیص زودهنگام کاردیوتوکسیسیتی ناشی از آنتراسیکلین ها کمک کننده باشد</a:t>
            </a:r>
            <a:r>
              <a:rPr lang="fa-IR" dirty="0" smtClean="0"/>
              <a:t>.</a:t>
            </a:r>
            <a:endParaRPr lang="en-US" dirty="0"/>
          </a:p>
        </p:txBody>
      </p:sp>
    </p:spTree>
    <p:extLst>
      <p:ext uri="{BB962C8B-B14F-4D97-AF65-F5344CB8AC3E}">
        <p14:creationId xmlns:p14="http://schemas.microsoft.com/office/powerpoint/2010/main" val="3170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t>در مطالعه ای که توسط </a:t>
            </a:r>
            <a:r>
              <a:rPr lang="en-US" dirty="0" err="1"/>
              <a:t>Yuchen</a:t>
            </a:r>
            <a:r>
              <a:rPr lang="en-US" dirty="0"/>
              <a:t> Xu et al </a:t>
            </a:r>
            <a:r>
              <a:rPr lang="fa-IR" dirty="0"/>
              <a:t>از 3</a:t>
            </a:r>
            <a:r>
              <a:rPr lang="en-US" dirty="0"/>
              <a:t>D </a:t>
            </a:r>
            <a:r>
              <a:rPr lang="en-US" dirty="0" smtClean="0"/>
              <a:t>speckle </a:t>
            </a:r>
            <a:r>
              <a:rPr lang="en-US" dirty="0"/>
              <a:t>tracking </a:t>
            </a:r>
            <a:r>
              <a:rPr lang="fa-IR" dirty="0"/>
              <a:t>در بیماران لنفوم که تحت درمان با آنتراسیکلین ها قرار گرفتند در ارزیابی درگیری سگمان های مختلف بطن چپ استفاده شد. در این بیماران کاهش </a:t>
            </a:r>
            <a:r>
              <a:rPr lang="en-US" dirty="0"/>
              <a:t>longitudinal strain </a:t>
            </a:r>
            <a:r>
              <a:rPr lang="fa-IR" dirty="0"/>
              <a:t>قبل از کاهش </a:t>
            </a:r>
            <a:r>
              <a:rPr lang="en-US" dirty="0"/>
              <a:t>circumferential strain </a:t>
            </a:r>
            <a:r>
              <a:rPr lang="fa-IR" dirty="0"/>
              <a:t>رخ داد. درگیری سگمان های اپیکال انتریور و دیواره سپتال بعد از دو سیکل از درمان و سگمان های مید و سایر سگمان های اپیکال و اپکس بعد از ۴ سیکل از درمان مشخص شد</a:t>
            </a:r>
            <a:r>
              <a:rPr lang="fa-IR" dirty="0" smtClean="0"/>
              <a:t>.</a:t>
            </a:r>
            <a:endParaRPr lang="fa-IR" dirty="0"/>
          </a:p>
          <a:p>
            <a:pPr algn="r" rtl="1"/>
            <a:endParaRPr lang="fa-IR" dirty="0"/>
          </a:p>
          <a:p>
            <a:pPr algn="r" rtl="1"/>
            <a:endParaRPr lang="en-US" dirty="0"/>
          </a:p>
        </p:txBody>
      </p:sp>
    </p:spTree>
    <p:extLst>
      <p:ext uri="{BB962C8B-B14F-4D97-AF65-F5344CB8AC3E}">
        <p14:creationId xmlns:p14="http://schemas.microsoft.com/office/powerpoint/2010/main" val="413849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3200" dirty="0"/>
              <a:t>هدف اصلی</a:t>
            </a:r>
            <a:r>
              <a:rPr lang="fa-IR" sz="3200" dirty="0" smtClean="0"/>
              <a:t>:</a:t>
            </a:r>
          </a:p>
          <a:p>
            <a:pPr algn="r" rtl="1"/>
            <a:r>
              <a:rPr lang="fa-IR" sz="3200" dirty="0" smtClean="0"/>
              <a:t> </a:t>
            </a:r>
            <a:r>
              <a:rPr lang="fa-IR" sz="3200" dirty="0"/>
              <a:t>تعیین میزان بروز دیسفانکشن ساب کلینیکال بطن چپ </a:t>
            </a:r>
            <a:r>
              <a:rPr lang="fa-IR" sz="3200" dirty="0" smtClean="0"/>
              <a:t>با استفاده از اندکس های  نوین از جمله دیس سینکرونی در </a:t>
            </a:r>
            <a:r>
              <a:rPr lang="fa-IR" sz="3200" dirty="0"/>
              <a:t>بیماران مبتلا به کانسر پستان در مراحل اولیه که تحت درمان با آنتراسیکلین و تراستوزوماب قرار میگیرند</a:t>
            </a:r>
            <a:r>
              <a:rPr lang="fa-IR" sz="3200" dirty="0" smtClean="0"/>
              <a:t>.</a:t>
            </a:r>
            <a:endParaRPr lang="en-US" sz="3200" dirty="0" smtClean="0"/>
          </a:p>
          <a:p>
            <a:pPr marL="0" indent="0" algn="r" rtl="1">
              <a:buNone/>
            </a:pPr>
            <a:endParaRPr lang="en-US" dirty="0"/>
          </a:p>
        </p:txBody>
      </p:sp>
    </p:spTree>
    <p:extLst>
      <p:ext uri="{BB962C8B-B14F-4D97-AF65-F5344CB8AC3E}">
        <p14:creationId xmlns:p14="http://schemas.microsoft.com/office/powerpoint/2010/main" val="35000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http://purl.org/dc/terms/"/>
    <ds:schemaRef ds:uri="http://purl.org/dc/elements/1.1/"/>
    <ds:schemaRef ds:uri="http://schemas.microsoft.com/office/2006/documentManagement/types"/>
    <ds:schemaRef ds:uri="http://schemas.microsoft.com/office/2006/metadata/properties"/>
    <ds:schemaRef ds:uri="4873beb7-5857-4685-be1f-d57550cc96cc"/>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62</TotalTime>
  <Words>1459</Words>
  <Application>Microsoft Office PowerPoint</Application>
  <PresentationFormat>Custom</PresentationFormat>
  <Paragraphs>59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Serenity 16x9</vt:lpstr>
      <vt:lpstr>بررسی دیس سینکرونی مکانیکال و اندکس های دفورمیشن میوکارد به عنوان شاخصی نوین از کاردیوتوکسیسیتی در بیماران کانسر پستان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yadollahi</dc:creator>
  <cp:lastModifiedBy>Fahimeh Farrokhzadeh</cp:lastModifiedBy>
  <cp:revision>22</cp:revision>
  <dcterms:created xsi:type="dcterms:W3CDTF">2021-01-10T18:52:09Z</dcterms:created>
  <dcterms:modified xsi:type="dcterms:W3CDTF">2021-01-11T10:36:08Z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