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3" r:id="rId6"/>
    <p:sldId id="266" r:id="rId7"/>
    <p:sldId id="267" r:id="rId8"/>
    <p:sldId id="268"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5DB5704A-49D6-406C-A839-EC3E1553F1E5}" type="datetimeFigureOut">
              <a:rPr lang="en-US" smtClean="0"/>
              <a:t>1/12/2021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FBF9F17-9182-46C6-9BD5-092E5C54571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B5704A-49D6-406C-A839-EC3E1553F1E5}"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F9F17-9182-46C6-9BD5-092E5C5457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B5704A-49D6-406C-A839-EC3E1553F1E5}"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F9F17-9182-46C6-9BD5-092E5C5457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5DB5704A-49D6-406C-A839-EC3E1553F1E5}" type="datetimeFigureOut">
              <a:rPr lang="en-US" smtClean="0"/>
              <a:t>1/12/2021</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FBF9F17-9182-46C6-9BD5-092E5C54571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5DB5704A-49D6-406C-A839-EC3E1553F1E5}" type="datetimeFigureOut">
              <a:rPr lang="en-US" smtClean="0"/>
              <a:t>1/12/2021</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FBF9F17-9182-46C6-9BD5-092E5C54571C}"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5DB5704A-49D6-406C-A839-EC3E1553F1E5}" type="datetimeFigureOut">
              <a:rPr lang="en-US" smtClean="0"/>
              <a:t>1/12/2021</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FBF9F17-9182-46C6-9BD5-092E5C54571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5DB5704A-49D6-406C-A839-EC3E1553F1E5}" type="datetimeFigureOut">
              <a:rPr lang="en-US" smtClean="0"/>
              <a:t>1/12/2021</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FBF9F17-9182-46C6-9BD5-092E5C54571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B5704A-49D6-406C-A839-EC3E1553F1E5}" type="datetimeFigureOut">
              <a:rPr lang="en-US" smtClean="0"/>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BF9F17-9182-46C6-9BD5-092E5C5457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5DB5704A-49D6-406C-A839-EC3E1553F1E5}" type="datetimeFigureOut">
              <a:rPr lang="en-US" smtClean="0"/>
              <a:t>1/12/2021</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FBF9F17-9182-46C6-9BD5-092E5C5457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5DB5704A-49D6-406C-A839-EC3E1553F1E5}" type="datetimeFigureOut">
              <a:rPr lang="en-US" smtClean="0"/>
              <a:t>1/12/2021</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FBF9F17-9182-46C6-9BD5-092E5C54571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5DB5704A-49D6-406C-A839-EC3E1553F1E5}" type="datetimeFigureOut">
              <a:rPr lang="en-US" smtClean="0"/>
              <a:t>1/12/2021</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FBF9F17-9182-46C6-9BD5-092E5C54571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DB5704A-49D6-406C-A839-EC3E1553F1E5}" type="datetimeFigureOut">
              <a:rPr lang="en-US" smtClean="0"/>
              <a:t>1/12/2021</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FBF9F17-9182-46C6-9BD5-092E5C54571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857232"/>
            <a:ext cx="8062912" cy="2327281"/>
          </a:xfrm>
          <a:solidFill>
            <a:schemeClr val="bg2"/>
          </a:solidFill>
          <a:ln>
            <a:solidFill>
              <a:schemeClr val="accent1">
                <a:lumMod val="50000"/>
              </a:schemeClr>
            </a:solidFill>
          </a:ln>
        </p:spPr>
        <p:txBody>
          <a:bodyPr>
            <a:normAutofit/>
          </a:bodyPr>
          <a:lstStyle/>
          <a:p>
            <a:pPr algn="ctr"/>
            <a:r>
              <a:rPr lang="ar-IQ" sz="3600" b="1" dirty="0" smtClean="0">
                <a:solidFill>
                  <a:srgbClr val="002060"/>
                </a:solidFill>
                <a:effectLst/>
                <a:latin typeface="Arabic Typesetting" pitchFamily="66" charset="-78"/>
                <a:cs typeface="B Compset" pitchFamily="2" charset="-78"/>
              </a:rPr>
              <a:t>بررسی عوارض مصرف فلکاییناید در بیماران بستری </a:t>
            </a:r>
            <a:r>
              <a:rPr lang="fa-IR" sz="3600" dirty="0" smtClean="0">
                <a:solidFill>
                  <a:schemeClr val="accent1">
                    <a:lumMod val="25000"/>
                  </a:schemeClr>
                </a:solidFill>
                <a:effectLst/>
                <a:latin typeface="Arabic Typesetting" pitchFamily="66" charset="-78"/>
                <a:cs typeface="B Compset" pitchFamily="2" charset="-78"/>
              </a:rPr>
              <a:t/>
            </a:r>
            <a:br>
              <a:rPr lang="fa-IR" sz="3600" dirty="0" smtClean="0">
                <a:solidFill>
                  <a:schemeClr val="accent1">
                    <a:lumMod val="25000"/>
                  </a:schemeClr>
                </a:solidFill>
                <a:effectLst/>
                <a:latin typeface="Arabic Typesetting" pitchFamily="66" charset="-78"/>
                <a:cs typeface="B Compset" pitchFamily="2" charset="-78"/>
              </a:rPr>
            </a:br>
            <a:r>
              <a:rPr lang="ar-IQ" sz="3600" b="1" dirty="0" smtClean="0">
                <a:solidFill>
                  <a:srgbClr val="002060"/>
                </a:solidFill>
                <a:effectLst/>
                <a:latin typeface="Arabic Typesetting" pitchFamily="66" charset="-78"/>
                <a:cs typeface="B Compset" pitchFamily="2" charset="-78"/>
              </a:rPr>
              <a:t>در بیمارستان قلب شهید رجایی در سال های</a:t>
            </a:r>
            <a:r>
              <a:rPr lang="fa-IR" sz="3600" b="1" dirty="0" smtClean="0">
                <a:solidFill>
                  <a:srgbClr val="002060"/>
                </a:solidFill>
                <a:effectLst/>
                <a:latin typeface="Arabic Typesetting" pitchFamily="66" charset="-78"/>
                <a:cs typeface="B Compset" pitchFamily="2" charset="-78"/>
              </a:rPr>
              <a:t/>
            </a:r>
            <a:br>
              <a:rPr lang="fa-IR" sz="3600" b="1" dirty="0" smtClean="0">
                <a:solidFill>
                  <a:srgbClr val="002060"/>
                </a:solidFill>
                <a:effectLst/>
                <a:latin typeface="Arabic Typesetting" pitchFamily="66" charset="-78"/>
                <a:cs typeface="B Compset" pitchFamily="2" charset="-78"/>
              </a:rPr>
            </a:br>
            <a:r>
              <a:rPr lang="ar-IQ" b="1" dirty="0" smtClean="0">
                <a:solidFill>
                  <a:srgbClr val="002060"/>
                </a:solidFill>
                <a:latin typeface="Arabic Typesetting" pitchFamily="66" charset="-78"/>
                <a:cs typeface="B Compset" pitchFamily="2" charset="-78"/>
              </a:rPr>
              <a:t> </a:t>
            </a:r>
            <a:r>
              <a:rPr lang="ar-IQ" sz="3600" b="1" dirty="0" smtClean="0">
                <a:solidFill>
                  <a:srgbClr val="002060"/>
                </a:solidFill>
                <a:effectLst/>
                <a:latin typeface="Arabic Typesetting" pitchFamily="66" charset="-78"/>
                <a:cs typeface="B Compset" pitchFamily="2" charset="-78"/>
              </a:rPr>
              <a:t>139</a:t>
            </a:r>
            <a:r>
              <a:rPr lang="fa-IR" sz="3600" b="1" dirty="0" smtClean="0">
                <a:solidFill>
                  <a:srgbClr val="002060"/>
                </a:solidFill>
                <a:effectLst/>
                <a:latin typeface="Arabic Typesetting" pitchFamily="66" charset="-78"/>
                <a:cs typeface="B Compset" pitchFamily="2" charset="-78"/>
              </a:rPr>
              <a:t>9</a:t>
            </a:r>
            <a:r>
              <a:rPr lang="ar-IQ" sz="3600" b="1" dirty="0" smtClean="0">
                <a:solidFill>
                  <a:srgbClr val="002060"/>
                </a:solidFill>
                <a:effectLst/>
                <a:latin typeface="Arabic Typesetting" pitchFamily="66" charset="-78"/>
                <a:cs typeface="B Compset" pitchFamily="2" charset="-78"/>
              </a:rPr>
              <a:t>-139</a:t>
            </a:r>
            <a:r>
              <a:rPr lang="fa-IR" sz="3600" b="1" dirty="0" smtClean="0">
                <a:solidFill>
                  <a:srgbClr val="002060"/>
                </a:solidFill>
                <a:effectLst/>
                <a:latin typeface="Arabic Typesetting" pitchFamily="66" charset="-78"/>
                <a:cs typeface="B Compset" pitchFamily="2" charset="-78"/>
              </a:rPr>
              <a:t>0</a:t>
            </a:r>
            <a:endParaRPr lang="en-US" dirty="0">
              <a:solidFill>
                <a:srgbClr val="002060"/>
              </a:solidFill>
              <a:effectLst/>
            </a:endParaRPr>
          </a:p>
        </p:txBody>
      </p:sp>
      <p:sp>
        <p:nvSpPr>
          <p:cNvPr id="3" name="Subtitle 2"/>
          <p:cNvSpPr>
            <a:spLocks noGrp="1"/>
          </p:cNvSpPr>
          <p:nvPr>
            <p:ph type="subTitle" idx="1"/>
          </p:nvPr>
        </p:nvSpPr>
        <p:spPr>
          <a:xfrm>
            <a:off x="500034" y="3643314"/>
            <a:ext cx="8062912" cy="1752600"/>
          </a:xfrm>
        </p:spPr>
        <p:txBody>
          <a:bodyPr/>
          <a:lstStyle/>
          <a:p>
            <a:pPr algn="ctr"/>
            <a:r>
              <a:rPr lang="en-US" b="1" dirty="0" smtClean="0">
                <a:solidFill>
                  <a:srgbClr val="002060"/>
                </a:solidFill>
              </a:rPr>
              <a:t>Evaluation of </a:t>
            </a:r>
            <a:r>
              <a:rPr lang="en-US" b="1" dirty="0" err="1" smtClean="0">
                <a:solidFill>
                  <a:srgbClr val="002060"/>
                </a:solidFill>
              </a:rPr>
              <a:t>Flecainide</a:t>
            </a:r>
            <a:r>
              <a:rPr lang="en-US" b="1" dirty="0" smtClean="0">
                <a:solidFill>
                  <a:srgbClr val="002060"/>
                </a:solidFill>
              </a:rPr>
              <a:t> usage side effects in admitted patients in </a:t>
            </a:r>
            <a:r>
              <a:rPr lang="en-US" b="1" dirty="0" err="1" smtClean="0">
                <a:solidFill>
                  <a:srgbClr val="002060"/>
                </a:solidFill>
              </a:rPr>
              <a:t>Rajaie</a:t>
            </a:r>
            <a:r>
              <a:rPr lang="en-US" b="1" dirty="0" smtClean="0">
                <a:solidFill>
                  <a:srgbClr val="002060"/>
                </a:solidFill>
              </a:rPr>
              <a:t> Heart center during 2010-2020</a:t>
            </a:r>
            <a:endParaRPr lang="en-US" b="1" dirty="0">
              <a:solidFill>
                <a:srgbClr val="002060"/>
              </a:solidFill>
            </a:endParaRPr>
          </a:p>
        </p:txBody>
      </p:sp>
      <p:pic>
        <p:nvPicPr>
          <p:cNvPr id="4" name="Picture 3" descr="download.jpg"/>
          <p:cNvPicPr>
            <a:picLocks noChangeAspect="1"/>
          </p:cNvPicPr>
          <p:nvPr/>
        </p:nvPicPr>
        <p:blipFill>
          <a:blip r:embed="rId2"/>
          <a:stretch>
            <a:fillRect/>
          </a:stretch>
        </p:blipFill>
        <p:spPr>
          <a:xfrm>
            <a:off x="285720" y="5786454"/>
            <a:ext cx="1100138" cy="7143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857256"/>
          </a:xfrm>
          <a:noFill/>
          <a:ln w="38100">
            <a:noFill/>
          </a:ln>
        </p:spPr>
        <p:txBody>
          <a:bodyPr>
            <a:normAutofit fontScale="90000"/>
          </a:bodyPr>
          <a:lstStyle/>
          <a:p>
            <a:pPr algn="r"/>
            <a:r>
              <a:rPr lang="en-US" sz="3200" b="1" dirty="0" smtClean="0">
                <a:solidFill>
                  <a:srgbClr val="002060"/>
                </a:solidFill>
                <a:effectLst/>
                <a:latin typeface="Times New Roman" pitchFamily="18" charset="0"/>
                <a:cs typeface="Times New Roman" pitchFamily="18" charset="0"/>
              </a:rPr>
              <a:t/>
            </a:r>
            <a:br>
              <a:rPr lang="en-US" sz="3200" b="1" dirty="0" smtClean="0">
                <a:solidFill>
                  <a:srgbClr val="002060"/>
                </a:solidFill>
                <a:effectLst/>
                <a:latin typeface="Times New Roman" pitchFamily="18" charset="0"/>
                <a:cs typeface="Times New Roman" pitchFamily="18" charset="0"/>
              </a:rPr>
            </a:br>
            <a:r>
              <a:rPr lang="ar-IQ" sz="3200" b="1" dirty="0" smtClean="0">
                <a:solidFill>
                  <a:srgbClr val="002060"/>
                </a:solidFill>
                <a:effectLst/>
                <a:latin typeface="Times New Roman" pitchFamily="18" charset="0"/>
                <a:cs typeface="Times New Roman" pitchFamily="18" charset="0"/>
              </a:rPr>
              <a:t>مجری </a:t>
            </a:r>
            <a:r>
              <a:rPr lang="ar-IQ" sz="3200" b="1" dirty="0" smtClean="0">
                <a:solidFill>
                  <a:srgbClr val="002060"/>
                </a:solidFill>
                <a:effectLst/>
                <a:latin typeface="Times New Roman" pitchFamily="18" charset="0"/>
                <a:cs typeface="Times New Roman" pitchFamily="18" charset="0"/>
              </a:rPr>
              <a:t>/ همکاران</a:t>
            </a:r>
            <a:r>
              <a:rPr lang="ar-IQ" b="1" dirty="0" smtClean="0"/>
              <a:t/>
            </a:r>
            <a:br>
              <a:rPr lang="ar-IQ" b="1" dirty="0" smtClean="0"/>
            </a:br>
            <a:endParaRPr lang="en-US" dirty="0"/>
          </a:p>
        </p:txBody>
      </p:sp>
      <p:sp>
        <p:nvSpPr>
          <p:cNvPr id="3" name="Content Placeholder 2"/>
          <p:cNvSpPr>
            <a:spLocks noGrp="1"/>
          </p:cNvSpPr>
          <p:nvPr>
            <p:ph idx="1"/>
          </p:nvPr>
        </p:nvSpPr>
        <p:spPr>
          <a:xfrm>
            <a:off x="500034" y="1500174"/>
            <a:ext cx="8229600" cy="5026072"/>
          </a:xfrm>
        </p:spPr>
        <p:txBody>
          <a:bodyPr/>
          <a:lstStyle/>
          <a:p>
            <a:pPr algn="r" rtl="1">
              <a:lnSpc>
                <a:spcPct val="150000"/>
              </a:lnSpc>
              <a:buNone/>
            </a:pPr>
            <a:r>
              <a:rPr lang="fa-IR" sz="2000" dirty="0" smtClean="0">
                <a:solidFill>
                  <a:srgbClr val="002060"/>
                </a:solidFill>
                <a:latin typeface="Times New Roman" pitchFamily="18" charset="0"/>
                <a:cs typeface="Times New Roman" pitchFamily="18" charset="0"/>
              </a:rPr>
              <a:t> </a:t>
            </a:r>
            <a:r>
              <a:rPr lang="ar-IQ" sz="2000" dirty="0" smtClean="0">
                <a:solidFill>
                  <a:srgbClr val="002060"/>
                </a:solidFill>
                <a:latin typeface="Times New Roman" pitchFamily="18" charset="0"/>
                <a:cs typeface="Times New Roman" pitchFamily="18" charset="0"/>
              </a:rPr>
              <a:t>امیرفرجام </a:t>
            </a:r>
            <a:r>
              <a:rPr lang="ar-IQ" sz="2000" dirty="0" smtClean="0">
                <a:solidFill>
                  <a:srgbClr val="002060"/>
                </a:solidFill>
                <a:latin typeface="Times New Roman" pitchFamily="18" charset="0"/>
                <a:cs typeface="Times New Roman" pitchFamily="18" charset="0"/>
              </a:rPr>
              <a:t>فاضلی </a:t>
            </a:r>
            <a:r>
              <a:rPr lang="ar-IQ" sz="2000" dirty="0" smtClean="0">
                <a:solidFill>
                  <a:srgbClr val="002060"/>
                </a:solidFill>
                <a:latin typeface="Times New Roman" pitchFamily="18" charset="0"/>
                <a:cs typeface="Times New Roman" pitchFamily="18" charset="0"/>
              </a:rPr>
              <a:t>فر</a:t>
            </a:r>
            <a:r>
              <a:rPr lang="en-US" sz="2000" dirty="0" smtClean="0">
                <a:solidFill>
                  <a:srgbClr val="002060"/>
                </a:solidFill>
                <a:latin typeface="Times New Roman" pitchFamily="18" charset="0"/>
                <a:cs typeface="Times New Roman" pitchFamily="18" charset="0"/>
              </a:rPr>
              <a:t>            </a:t>
            </a:r>
            <a:r>
              <a:rPr lang="ar-IQ" sz="2000" dirty="0" smtClean="0">
                <a:solidFill>
                  <a:srgbClr val="002060"/>
                </a:solidFill>
                <a:latin typeface="Times New Roman" pitchFamily="18" charset="0"/>
                <a:cs typeface="Times New Roman" pitchFamily="18" charset="0"/>
              </a:rPr>
              <a:t>مجری </a:t>
            </a:r>
            <a:r>
              <a:rPr lang="ar-IQ" sz="2000" dirty="0" smtClean="0">
                <a:solidFill>
                  <a:srgbClr val="002060"/>
                </a:solidFill>
                <a:latin typeface="Times New Roman" pitchFamily="18" charset="0"/>
                <a:cs typeface="Times New Roman" pitchFamily="18" charset="0"/>
              </a:rPr>
              <a:t>اصلی / نویسنده </a:t>
            </a:r>
            <a:r>
              <a:rPr lang="ar-IQ" sz="2000" dirty="0" smtClean="0">
                <a:solidFill>
                  <a:srgbClr val="002060"/>
                </a:solidFill>
                <a:latin typeface="Times New Roman" pitchFamily="18" charset="0"/>
                <a:cs typeface="Times New Roman" pitchFamily="18" charset="0"/>
              </a:rPr>
              <a:t>مقاله</a:t>
            </a:r>
            <a:endParaRPr lang="en-US" sz="2000" dirty="0" smtClean="0">
              <a:solidFill>
                <a:srgbClr val="002060"/>
              </a:solidFill>
              <a:latin typeface="Times New Roman" pitchFamily="18" charset="0"/>
              <a:cs typeface="Times New Roman" pitchFamily="18" charset="0"/>
            </a:endParaRPr>
          </a:p>
          <a:p>
            <a:pPr algn="r" rtl="1">
              <a:lnSpc>
                <a:spcPct val="150000"/>
              </a:lnSpc>
              <a:buNone/>
            </a:pPr>
            <a:r>
              <a:rPr lang="fa-IR" sz="2000" dirty="0" smtClean="0">
                <a:solidFill>
                  <a:srgbClr val="002060"/>
                </a:solidFill>
                <a:latin typeface="Times New Roman" pitchFamily="18" charset="0"/>
                <a:cs typeface="Times New Roman" pitchFamily="18" charset="0"/>
              </a:rPr>
              <a:t> </a:t>
            </a:r>
            <a:r>
              <a:rPr lang="ar-IQ" sz="2000" dirty="0" smtClean="0">
                <a:solidFill>
                  <a:srgbClr val="002060"/>
                </a:solidFill>
                <a:latin typeface="Times New Roman" pitchFamily="18" charset="0"/>
                <a:cs typeface="Times New Roman" pitchFamily="18" charset="0"/>
              </a:rPr>
              <a:t>مجید </a:t>
            </a:r>
            <a:r>
              <a:rPr lang="ar-IQ" sz="2000" dirty="0" smtClean="0">
                <a:solidFill>
                  <a:srgbClr val="002060"/>
                </a:solidFill>
                <a:latin typeface="Times New Roman" pitchFamily="18" charset="0"/>
                <a:cs typeface="Times New Roman" pitchFamily="18" charset="0"/>
              </a:rPr>
              <a:t>حق </a:t>
            </a:r>
            <a:r>
              <a:rPr lang="ar-IQ" sz="2000" dirty="0" smtClean="0">
                <a:solidFill>
                  <a:srgbClr val="002060"/>
                </a:solidFill>
                <a:latin typeface="Times New Roman" pitchFamily="18" charset="0"/>
                <a:cs typeface="Times New Roman" pitchFamily="18" charset="0"/>
              </a:rPr>
              <a:t>جو</a:t>
            </a:r>
            <a:r>
              <a:rPr lang="fa-IR" sz="2000" dirty="0" smtClean="0">
                <a:solidFill>
                  <a:srgbClr val="002060"/>
                </a:solidFill>
                <a:latin typeface="Times New Roman" pitchFamily="18" charset="0"/>
                <a:cs typeface="Times New Roman" pitchFamily="18" charset="0"/>
              </a:rPr>
              <a:t>                     همکار طرح</a:t>
            </a:r>
            <a:endParaRPr lang="en-US" sz="2000" dirty="0" smtClean="0">
              <a:solidFill>
                <a:srgbClr val="002060"/>
              </a:solidFill>
              <a:latin typeface="Times New Roman" pitchFamily="18" charset="0"/>
              <a:cs typeface="Times New Roman" pitchFamily="18" charset="0"/>
            </a:endParaRPr>
          </a:p>
          <a:p>
            <a:pPr algn="r" rtl="1">
              <a:lnSpc>
                <a:spcPct val="150000"/>
              </a:lnSpc>
              <a:buNone/>
            </a:pPr>
            <a:r>
              <a:rPr lang="fa-IR" sz="2000" dirty="0" smtClean="0">
                <a:solidFill>
                  <a:srgbClr val="002060"/>
                </a:solidFill>
                <a:latin typeface="Times New Roman" pitchFamily="18" charset="0"/>
                <a:cs typeface="Times New Roman" pitchFamily="18" charset="0"/>
              </a:rPr>
              <a:t> </a:t>
            </a:r>
            <a:r>
              <a:rPr lang="ar-IQ" sz="2000" dirty="0" smtClean="0">
                <a:solidFill>
                  <a:srgbClr val="002060"/>
                </a:solidFill>
                <a:latin typeface="Times New Roman" pitchFamily="18" charset="0"/>
                <a:cs typeface="Times New Roman" pitchFamily="18" charset="0"/>
              </a:rPr>
              <a:t>ناصر هداوند</a:t>
            </a:r>
            <a:r>
              <a:rPr lang="fa-IR" sz="2000" dirty="0" smtClean="0">
                <a:solidFill>
                  <a:srgbClr val="002060"/>
                </a:solidFill>
                <a:latin typeface="Times New Roman" pitchFamily="18" charset="0"/>
                <a:cs typeface="Times New Roman" pitchFamily="18" charset="0"/>
              </a:rPr>
              <a:t>                     همکار طرح</a:t>
            </a:r>
            <a:endParaRPr lang="en-US" sz="2000" dirty="0" smtClean="0">
              <a:solidFill>
                <a:srgbClr val="002060"/>
              </a:solidFill>
              <a:latin typeface="Times New Roman" pitchFamily="18" charset="0"/>
              <a:cs typeface="Times New Roman" pitchFamily="18" charset="0"/>
            </a:endParaRPr>
          </a:p>
          <a:p>
            <a:pPr algn="r" rtl="1">
              <a:lnSpc>
                <a:spcPct val="150000"/>
              </a:lnSpc>
              <a:buNone/>
            </a:pPr>
            <a:r>
              <a:rPr lang="fa-IR" sz="2000" dirty="0" smtClean="0">
                <a:solidFill>
                  <a:srgbClr val="002060"/>
                </a:solidFill>
                <a:latin typeface="Times New Roman" pitchFamily="18" charset="0"/>
                <a:cs typeface="Times New Roman" pitchFamily="18" charset="0"/>
              </a:rPr>
              <a:t> </a:t>
            </a:r>
            <a:r>
              <a:rPr lang="ar-IQ" sz="2000" dirty="0" smtClean="0">
                <a:solidFill>
                  <a:srgbClr val="002060"/>
                </a:solidFill>
                <a:latin typeface="Times New Roman" pitchFamily="18" charset="0"/>
                <a:cs typeface="Times New Roman" pitchFamily="18" charset="0"/>
              </a:rPr>
              <a:t>فریبرز فرساد</a:t>
            </a:r>
            <a:r>
              <a:rPr lang="fa-IR" sz="2000" dirty="0" smtClean="0">
                <a:solidFill>
                  <a:srgbClr val="002060"/>
                </a:solidFill>
                <a:latin typeface="Times New Roman" pitchFamily="18" charset="0"/>
                <a:cs typeface="Times New Roman" pitchFamily="18" charset="0"/>
              </a:rPr>
              <a:t>                    همکار طرح</a:t>
            </a:r>
            <a:endParaRPr lang="en-US" sz="2000" dirty="0" smtClean="0">
              <a:solidFill>
                <a:srgbClr val="002060"/>
              </a:solidFill>
              <a:latin typeface="Times New Roman" pitchFamily="18" charset="0"/>
              <a:cs typeface="Times New Roman" pitchFamily="18" charset="0"/>
            </a:endParaRPr>
          </a:p>
          <a:p>
            <a:pPr algn="r" rtl="1">
              <a:lnSpc>
                <a:spcPct val="150000"/>
              </a:lnSpc>
              <a:buNone/>
            </a:pPr>
            <a:r>
              <a:rPr lang="fa-IR" sz="2000" dirty="0" smtClean="0">
                <a:solidFill>
                  <a:srgbClr val="002060"/>
                </a:solidFill>
                <a:latin typeface="Times New Roman" pitchFamily="18" charset="0"/>
                <a:cs typeface="Times New Roman" pitchFamily="18" charset="0"/>
              </a:rPr>
              <a:t> </a:t>
            </a:r>
            <a:r>
              <a:rPr lang="ar-IQ" sz="2000" dirty="0" smtClean="0">
                <a:solidFill>
                  <a:srgbClr val="002060"/>
                </a:solidFill>
                <a:latin typeface="Times New Roman" pitchFamily="18" charset="0"/>
                <a:cs typeface="Times New Roman" pitchFamily="18" charset="0"/>
              </a:rPr>
              <a:t>سعید افتخاری</a:t>
            </a:r>
            <a:r>
              <a:rPr lang="fa-IR" sz="2000" dirty="0" smtClean="0">
                <a:solidFill>
                  <a:srgbClr val="002060"/>
                </a:solidFill>
                <a:latin typeface="Times New Roman" pitchFamily="18" charset="0"/>
                <a:cs typeface="Times New Roman" pitchFamily="18" charset="0"/>
              </a:rPr>
              <a:t>                   همکار طرح</a:t>
            </a:r>
            <a:endParaRPr lang="en-US" sz="2000" dirty="0" smtClean="0">
              <a:solidFill>
                <a:srgbClr val="002060"/>
              </a:solidFill>
              <a:latin typeface="Times New Roman" pitchFamily="18" charset="0"/>
              <a:cs typeface="Times New Roman" pitchFamily="18" charset="0"/>
            </a:endParaRPr>
          </a:p>
          <a:p>
            <a:pPr algn="r" rtl="1">
              <a:lnSpc>
                <a:spcPct val="150000"/>
              </a:lnSpc>
              <a:buNone/>
            </a:pPr>
            <a:r>
              <a:rPr lang="fa-IR" sz="2000" dirty="0" smtClean="0">
                <a:solidFill>
                  <a:srgbClr val="002060"/>
                </a:solidFill>
                <a:latin typeface="Times New Roman" pitchFamily="18" charset="0"/>
                <a:cs typeface="Times New Roman" pitchFamily="18" charset="0"/>
              </a:rPr>
              <a:t> </a:t>
            </a:r>
            <a:r>
              <a:rPr lang="ar-IQ" sz="2000" dirty="0" smtClean="0">
                <a:solidFill>
                  <a:srgbClr val="002060"/>
                </a:solidFill>
                <a:latin typeface="Times New Roman" pitchFamily="18" charset="0"/>
                <a:cs typeface="Times New Roman" pitchFamily="18" charset="0"/>
              </a:rPr>
              <a:t>فرزاد کمالی</a:t>
            </a:r>
            <a:r>
              <a:rPr lang="fa-IR" sz="2000" dirty="0" smtClean="0">
                <a:solidFill>
                  <a:srgbClr val="002060"/>
                </a:solidFill>
                <a:latin typeface="Times New Roman" pitchFamily="18" charset="0"/>
                <a:cs typeface="Times New Roman" pitchFamily="18" charset="0"/>
              </a:rPr>
              <a:t>                      ناظر طرح</a:t>
            </a:r>
            <a:endParaRPr lang="en-US" sz="2000" dirty="0" smtClean="0">
              <a:solidFill>
                <a:srgbClr val="002060"/>
              </a:solidFill>
              <a:latin typeface="Times New Roman" pitchFamily="18" charset="0"/>
              <a:cs typeface="Times New Roman" pitchFamily="18" charset="0"/>
            </a:endParaRPr>
          </a:p>
          <a:p>
            <a:pPr algn="r" rtl="1">
              <a:lnSpc>
                <a:spcPct val="150000"/>
              </a:lnSpc>
              <a:buNone/>
            </a:pPr>
            <a:r>
              <a:rPr lang="fa-IR" sz="2000" dirty="0" smtClean="0">
                <a:solidFill>
                  <a:srgbClr val="002060"/>
                </a:solidFill>
                <a:latin typeface="Times New Roman" pitchFamily="18" charset="0"/>
                <a:cs typeface="Times New Roman" pitchFamily="18" charset="0"/>
              </a:rPr>
              <a:t> </a:t>
            </a:r>
            <a:r>
              <a:rPr lang="ar-IQ" sz="2000" dirty="0" smtClean="0">
                <a:solidFill>
                  <a:srgbClr val="002060"/>
                </a:solidFill>
                <a:latin typeface="Times New Roman" pitchFamily="18" charset="0"/>
                <a:cs typeface="Times New Roman" pitchFamily="18" charset="0"/>
              </a:rPr>
              <a:t>فرناز رفیعی</a:t>
            </a:r>
            <a:r>
              <a:rPr lang="fa-IR" sz="2000" dirty="0" smtClean="0">
                <a:solidFill>
                  <a:srgbClr val="002060"/>
                </a:solidFill>
                <a:latin typeface="Times New Roman" pitchFamily="18" charset="0"/>
                <a:cs typeface="Times New Roman" pitchFamily="18" charset="0"/>
              </a:rPr>
              <a:t>                      مجری</a:t>
            </a:r>
            <a:endParaRPr lang="en-US" sz="2000" dirty="0" smtClean="0">
              <a:solidFill>
                <a:srgbClr val="002060"/>
              </a:solidFill>
              <a:latin typeface="Times New Roman" pitchFamily="18" charset="0"/>
              <a:cs typeface="Times New Roman" pitchFamily="18" charset="0"/>
            </a:endParaRPr>
          </a:p>
          <a:p>
            <a:pPr algn="r" rtl="1">
              <a:lnSpc>
                <a:spcPct val="150000"/>
              </a:lnSpc>
              <a:buNone/>
            </a:pPr>
            <a:r>
              <a:rPr lang="ar-IQ" sz="2000" dirty="0" smtClean="0">
                <a:solidFill>
                  <a:srgbClr val="002060"/>
                </a:solidFill>
                <a:latin typeface="Times New Roman" pitchFamily="18" charset="0"/>
                <a:cs typeface="Times New Roman" pitchFamily="18" charset="0"/>
              </a:rPr>
              <a:t>الهه </a:t>
            </a:r>
            <a:r>
              <a:rPr lang="ar-IQ" sz="2000" dirty="0" smtClean="0">
                <a:solidFill>
                  <a:srgbClr val="002060"/>
                </a:solidFill>
                <a:latin typeface="Times New Roman" pitchFamily="18" charset="0"/>
                <a:cs typeface="Times New Roman" pitchFamily="18" charset="0"/>
              </a:rPr>
              <a:t>باقی </a:t>
            </a:r>
            <a:r>
              <a:rPr lang="ar-IQ" sz="2000" dirty="0" smtClean="0">
                <a:solidFill>
                  <a:srgbClr val="002060"/>
                </a:solidFill>
                <a:latin typeface="Times New Roman" pitchFamily="18" charset="0"/>
                <a:cs typeface="Times New Roman" pitchFamily="18" charset="0"/>
              </a:rPr>
              <a:t>زاده</a:t>
            </a:r>
            <a:r>
              <a:rPr lang="fa-IR" sz="2000" dirty="0" smtClean="0">
                <a:solidFill>
                  <a:srgbClr val="002060"/>
                </a:solidFill>
                <a:latin typeface="Times New Roman" pitchFamily="18" charset="0"/>
                <a:cs typeface="Times New Roman" pitchFamily="18" charset="0"/>
              </a:rPr>
              <a:t>                   </a:t>
            </a:r>
            <a:r>
              <a:rPr lang="en-US" sz="2000" dirty="0" smtClean="0">
                <a:solidFill>
                  <a:srgbClr val="002060"/>
                </a:solidFill>
                <a:latin typeface="Times New Roman" pitchFamily="18" charset="0"/>
                <a:cs typeface="Times New Roman" pitchFamily="18" charset="0"/>
              </a:rPr>
              <a:t> </a:t>
            </a:r>
            <a:r>
              <a:rPr lang="fa-IR" sz="2000" dirty="0" smtClean="0">
                <a:solidFill>
                  <a:srgbClr val="002060"/>
                </a:solidFill>
                <a:latin typeface="Times New Roman" pitchFamily="18" charset="0"/>
                <a:cs typeface="Times New Roman" pitchFamily="18" charset="0"/>
              </a:rPr>
              <a:t> مجری</a:t>
            </a:r>
            <a:endParaRPr lang="en-US" sz="2000" dirty="0" smtClean="0">
              <a:solidFill>
                <a:srgbClr val="002060"/>
              </a:solidFill>
              <a:latin typeface="Times New Roman" pitchFamily="18" charset="0"/>
              <a:cs typeface="Times New Roman" pitchFamily="18" charset="0"/>
            </a:endParaRPr>
          </a:p>
          <a:p>
            <a:pPr algn="r">
              <a:lnSpc>
                <a:spcPct val="150000"/>
              </a:lnSpc>
              <a:buNone/>
            </a:pPr>
            <a:endParaRPr lang="en-US" sz="2000" dirty="0" smtClean="0">
              <a:solidFill>
                <a:srgbClr val="002060"/>
              </a:solidFill>
              <a:latin typeface="Times New Roman" pitchFamily="18" charset="0"/>
              <a:cs typeface="Times New Roman" pitchFamily="18" charset="0"/>
            </a:endParaRPr>
          </a:p>
        </p:txBody>
      </p:sp>
      <p:cxnSp>
        <p:nvCxnSpPr>
          <p:cNvPr id="7" name="Straight Connector 6"/>
          <p:cNvCxnSpPr/>
          <p:nvPr/>
        </p:nvCxnSpPr>
        <p:spPr>
          <a:xfrm rot="10800000">
            <a:off x="500034" y="1142984"/>
            <a:ext cx="8286808" cy="1588"/>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pic>
        <p:nvPicPr>
          <p:cNvPr id="10" name="Picture 9" descr="download.jpg"/>
          <p:cNvPicPr>
            <a:picLocks noChangeAspect="1"/>
          </p:cNvPicPr>
          <p:nvPr/>
        </p:nvPicPr>
        <p:blipFill>
          <a:blip r:embed="rId2"/>
          <a:stretch>
            <a:fillRect/>
          </a:stretch>
        </p:blipFill>
        <p:spPr>
          <a:xfrm>
            <a:off x="285720" y="5786454"/>
            <a:ext cx="1100138" cy="7143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399032"/>
          </a:xfrm>
        </p:spPr>
        <p:txBody>
          <a:bodyPr>
            <a:normAutofit/>
          </a:bodyPr>
          <a:lstStyle/>
          <a:p>
            <a:pPr algn="r" rtl="1"/>
            <a:r>
              <a:rPr lang="fa-IR" sz="2800" b="1" dirty="0" smtClean="0">
                <a:solidFill>
                  <a:srgbClr val="002060"/>
                </a:solidFill>
                <a:effectLst/>
                <a:latin typeface="Times New Roman" pitchFamily="18" charset="0"/>
                <a:cs typeface="Times New Roman" pitchFamily="18" charset="0"/>
              </a:rPr>
              <a:t>بیان مسئله و ضرورت اجرای طرح</a:t>
            </a:r>
            <a:endParaRPr lang="en-US" sz="2800" b="1" dirty="0">
              <a:solidFill>
                <a:srgbClr val="002060"/>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357298"/>
            <a:ext cx="8229600" cy="5097510"/>
          </a:xfrm>
        </p:spPr>
        <p:txBody>
          <a:bodyPr>
            <a:normAutofit/>
          </a:bodyPr>
          <a:lstStyle/>
          <a:p>
            <a:pPr algn="r" rtl="1">
              <a:buNone/>
            </a:pPr>
            <a:endParaRPr lang="fa-IR" sz="2000" dirty="0" smtClean="0">
              <a:solidFill>
                <a:srgbClr val="002060"/>
              </a:solidFill>
              <a:latin typeface="Times New Roman" pitchFamily="18" charset="0"/>
              <a:cs typeface="Times New Roman" pitchFamily="18" charset="0"/>
            </a:endParaRPr>
          </a:p>
          <a:p>
            <a:pPr algn="r" rtl="1">
              <a:buFont typeface="Wingdings" pitchFamily="2" charset="2"/>
              <a:buChar char="ü"/>
            </a:pPr>
            <a:r>
              <a:rPr lang="fa-IR" sz="2000" dirty="0" smtClean="0">
                <a:solidFill>
                  <a:srgbClr val="002060"/>
                </a:solidFill>
                <a:latin typeface="Times New Roman" pitchFamily="18" charset="0"/>
                <a:cs typeface="Times New Roman" pitchFamily="18" charset="0"/>
              </a:rPr>
              <a:t> </a:t>
            </a:r>
            <a:r>
              <a:rPr lang="ar-IQ" sz="2000" dirty="0" smtClean="0">
                <a:solidFill>
                  <a:srgbClr val="002060"/>
                </a:solidFill>
                <a:latin typeface="Times New Roman" pitchFamily="18" charset="0"/>
                <a:cs typeface="Times New Roman" pitchFamily="18" charset="0"/>
              </a:rPr>
              <a:t>فلکاییناید دارو </a:t>
            </a:r>
            <a:r>
              <a:rPr lang="ar-IQ" sz="2000" dirty="0" smtClean="0">
                <a:solidFill>
                  <a:srgbClr val="002060"/>
                </a:solidFill>
                <a:latin typeface="Times New Roman" pitchFamily="18" charset="0"/>
                <a:cs typeface="Times New Roman" pitchFamily="18" charset="0"/>
              </a:rPr>
              <a:t>آنتی </a:t>
            </a:r>
            <a:r>
              <a:rPr lang="ar-IQ" sz="2000" dirty="0" smtClean="0">
                <a:solidFill>
                  <a:srgbClr val="002060"/>
                </a:solidFill>
                <a:latin typeface="Times New Roman" pitchFamily="18" charset="0"/>
                <a:cs typeface="Times New Roman" pitchFamily="18" charset="0"/>
              </a:rPr>
              <a:t>آریتمیک</a:t>
            </a:r>
            <a:r>
              <a:rPr lang="fa-IR" sz="2000" dirty="0" smtClean="0">
                <a:solidFill>
                  <a:srgbClr val="002060"/>
                </a:solidFill>
                <a:latin typeface="Times New Roman" pitchFamily="18" charset="0"/>
                <a:cs typeface="Times New Roman" pitchFamily="18" charset="0"/>
              </a:rPr>
              <a:t> </a:t>
            </a:r>
            <a:r>
              <a:rPr lang="fa-IR" sz="2000" dirty="0" smtClean="0">
                <a:solidFill>
                  <a:srgbClr val="002060"/>
                </a:solidFill>
                <a:latin typeface="Times New Roman" pitchFamily="18" charset="0"/>
                <a:cs typeface="Times New Roman" pitchFamily="18" charset="0"/>
              </a:rPr>
              <a:t>ا</a:t>
            </a:r>
            <a:r>
              <a:rPr lang="fa-IR" sz="2000" dirty="0" smtClean="0">
                <a:solidFill>
                  <a:srgbClr val="002060"/>
                </a:solidFill>
                <a:latin typeface="Times New Roman" pitchFamily="18" charset="0"/>
                <a:cs typeface="Times New Roman" pitchFamily="18" charset="0"/>
              </a:rPr>
              <a:t>ز</a:t>
            </a:r>
            <a:r>
              <a:rPr lang="ar-IQ" sz="2000" dirty="0" smtClean="0">
                <a:solidFill>
                  <a:srgbClr val="002060"/>
                </a:solidFill>
                <a:latin typeface="Times New Roman" pitchFamily="18" charset="0"/>
                <a:cs typeface="Times New Roman" pitchFamily="18" charset="0"/>
              </a:rPr>
              <a:t>دسته کلاس </a:t>
            </a:r>
            <a:r>
              <a:rPr lang="ar-IQ" sz="2000" dirty="0" smtClean="0">
                <a:solidFill>
                  <a:srgbClr val="002060"/>
                </a:solidFill>
                <a:latin typeface="Times New Roman" pitchFamily="18" charset="0"/>
                <a:cs typeface="Times New Roman" pitchFamily="18" charset="0"/>
              </a:rPr>
              <a:t> </a:t>
            </a:r>
            <a:r>
              <a:rPr lang="en-US" sz="2000" dirty="0" err="1" smtClean="0">
                <a:solidFill>
                  <a:srgbClr val="002060"/>
                </a:solidFill>
                <a:latin typeface="Times New Roman" pitchFamily="18" charset="0"/>
                <a:cs typeface="Times New Roman" pitchFamily="18" charset="0"/>
              </a:rPr>
              <a:t>Ic</a:t>
            </a:r>
            <a:r>
              <a:rPr lang="en-US" sz="2000" dirty="0" smtClean="0">
                <a:solidFill>
                  <a:srgbClr val="002060"/>
                </a:solidFill>
                <a:latin typeface="Times New Roman" pitchFamily="18" charset="0"/>
                <a:cs typeface="Times New Roman" pitchFamily="18" charset="0"/>
              </a:rPr>
              <a:t> </a:t>
            </a:r>
            <a:r>
              <a:rPr lang="ar-IQ" sz="2000" dirty="0" smtClean="0">
                <a:solidFill>
                  <a:srgbClr val="002060"/>
                </a:solidFill>
                <a:latin typeface="Times New Roman" pitchFamily="18" charset="0"/>
                <a:cs typeface="Times New Roman" pitchFamily="18" charset="0"/>
              </a:rPr>
              <a:t>می </a:t>
            </a:r>
            <a:r>
              <a:rPr lang="ar-IQ" sz="2000" dirty="0" smtClean="0">
                <a:solidFill>
                  <a:srgbClr val="002060"/>
                </a:solidFill>
                <a:latin typeface="Times New Roman" pitchFamily="18" charset="0"/>
                <a:cs typeface="Times New Roman" pitchFamily="18" charset="0"/>
              </a:rPr>
              <a:t>باشد </a:t>
            </a:r>
            <a:endParaRPr lang="fa-IR" sz="2000" dirty="0" smtClean="0">
              <a:solidFill>
                <a:srgbClr val="002060"/>
              </a:solidFill>
              <a:latin typeface="Times New Roman" pitchFamily="18" charset="0"/>
              <a:cs typeface="Times New Roman" pitchFamily="18" charset="0"/>
            </a:endParaRPr>
          </a:p>
          <a:p>
            <a:pPr algn="r" rtl="1">
              <a:buFont typeface="Wingdings" pitchFamily="2" charset="2"/>
              <a:buChar char="ü"/>
            </a:pPr>
            <a:r>
              <a:rPr lang="ar-IQ" sz="2000" dirty="0" smtClean="0">
                <a:solidFill>
                  <a:srgbClr val="002060"/>
                </a:solidFill>
                <a:latin typeface="Times New Roman" pitchFamily="18" charset="0"/>
                <a:cs typeface="Times New Roman" pitchFamily="18" charset="0"/>
              </a:rPr>
              <a:t>این </a:t>
            </a:r>
            <a:r>
              <a:rPr lang="ar-IQ" sz="2000" dirty="0" smtClean="0">
                <a:solidFill>
                  <a:srgbClr val="002060"/>
                </a:solidFill>
                <a:latin typeface="Times New Roman" pitchFamily="18" charset="0"/>
                <a:cs typeface="Times New Roman" pitchFamily="18" charset="0"/>
              </a:rPr>
              <a:t>دارو در </a:t>
            </a:r>
            <a:r>
              <a:rPr lang="ar-IQ" sz="2000" dirty="0" smtClean="0">
                <a:solidFill>
                  <a:srgbClr val="002060"/>
                </a:solidFill>
                <a:latin typeface="Times New Roman" pitchFamily="18" charset="0"/>
                <a:cs typeface="Times New Roman" pitchFamily="18" charset="0"/>
              </a:rPr>
              <a:t>ریت</a:t>
            </a:r>
            <a:r>
              <a:rPr lang="fa-IR" sz="2000" dirty="0" smtClean="0">
                <a:solidFill>
                  <a:srgbClr val="002060"/>
                </a:solidFill>
                <a:latin typeface="Times New Roman" pitchFamily="18" charset="0"/>
                <a:cs typeface="Times New Roman" pitchFamily="18" charset="0"/>
              </a:rPr>
              <a:t> </a:t>
            </a:r>
            <a:r>
              <a:rPr lang="ar-IQ" sz="2000" dirty="0" smtClean="0">
                <a:solidFill>
                  <a:srgbClr val="002060"/>
                </a:solidFill>
                <a:latin typeface="Times New Roman" pitchFamily="18" charset="0"/>
                <a:cs typeface="Times New Roman" pitchFamily="18" charset="0"/>
              </a:rPr>
              <a:t>های </a:t>
            </a:r>
            <a:r>
              <a:rPr lang="ar-IQ" sz="2000" dirty="0" smtClean="0">
                <a:solidFill>
                  <a:srgbClr val="002060"/>
                </a:solidFill>
                <a:latin typeface="Times New Roman" pitchFamily="18" charset="0"/>
                <a:cs typeface="Times New Roman" pitchFamily="18" charset="0"/>
              </a:rPr>
              <a:t>بالاتر قلبی دارای اثرات </a:t>
            </a:r>
            <a:r>
              <a:rPr lang="ar-IQ" sz="2000" dirty="0" smtClean="0">
                <a:solidFill>
                  <a:srgbClr val="002060"/>
                </a:solidFill>
                <a:latin typeface="Times New Roman" pitchFamily="18" charset="0"/>
                <a:cs typeface="Times New Roman" pitchFamily="18" charset="0"/>
              </a:rPr>
              <a:t>بیشتر و </a:t>
            </a:r>
            <a:r>
              <a:rPr lang="ar-IQ" sz="2000" dirty="0" smtClean="0">
                <a:solidFill>
                  <a:srgbClr val="002060"/>
                </a:solidFill>
                <a:latin typeface="Times New Roman" pitchFamily="18" charset="0"/>
                <a:cs typeface="Times New Roman" pitchFamily="18" charset="0"/>
              </a:rPr>
              <a:t>به اصطلاح </a:t>
            </a:r>
            <a:r>
              <a:rPr lang="en-US" sz="2000" dirty="0" smtClean="0">
                <a:solidFill>
                  <a:srgbClr val="002060"/>
                </a:solidFill>
                <a:latin typeface="Times New Roman" pitchFamily="18" charset="0"/>
                <a:cs typeface="Times New Roman" pitchFamily="18" charset="0"/>
              </a:rPr>
              <a:t>Use dependent </a:t>
            </a:r>
            <a:r>
              <a:rPr lang="ar-IQ" sz="2000" dirty="0" smtClean="0">
                <a:solidFill>
                  <a:srgbClr val="002060"/>
                </a:solidFill>
                <a:latin typeface="Times New Roman" pitchFamily="18" charset="0"/>
                <a:cs typeface="Times New Roman" pitchFamily="18" charset="0"/>
              </a:rPr>
              <a:t>است</a:t>
            </a:r>
            <a:endParaRPr lang="fa-IR" sz="2000" dirty="0" smtClean="0">
              <a:solidFill>
                <a:srgbClr val="002060"/>
              </a:solidFill>
              <a:latin typeface="Times New Roman" pitchFamily="18" charset="0"/>
              <a:cs typeface="Times New Roman" pitchFamily="18" charset="0"/>
            </a:endParaRPr>
          </a:p>
          <a:p>
            <a:pPr algn="r" rtl="1">
              <a:buFont typeface="Wingdings" pitchFamily="2" charset="2"/>
              <a:buChar char="ü"/>
            </a:pPr>
            <a:r>
              <a:rPr lang="fa-IR" sz="2000" dirty="0" smtClean="0">
                <a:solidFill>
                  <a:srgbClr val="002060"/>
                </a:solidFill>
                <a:latin typeface="Times New Roman" pitchFamily="18" charset="0"/>
                <a:cs typeface="Times New Roman" pitchFamily="18" charset="0"/>
              </a:rPr>
              <a:t>امکان </a:t>
            </a:r>
            <a:r>
              <a:rPr lang="ar-IQ" sz="2000" dirty="0" smtClean="0">
                <a:solidFill>
                  <a:srgbClr val="002060"/>
                </a:solidFill>
                <a:latin typeface="Times New Roman" pitchFamily="18" charset="0"/>
                <a:cs typeface="Times New Roman" pitchFamily="18" charset="0"/>
              </a:rPr>
              <a:t>بروز </a:t>
            </a:r>
            <a:r>
              <a:rPr lang="ar-IQ" sz="2000" dirty="0" smtClean="0">
                <a:solidFill>
                  <a:srgbClr val="002060"/>
                </a:solidFill>
                <a:latin typeface="Times New Roman" pitchFamily="18" charset="0"/>
                <a:cs typeface="Times New Roman" pitchFamily="18" charset="0"/>
              </a:rPr>
              <a:t>مشکلات و آریتمی های </a:t>
            </a:r>
            <a:r>
              <a:rPr lang="ar-IQ" sz="2000" dirty="0" smtClean="0">
                <a:solidFill>
                  <a:srgbClr val="002060"/>
                </a:solidFill>
                <a:latin typeface="Times New Roman" pitchFamily="18" charset="0"/>
                <a:cs typeface="Times New Roman" pitchFamily="18" charset="0"/>
              </a:rPr>
              <a:t>خطرناک</a:t>
            </a:r>
            <a:r>
              <a:rPr lang="fa-IR" sz="2000" dirty="0" smtClean="0">
                <a:solidFill>
                  <a:srgbClr val="002060"/>
                </a:solidFill>
                <a:latin typeface="Times New Roman" pitchFamily="18" charset="0"/>
                <a:cs typeface="Times New Roman" pitchFamily="18" charset="0"/>
              </a:rPr>
              <a:t> </a:t>
            </a:r>
            <a:r>
              <a:rPr lang="ar-IQ" sz="2000" dirty="0" smtClean="0">
                <a:solidFill>
                  <a:srgbClr val="002060"/>
                </a:solidFill>
                <a:latin typeface="Times New Roman" pitchFamily="18" charset="0"/>
                <a:cs typeface="Times New Roman" pitchFamily="18" charset="0"/>
              </a:rPr>
              <a:t>در </a:t>
            </a:r>
            <a:r>
              <a:rPr lang="ar-IQ" sz="2000" dirty="0" smtClean="0">
                <a:solidFill>
                  <a:srgbClr val="002060"/>
                </a:solidFill>
                <a:latin typeface="Times New Roman" pitchFamily="18" charset="0"/>
                <a:cs typeface="Times New Roman" pitchFamily="18" charset="0"/>
              </a:rPr>
              <a:t>حضور اختلالات زمینه ای سیستم هدایتی و یا به هنگام اختلال عملکرد عضله </a:t>
            </a:r>
            <a:r>
              <a:rPr lang="ar-IQ" sz="2000" dirty="0" smtClean="0">
                <a:solidFill>
                  <a:srgbClr val="002060"/>
                </a:solidFill>
                <a:latin typeface="Times New Roman" pitchFamily="18" charset="0"/>
                <a:cs typeface="Times New Roman" pitchFamily="18" charset="0"/>
              </a:rPr>
              <a:t>قلب</a:t>
            </a:r>
            <a:endParaRPr lang="fa-IR" sz="2000" dirty="0" smtClean="0">
              <a:solidFill>
                <a:srgbClr val="002060"/>
              </a:solidFill>
              <a:latin typeface="Times New Roman" pitchFamily="18" charset="0"/>
              <a:cs typeface="Times New Roman" pitchFamily="18" charset="0"/>
            </a:endParaRPr>
          </a:p>
          <a:p>
            <a:pPr algn="r" rtl="1">
              <a:buFont typeface="Wingdings" pitchFamily="2" charset="2"/>
              <a:buChar char="ü"/>
            </a:pPr>
            <a:r>
              <a:rPr lang="ar-IQ" sz="2000" dirty="0" smtClean="0">
                <a:solidFill>
                  <a:srgbClr val="002060"/>
                </a:solidFill>
                <a:latin typeface="Times New Roman" pitchFamily="18" charset="0"/>
                <a:cs typeface="Times New Roman" pitchFamily="18" charset="0"/>
              </a:rPr>
              <a:t>ایسکمی </a:t>
            </a:r>
            <a:r>
              <a:rPr lang="ar-IQ" sz="2000" dirty="0" smtClean="0">
                <a:solidFill>
                  <a:srgbClr val="002060"/>
                </a:solidFill>
                <a:latin typeface="Times New Roman" pitchFamily="18" charset="0"/>
                <a:cs typeface="Times New Roman" pitchFamily="18" charset="0"/>
              </a:rPr>
              <a:t>قلب از دیگر </a:t>
            </a:r>
            <a:r>
              <a:rPr lang="fa-IR" sz="2000" dirty="0" smtClean="0">
                <a:solidFill>
                  <a:srgbClr val="002060"/>
                </a:solidFill>
                <a:latin typeface="Times New Roman" pitchFamily="18" charset="0"/>
                <a:cs typeface="Times New Roman" pitchFamily="18" charset="0"/>
              </a:rPr>
              <a:t>منجر به </a:t>
            </a:r>
            <a:r>
              <a:rPr lang="ar-IQ" sz="2000" dirty="0" smtClean="0">
                <a:solidFill>
                  <a:srgbClr val="002060"/>
                </a:solidFill>
                <a:latin typeface="Times New Roman" pitchFamily="18" charset="0"/>
                <a:cs typeface="Times New Roman" pitchFamily="18" charset="0"/>
              </a:rPr>
              <a:t>بروز </a:t>
            </a:r>
            <a:r>
              <a:rPr lang="ar-IQ" sz="2000" dirty="0" smtClean="0">
                <a:solidFill>
                  <a:srgbClr val="002060"/>
                </a:solidFill>
                <a:latin typeface="Times New Roman" pitchFamily="18" charset="0"/>
                <a:cs typeface="Times New Roman" pitchFamily="18" charset="0"/>
              </a:rPr>
              <a:t>عوارض آریتمیک در این بیماران به هنگام مصرف </a:t>
            </a:r>
            <a:r>
              <a:rPr lang="ar-IQ" sz="2000" dirty="0" smtClean="0">
                <a:solidFill>
                  <a:srgbClr val="002060"/>
                </a:solidFill>
                <a:latin typeface="Times New Roman" pitchFamily="18" charset="0"/>
                <a:cs typeface="Times New Roman" pitchFamily="18" charset="0"/>
              </a:rPr>
              <a:t>فلکاییناید</a:t>
            </a:r>
            <a:endParaRPr lang="fa-IR" sz="2000" dirty="0" smtClean="0">
              <a:solidFill>
                <a:srgbClr val="002060"/>
              </a:solidFill>
              <a:latin typeface="Times New Roman" pitchFamily="18" charset="0"/>
              <a:cs typeface="Times New Roman" pitchFamily="18" charset="0"/>
            </a:endParaRPr>
          </a:p>
          <a:p>
            <a:pPr algn="r" rtl="1">
              <a:buNone/>
            </a:pPr>
            <a:r>
              <a:rPr lang="ar-IQ" sz="2000" dirty="0" smtClean="0">
                <a:solidFill>
                  <a:srgbClr val="002060"/>
                </a:solidFill>
                <a:latin typeface="Times New Roman" pitchFamily="18" charset="0"/>
                <a:cs typeface="Times New Roman" pitchFamily="18" charset="0"/>
              </a:rPr>
              <a:t> </a:t>
            </a:r>
            <a:endParaRPr lang="fa-IR" sz="2000" dirty="0" smtClean="0">
              <a:solidFill>
                <a:srgbClr val="002060"/>
              </a:solidFill>
              <a:latin typeface="Times New Roman" pitchFamily="18" charset="0"/>
              <a:cs typeface="Times New Roman" pitchFamily="18" charset="0"/>
            </a:endParaRPr>
          </a:p>
          <a:p>
            <a:pPr algn="r" rtl="1">
              <a:buNone/>
            </a:pPr>
            <a:r>
              <a:rPr lang="ar-IQ" sz="2000" dirty="0" smtClean="0">
                <a:solidFill>
                  <a:srgbClr val="002060"/>
                </a:solidFill>
                <a:latin typeface="Times New Roman" pitchFamily="18" charset="0"/>
                <a:cs typeface="Times New Roman" pitchFamily="18" charset="0"/>
              </a:rPr>
              <a:t>در </a:t>
            </a:r>
            <a:r>
              <a:rPr lang="ar-IQ" sz="2000" dirty="0" smtClean="0">
                <a:solidFill>
                  <a:srgbClr val="002060"/>
                </a:solidFill>
                <a:latin typeface="Times New Roman" pitchFamily="18" charset="0"/>
                <a:cs typeface="Times New Roman" pitchFamily="18" charset="0"/>
              </a:rPr>
              <a:t>این بررسی تلاش می شود </a:t>
            </a:r>
            <a:r>
              <a:rPr lang="ar-IQ" sz="2000" dirty="0" smtClean="0">
                <a:solidFill>
                  <a:srgbClr val="002060"/>
                </a:solidFill>
                <a:latin typeface="Times New Roman" pitchFamily="18" charset="0"/>
                <a:cs typeface="Times New Roman" pitchFamily="18" charset="0"/>
              </a:rPr>
              <a:t>فلکاییناید </a:t>
            </a:r>
            <a:r>
              <a:rPr lang="ar-IQ" sz="2000" dirty="0" smtClean="0">
                <a:solidFill>
                  <a:srgbClr val="002060"/>
                </a:solidFill>
                <a:latin typeface="Times New Roman" pitchFamily="18" charset="0"/>
                <a:cs typeface="Times New Roman" pitchFamily="18" charset="0"/>
              </a:rPr>
              <a:t>در بیماران بستری بیمارستان قلب شهید رجایی مورد ارزیابی قرار گیرد. در این بیمارستان داروی فلکاییناید به صورت گسترده تری نسبت به سایر کشورها مورد استفاده بوده است و همین امر تنوع مصرف در بیماران را به همراه داشته است.</a:t>
            </a:r>
            <a:endParaRPr lang="en-US" sz="2000" dirty="0">
              <a:solidFill>
                <a:srgbClr val="002060"/>
              </a:solidFill>
              <a:latin typeface="Times New Roman" pitchFamily="18" charset="0"/>
              <a:cs typeface="Times New Roman" pitchFamily="18" charset="0"/>
            </a:endParaRPr>
          </a:p>
        </p:txBody>
      </p:sp>
      <p:cxnSp>
        <p:nvCxnSpPr>
          <p:cNvPr id="7" name="Straight Connector 6"/>
          <p:cNvCxnSpPr/>
          <p:nvPr/>
        </p:nvCxnSpPr>
        <p:spPr>
          <a:xfrm rot="10800000">
            <a:off x="285720" y="1071546"/>
            <a:ext cx="8460562" cy="1588"/>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pic>
        <p:nvPicPr>
          <p:cNvPr id="9" name="Picture 8" descr="download.jpg"/>
          <p:cNvPicPr>
            <a:picLocks noChangeAspect="1"/>
          </p:cNvPicPr>
          <p:nvPr/>
        </p:nvPicPr>
        <p:blipFill>
          <a:blip r:embed="rId2"/>
          <a:stretch>
            <a:fillRect/>
          </a:stretch>
        </p:blipFill>
        <p:spPr>
          <a:xfrm>
            <a:off x="285720" y="5786454"/>
            <a:ext cx="1100138" cy="7143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399032"/>
          </a:xfrm>
        </p:spPr>
        <p:txBody>
          <a:bodyPr>
            <a:normAutofit/>
          </a:bodyPr>
          <a:lstStyle/>
          <a:p>
            <a:pPr algn="r" rtl="1"/>
            <a:r>
              <a:rPr lang="fa-IR" sz="2800" b="1" dirty="0" smtClean="0">
                <a:solidFill>
                  <a:srgbClr val="002060"/>
                </a:solidFill>
                <a:effectLst/>
                <a:latin typeface="Times New Roman" pitchFamily="18" charset="0"/>
                <a:cs typeface="Times New Roman" pitchFamily="18" charset="0"/>
              </a:rPr>
              <a:t>اهداف</a:t>
            </a:r>
            <a:endParaRPr lang="en-US" sz="2800" b="1" dirty="0">
              <a:solidFill>
                <a:srgbClr val="002060"/>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0" y="857232"/>
            <a:ext cx="8786842" cy="5715016"/>
          </a:xfrm>
        </p:spPr>
        <p:txBody>
          <a:bodyPr>
            <a:normAutofit/>
          </a:bodyPr>
          <a:lstStyle/>
          <a:p>
            <a:pPr algn="r" rtl="1">
              <a:lnSpc>
                <a:spcPct val="150000"/>
              </a:lnSpc>
              <a:buFont typeface="Wingdings" pitchFamily="2" charset="2"/>
              <a:buChar char="ü"/>
            </a:pPr>
            <a:r>
              <a:rPr lang="fa-IR" sz="2400" b="1" dirty="0" smtClean="0">
                <a:solidFill>
                  <a:srgbClr val="002060"/>
                </a:solidFill>
                <a:latin typeface="Times New Roman" pitchFamily="18" charset="0"/>
                <a:cs typeface="Times New Roman" pitchFamily="18" charset="0"/>
              </a:rPr>
              <a:t>هدف اصلی</a:t>
            </a:r>
          </a:p>
          <a:p>
            <a:pPr algn="r" rtl="1">
              <a:buNone/>
            </a:pPr>
            <a:r>
              <a:rPr lang="ar-IQ" sz="1800" dirty="0" smtClean="0">
                <a:solidFill>
                  <a:srgbClr val="002060"/>
                </a:solidFill>
                <a:latin typeface="Times New Roman" pitchFamily="18" charset="0"/>
                <a:cs typeface="Times New Roman" pitchFamily="18" charset="0"/>
              </a:rPr>
              <a:t>تعیین </a:t>
            </a:r>
            <a:r>
              <a:rPr lang="ar-IQ" sz="1800" dirty="0" smtClean="0">
                <a:solidFill>
                  <a:srgbClr val="002060"/>
                </a:solidFill>
                <a:latin typeface="Times New Roman" pitchFamily="18" charset="0"/>
                <a:cs typeface="Times New Roman" pitchFamily="18" charset="0"/>
              </a:rPr>
              <a:t>عوارض مصرف فلکاییناید در بیماران بستری در بیمارستان قلب وعروق شهید </a:t>
            </a:r>
            <a:r>
              <a:rPr lang="ar-IQ" sz="1800" dirty="0" smtClean="0">
                <a:solidFill>
                  <a:srgbClr val="002060"/>
                </a:solidFill>
                <a:latin typeface="Times New Roman" pitchFamily="18" charset="0"/>
                <a:cs typeface="Times New Roman" pitchFamily="18" charset="0"/>
              </a:rPr>
              <a:t>رجای</a:t>
            </a:r>
            <a:r>
              <a:rPr lang="fa-IR" sz="1800" dirty="0" smtClean="0">
                <a:solidFill>
                  <a:srgbClr val="002060"/>
                </a:solidFill>
                <a:latin typeface="Times New Roman" pitchFamily="18" charset="0"/>
                <a:cs typeface="Times New Roman" pitchFamily="18" charset="0"/>
              </a:rPr>
              <a:t>ی</a:t>
            </a:r>
          </a:p>
          <a:p>
            <a:pPr algn="r" rtl="1">
              <a:buNone/>
            </a:pPr>
            <a:endParaRPr lang="fa-IR" sz="2000" dirty="0" smtClean="0">
              <a:solidFill>
                <a:srgbClr val="002060"/>
              </a:solidFill>
              <a:latin typeface="Times New Roman" pitchFamily="18" charset="0"/>
              <a:cs typeface="Times New Roman" pitchFamily="18" charset="0"/>
            </a:endParaRPr>
          </a:p>
          <a:p>
            <a:pPr algn="r" rtl="1">
              <a:lnSpc>
                <a:spcPct val="170000"/>
              </a:lnSpc>
              <a:buFont typeface="Wingdings" pitchFamily="2" charset="2"/>
              <a:buChar char="Ø"/>
            </a:pPr>
            <a:endParaRPr lang="ar-IQ" sz="2000" dirty="0" smtClean="0">
              <a:solidFill>
                <a:srgbClr val="002060"/>
              </a:solidFill>
              <a:latin typeface="Times New Roman" pitchFamily="18" charset="0"/>
              <a:cs typeface="Times New Roman" pitchFamily="18" charset="0"/>
            </a:endParaRPr>
          </a:p>
          <a:p>
            <a:pPr algn="r" rtl="1">
              <a:buFont typeface="Wingdings" pitchFamily="2" charset="2"/>
              <a:buChar char="Ø"/>
            </a:pPr>
            <a:endParaRPr lang="fa-IR" sz="2000" dirty="0" smtClean="0">
              <a:solidFill>
                <a:srgbClr val="002060"/>
              </a:solidFill>
              <a:latin typeface="Times New Roman" pitchFamily="18" charset="0"/>
              <a:cs typeface="Times New Roman" pitchFamily="18" charset="0"/>
            </a:endParaRPr>
          </a:p>
          <a:p>
            <a:pPr algn="r" rtl="1">
              <a:buFont typeface="Wingdings" pitchFamily="2" charset="2"/>
              <a:buChar char="Ø"/>
            </a:pPr>
            <a:endParaRPr lang="ar-IQ" sz="2000" dirty="0" smtClean="0">
              <a:solidFill>
                <a:srgbClr val="002060"/>
              </a:solidFill>
              <a:latin typeface="Times New Roman" pitchFamily="18" charset="0"/>
              <a:cs typeface="Times New Roman" pitchFamily="18" charset="0"/>
            </a:endParaRPr>
          </a:p>
          <a:p>
            <a:pPr algn="r" rtl="1">
              <a:buNone/>
            </a:pPr>
            <a:endParaRPr lang="fa-IR" sz="2000" b="1" dirty="0" smtClean="0">
              <a:solidFill>
                <a:srgbClr val="002060"/>
              </a:solidFill>
              <a:latin typeface="Times New Roman" pitchFamily="18" charset="0"/>
              <a:cs typeface="Times New Roman" pitchFamily="18" charset="0"/>
            </a:endParaRPr>
          </a:p>
          <a:p>
            <a:pPr algn="r" rtl="1">
              <a:buNone/>
            </a:pPr>
            <a:endParaRPr lang="fa-IR" sz="2000" dirty="0" smtClean="0">
              <a:solidFill>
                <a:srgbClr val="002060"/>
              </a:solidFill>
              <a:latin typeface="Times New Roman" pitchFamily="18" charset="0"/>
              <a:cs typeface="Times New Roman" pitchFamily="18" charset="0"/>
            </a:endParaRPr>
          </a:p>
          <a:p>
            <a:pPr algn="r" rtl="1">
              <a:buNone/>
            </a:pPr>
            <a:endParaRPr lang="fa-IR" sz="2500" dirty="0" smtClean="0">
              <a:solidFill>
                <a:srgbClr val="002060"/>
              </a:solidFill>
              <a:latin typeface="Times New Roman" pitchFamily="18" charset="0"/>
              <a:cs typeface="Times New Roman" pitchFamily="18" charset="0"/>
            </a:endParaRPr>
          </a:p>
          <a:p>
            <a:pPr algn="r" rtl="1">
              <a:lnSpc>
                <a:spcPct val="170000"/>
              </a:lnSpc>
              <a:buNone/>
            </a:pPr>
            <a:r>
              <a:rPr lang="ar-IQ" sz="2500" dirty="0" smtClean="0">
                <a:solidFill>
                  <a:srgbClr val="002060"/>
                </a:solidFill>
                <a:latin typeface="Times New Roman" pitchFamily="18" charset="0"/>
                <a:cs typeface="Times New Roman" pitchFamily="18" charset="0"/>
              </a:rPr>
              <a:t/>
            </a:r>
            <a:br>
              <a:rPr lang="ar-IQ" sz="2500" dirty="0" smtClean="0">
                <a:solidFill>
                  <a:srgbClr val="002060"/>
                </a:solidFill>
                <a:latin typeface="Times New Roman" pitchFamily="18" charset="0"/>
                <a:cs typeface="Times New Roman" pitchFamily="18" charset="0"/>
              </a:rPr>
            </a:br>
            <a:endParaRPr lang="fa-IR" sz="2500" dirty="0" smtClean="0">
              <a:solidFill>
                <a:srgbClr val="002060"/>
              </a:solidFill>
              <a:latin typeface="Times New Roman" pitchFamily="18" charset="0"/>
              <a:cs typeface="Times New Roman" pitchFamily="18" charset="0"/>
            </a:endParaRPr>
          </a:p>
          <a:p>
            <a:pPr algn="r" rtl="1">
              <a:buNone/>
            </a:pPr>
            <a:endParaRPr lang="fa-IR" sz="2000" dirty="0" smtClean="0">
              <a:solidFill>
                <a:srgbClr val="002060"/>
              </a:solidFill>
              <a:latin typeface="Times New Roman" pitchFamily="18" charset="0"/>
              <a:cs typeface="Times New Roman" pitchFamily="18" charset="0"/>
            </a:endParaRPr>
          </a:p>
        </p:txBody>
      </p:sp>
      <p:cxnSp>
        <p:nvCxnSpPr>
          <p:cNvPr id="7" name="Straight Connector 6"/>
          <p:cNvCxnSpPr/>
          <p:nvPr/>
        </p:nvCxnSpPr>
        <p:spPr>
          <a:xfrm rot="10800000">
            <a:off x="285720" y="928670"/>
            <a:ext cx="8460562" cy="1588"/>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85720" y="1571612"/>
            <a:ext cx="8715436" cy="7343549"/>
          </a:xfrm>
          <a:prstGeom prst="rect">
            <a:avLst/>
          </a:prstGeom>
          <a:noFill/>
        </p:spPr>
        <p:txBody>
          <a:bodyPr wrap="square" rtlCol="0">
            <a:spAutoFit/>
          </a:bodyPr>
          <a:lstStyle/>
          <a:p>
            <a:pPr algn="r" rtl="1">
              <a:buNone/>
            </a:pPr>
            <a:endParaRPr lang="fa-IR" dirty="0" smtClean="0">
              <a:solidFill>
                <a:srgbClr val="002060"/>
              </a:solidFill>
              <a:latin typeface="Times New Roman" pitchFamily="18" charset="0"/>
              <a:cs typeface="Times New Roman" pitchFamily="18" charset="0"/>
            </a:endParaRPr>
          </a:p>
          <a:p>
            <a:pPr algn="r" rtl="1">
              <a:buClr>
                <a:schemeClr val="accent1"/>
              </a:buClr>
              <a:buFont typeface="Wingdings" pitchFamily="2" charset="2"/>
              <a:buChar char="ü"/>
            </a:pPr>
            <a:r>
              <a:rPr lang="fa-IR" b="1" dirty="0" smtClean="0">
                <a:solidFill>
                  <a:srgbClr val="002060"/>
                </a:solidFill>
                <a:latin typeface="Times New Roman" pitchFamily="18" charset="0"/>
                <a:cs typeface="Times New Roman" pitchFamily="18" charset="0"/>
              </a:rPr>
              <a:t>اهداف اختصاصی </a:t>
            </a:r>
          </a:p>
          <a:p>
            <a:pPr algn="r" rtl="1">
              <a:lnSpc>
                <a:spcPct val="170000"/>
              </a:lnSpc>
              <a:buClr>
                <a:schemeClr val="accent1"/>
              </a:buClr>
              <a:buFont typeface="Wingdings" pitchFamily="2" charset="2"/>
              <a:buChar char="Ø"/>
            </a:pPr>
            <a:r>
              <a:rPr lang="ar-IQ" sz="1600" dirty="0" smtClean="0">
                <a:solidFill>
                  <a:srgbClr val="002060"/>
                </a:solidFill>
                <a:latin typeface="Times New Roman" pitchFamily="18" charset="0"/>
                <a:cs typeface="Times New Roman" pitchFamily="18" charset="0"/>
              </a:rPr>
              <a:t>تعیین ارتباط عوارض مصرف فلکاییناید با ویژگی های دموگرافیک بیماران بستری در بیمارستان قلب وعروق شهید رجایی</a:t>
            </a:r>
            <a:endParaRPr lang="fa-IR" sz="1600" dirty="0" smtClean="0">
              <a:solidFill>
                <a:srgbClr val="002060"/>
              </a:solidFill>
              <a:latin typeface="Times New Roman" pitchFamily="18" charset="0"/>
              <a:cs typeface="Times New Roman" pitchFamily="18" charset="0"/>
            </a:endParaRPr>
          </a:p>
          <a:p>
            <a:pPr algn="r" rtl="1">
              <a:lnSpc>
                <a:spcPct val="170000"/>
              </a:lnSpc>
              <a:buClr>
                <a:schemeClr val="accent1"/>
              </a:buClr>
              <a:buFont typeface="Wingdings" pitchFamily="2" charset="2"/>
              <a:buChar char="Ø"/>
            </a:pPr>
            <a:r>
              <a:rPr lang="ar-IQ" sz="1600" dirty="0" smtClean="0">
                <a:solidFill>
                  <a:srgbClr val="002060"/>
                </a:solidFill>
                <a:latin typeface="Times New Roman" pitchFamily="18" charset="0"/>
                <a:cs typeface="Times New Roman" pitchFamily="18" charset="0"/>
              </a:rPr>
              <a:t>تعیین ارتباط عوارض مصرف فلکاییناید با بیماری های زمینه ای بیماران بستری در بیمارستان قلب وعروق شهید رجایی</a:t>
            </a:r>
          </a:p>
          <a:p>
            <a:pPr algn="r" rtl="1">
              <a:lnSpc>
                <a:spcPct val="170000"/>
              </a:lnSpc>
              <a:buClr>
                <a:schemeClr val="accent1"/>
              </a:buClr>
              <a:buFont typeface="Wingdings" pitchFamily="2" charset="2"/>
              <a:buChar char="Ø"/>
            </a:pPr>
            <a:r>
              <a:rPr lang="ar-IQ" sz="1600" dirty="0" smtClean="0">
                <a:solidFill>
                  <a:srgbClr val="002060"/>
                </a:solidFill>
                <a:latin typeface="Times New Roman" pitchFamily="18" charset="0"/>
                <a:cs typeface="Times New Roman" pitchFamily="18" charset="0"/>
              </a:rPr>
              <a:t>تعیین ارتباط عوارض مصرف فلکاییناید با نوع آریتمی بیماران بستری در بیمارستان قلب وعروق شهید رجایی</a:t>
            </a:r>
            <a:endParaRPr lang="fa-IR" sz="1600" dirty="0" smtClean="0">
              <a:solidFill>
                <a:srgbClr val="002060"/>
              </a:solidFill>
              <a:latin typeface="Times New Roman" pitchFamily="18" charset="0"/>
              <a:cs typeface="Times New Roman" pitchFamily="18" charset="0"/>
            </a:endParaRPr>
          </a:p>
          <a:p>
            <a:pPr algn="r" rtl="1">
              <a:lnSpc>
                <a:spcPct val="170000"/>
              </a:lnSpc>
              <a:buClr>
                <a:schemeClr val="accent1"/>
              </a:buClr>
              <a:buFont typeface="Wingdings" pitchFamily="2" charset="2"/>
              <a:buChar char="Ø"/>
            </a:pPr>
            <a:r>
              <a:rPr lang="ar-IQ" sz="1600" dirty="0" smtClean="0">
                <a:solidFill>
                  <a:srgbClr val="002060"/>
                </a:solidFill>
                <a:latin typeface="Times New Roman" pitchFamily="18" charset="0"/>
                <a:cs typeface="Times New Roman" pitchFamily="18" charset="0"/>
              </a:rPr>
              <a:t>تعیین ارتباط مورتالیتی مرتبط با مصرف فلکاییناید در بیماران با </a:t>
            </a:r>
            <a:r>
              <a:rPr lang="en-US" sz="1600" dirty="0" smtClean="0">
                <a:solidFill>
                  <a:srgbClr val="002060"/>
                </a:solidFill>
                <a:latin typeface="Times New Roman" pitchFamily="18" charset="0"/>
                <a:cs typeface="Times New Roman" pitchFamily="18" charset="0"/>
              </a:rPr>
              <a:t>LVEF&lt;50% </a:t>
            </a:r>
            <a:r>
              <a:rPr lang="ar-IQ" sz="1600" dirty="0" smtClean="0">
                <a:solidFill>
                  <a:srgbClr val="002060"/>
                </a:solidFill>
                <a:latin typeface="Times New Roman" pitchFamily="18" charset="0"/>
                <a:cs typeface="Times New Roman" pitchFamily="18" charset="0"/>
              </a:rPr>
              <a:t>بستری در بیمارستان قلب وعروق شهید رجایی</a:t>
            </a:r>
            <a:endParaRPr lang="fa-IR" sz="1600" dirty="0" smtClean="0">
              <a:solidFill>
                <a:srgbClr val="002060"/>
              </a:solidFill>
              <a:latin typeface="Times New Roman" pitchFamily="18" charset="0"/>
              <a:cs typeface="Times New Roman" pitchFamily="18" charset="0"/>
            </a:endParaRPr>
          </a:p>
          <a:p>
            <a:pPr algn="r" rtl="1">
              <a:lnSpc>
                <a:spcPct val="170000"/>
              </a:lnSpc>
              <a:buClr>
                <a:schemeClr val="accent1"/>
              </a:buClr>
              <a:buFont typeface="Wingdings" pitchFamily="2" charset="2"/>
              <a:buChar char="Ø"/>
            </a:pPr>
            <a:r>
              <a:rPr lang="ar-IQ" sz="1600" dirty="0" smtClean="0">
                <a:solidFill>
                  <a:srgbClr val="002060"/>
                </a:solidFill>
                <a:latin typeface="Times New Roman" pitchFamily="18" charset="0"/>
                <a:cs typeface="Times New Roman" pitchFamily="18" charset="0"/>
              </a:rPr>
              <a:t>تعیین ارتباط مورتالیتی مرتبط با مصرف فلکاییناید در بیماران با درگیری دریچه قلب بستری در بیمارستان قلب وعروق شهید رجایی</a:t>
            </a:r>
            <a:endParaRPr lang="fa-IR" sz="1600" dirty="0" smtClean="0">
              <a:solidFill>
                <a:srgbClr val="002060"/>
              </a:solidFill>
              <a:latin typeface="Times New Roman" pitchFamily="18" charset="0"/>
              <a:cs typeface="Times New Roman" pitchFamily="18" charset="0"/>
            </a:endParaRPr>
          </a:p>
          <a:p>
            <a:pPr algn="r" rtl="1">
              <a:lnSpc>
                <a:spcPct val="170000"/>
              </a:lnSpc>
              <a:buClr>
                <a:schemeClr val="accent1"/>
              </a:buClr>
              <a:buFont typeface="Wingdings" pitchFamily="2" charset="2"/>
              <a:buChar char="Ø"/>
            </a:pPr>
            <a:r>
              <a:rPr lang="ar-IQ" sz="1600" dirty="0" smtClean="0">
                <a:solidFill>
                  <a:srgbClr val="002060"/>
                </a:solidFill>
                <a:latin typeface="Times New Roman" pitchFamily="18" charset="0"/>
                <a:cs typeface="Times New Roman" pitchFamily="18" charset="0"/>
              </a:rPr>
              <a:t>تعیین ارتباط مورتالیتی مرتبط با مصرف فلکاییناید در بیماران با سابقه درگیری عروق قلبی بستری در بیمارستان قلب وعروق شهید رجایی</a:t>
            </a:r>
            <a:endParaRPr lang="fa-IR" sz="1600" dirty="0" smtClean="0">
              <a:solidFill>
                <a:srgbClr val="002060"/>
              </a:solidFill>
              <a:latin typeface="Times New Roman" pitchFamily="18" charset="0"/>
              <a:cs typeface="Times New Roman" pitchFamily="18" charset="0"/>
            </a:endParaRPr>
          </a:p>
          <a:p>
            <a:pPr algn="r" rtl="1">
              <a:lnSpc>
                <a:spcPct val="170000"/>
              </a:lnSpc>
              <a:buClr>
                <a:schemeClr val="accent1"/>
              </a:buClr>
              <a:buFont typeface="Wingdings" pitchFamily="2" charset="2"/>
              <a:buChar char="Ø"/>
            </a:pPr>
            <a:r>
              <a:rPr lang="ar-IQ" sz="1600" dirty="0" smtClean="0">
                <a:solidFill>
                  <a:srgbClr val="002060"/>
                </a:solidFill>
                <a:latin typeface="Times New Roman" pitchFamily="18" charset="0"/>
                <a:cs typeface="Times New Roman" pitchFamily="18" charset="0"/>
              </a:rPr>
              <a:t>تعیین میزان عارضه بروز بلوک قلبی جدید به علت مصرف فلکاییناید در بیماران بستری در بیمارستان قلب وعروق شهید رجایی</a:t>
            </a:r>
            <a:endParaRPr lang="fa-IR" sz="1600" dirty="0" smtClean="0">
              <a:solidFill>
                <a:srgbClr val="002060"/>
              </a:solidFill>
              <a:latin typeface="Times New Roman" pitchFamily="18" charset="0"/>
              <a:cs typeface="Times New Roman" pitchFamily="18" charset="0"/>
            </a:endParaRPr>
          </a:p>
          <a:p>
            <a:pPr algn="r" rtl="1">
              <a:lnSpc>
                <a:spcPct val="170000"/>
              </a:lnSpc>
              <a:buClr>
                <a:schemeClr val="accent1"/>
              </a:buClr>
              <a:buFont typeface="Wingdings" pitchFamily="2" charset="2"/>
              <a:buChar char="Ø"/>
            </a:pPr>
            <a:endParaRPr lang="ar-IQ" sz="1600" dirty="0" smtClean="0">
              <a:solidFill>
                <a:srgbClr val="002060"/>
              </a:solidFill>
              <a:latin typeface="Times New Roman" pitchFamily="18" charset="0"/>
              <a:cs typeface="Times New Roman" pitchFamily="18" charset="0"/>
            </a:endParaRPr>
          </a:p>
          <a:p>
            <a:pPr algn="r" rtl="1">
              <a:lnSpc>
                <a:spcPct val="170000"/>
              </a:lnSpc>
              <a:buClr>
                <a:schemeClr val="accent1"/>
              </a:buClr>
              <a:buFont typeface="Wingdings" pitchFamily="2" charset="2"/>
              <a:buChar char="Ø"/>
            </a:pPr>
            <a:endParaRPr lang="fa-IR" sz="1600" dirty="0">
              <a:solidFill>
                <a:srgbClr val="002060"/>
              </a:solidFill>
              <a:latin typeface="Times New Roman" pitchFamily="18" charset="0"/>
              <a:cs typeface="Times New Roman" pitchFamily="18" charset="0"/>
            </a:endParaRPr>
          </a:p>
          <a:p>
            <a:pPr algn="r" rtl="1">
              <a:lnSpc>
                <a:spcPct val="170000"/>
              </a:lnSpc>
              <a:buClr>
                <a:schemeClr val="accent1"/>
              </a:buClr>
              <a:buFont typeface="Wingdings" pitchFamily="2" charset="2"/>
              <a:buChar char="Ø"/>
            </a:pPr>
            <a:endParaRPr lang="fa-IR" sz="1600" dirty="0" smtClean="0">
              <a:solidFill>
                <a:srgbClr val="002060"/>
              </a:solidFill>
              <a:latin typeface="Times New Roman" pitchFamily="18" charset="0"/>
              <a:cs typeface="Times New Roman" pitchFamily="18" charset="0"/>
            </a:endParaRPr>
          </a:p>
          <a:p>
            <a:pPr algn="r" rtl="1">
              <a:lnSpc>
                <a:spcPct val="170000"/>
              </a:lnSpc>
              <a:buClr>
                <a:schemeClr val="accent1"/>
              </a:buClr>
              <a:buFont typeface="Wingdings" pitchFamily="2" charset="2"/>
              <a:buChar char="Ø"/>
            </a:pPr>
            <a:endParaRPr lang="ar-IQ" sz="1600" dirty="0" smtClean="0">
              <a:solidFill>
                <a:srgbClr val="002060"/>
              </a:solidFill>
              <a:latin typeface="Times New Roman" pitchFamily="18" charset="0"/>
              <a:cs typeface="Times New Roman" pitchFamily="18" charset="0"/>
            </a:endParaRPr>
          </a:p>
          <a:p>
            <a:pPr algn="r" rtl="1">
              <a:lnSpc>
                <a:spcPct val="170000"/>
              </a:lnSpc>
              <a:buClr>
                <a:schemeClr val="accent1"/>
              </a:buClr>
              <a:buFont typeface="Wingdings" pitchFamily="2" charset="2"/>
              <a:buChar char="Ø"/>
            </a:pPr>
            <a:endParaRPr lang="ar-IQ" sz="1600" dirty="0" smtClean="0">
              <a:solidFill>
                <a:srgbClr val="002060"/>
              </a:solidFill>
              <a:latin typeface="Times New Roman" pitchFamily="18" charset="0"/>
              <a:cs typeface="Times New Roman" pitchFamily="18" charset="0"/>
            </a:endParaRPr>
          </a:p>
          <a:p>
            <a:pPr algn="r" rtl="1">
              <a:lnSpc>
                <a:spcPct val="170000"/>
              </a:lnSpc>
              <a:buClr>
                <a:schemeClr val="accent1"/>
              </a:buClr>
              <a:buFont typeface="Wingdings" pitchFamily="2" charset="2"/>
              <a:buChar char="Ø"/>
            </a:pPr>
            <a:endParaRPr lang="fa-IR" sz="1600" dirty="0" smtClean="0">
              <a:solidFill>
                <a:srgbClr val="002060"/>
              </a:solidFill>
              <a:latin typeface="Times New Roman" pitchFamily="18" charset="0"/>
              <a:cs typeface="Times New Roman" pitchFamily="18" charset="0"/>
            </a:endParaRPr>
          </a:p>
          <a:p>
            <a:pPr algn="r" rtl="1">
              <a:lnSpc>
                <a:spcPct val="170000"/>
              </a:lnSpc>
              <a:buClr>
                <a:schemeClr val="accent1"/>
              </a:buClr>
              <a:buFont typeface="Wingdings" pitchFamily="2" charset="2"/>
              <a:buChar char="Ø"/>
            </a:pPr>
            <a:endParaRPr lang="ar-IQ" sz="1600" dirty="0" smtClean="0">
              <a:solidFill>
                <a:srgbClr val="002060"/>
              </a:solidFill>
              <a:latin typeface="Times New Roman" pitchFamily="18" charset="0"/>
              <a:cs typeface="Times New Roman" pitchFamily="18" charset="0"/>
            </a:endParaRPr>
          </a:p>
        </p:txBody>
      </p:sp>
      <p:pic>
        <p:nvPicPr>
          <p:cNvPr id="8" name="Picture 7" descr="download.jpg"/>
          <p:cNvPicPr>
            <a:picLocks noChangeAspect="1"/>
          </p:cNvPicPr>
          <p:nvPr/>
        </p:nvPicPr>
        <p:blipFill>
          <a:blip r:embed="rId2"/>
          <a:stretch>
            <a:fillRect/>
          </a:stretch>
        </p:blipFill>
        <p:spPr>
          <a:xfrm>
            <a:off x="142844" y="5929330"/>
            <a:ext cx="1100138" cy="7143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399032"/>
          </a:xfrm>
        </p:spPr>
        <p:txBody>
          <a:bodyPr>
            <a:normAutofit/>
          </a:bodyPr>
          <a:lstStyle/>
          <a:p>
            <a:pPr algn="r" rtl="1"/>
            <a:r>
              <a:rPr lang="fa-IR" sz="2800" b="1" dirty="0" smtClean="0">
                <a:solidFill>
                  <a:srgbClr val="002060"/>
                </a:solidFill>
                <a:effectLst/>
                <a:latin typeface="Times New Roman" pitchFamily="18" charset="0"/>
                <a:cs typeface="Times New Roman" pitchFamily="18" charset="0"/>
              </a:rPr>
              <a:t>اهداف /</a:t>
            </a:r>
            <a:r>
              <a:rPr lang="fa-IR" sz="2800" b="1" dirty="0" smtClean="0">
                <a:solidFill>
                  <a:srgbClr val="002060"/>
                </a:solidFill>
                <a:latin typeface="Times New Roman" pitchFamily="18" charset="0"/>
                <a:cs typeface="Times New Roman" pitchFamily="18" charset="0"/>
              </a:rPr>
              <a:t>اهداف </a:t>
            </a:r>
            <a:r>
              <a:rPr lang="fa-IR" sz="2800" b="1" dirty="0" smtClean="0">
                <a:solidFill>
                  <a:srgbClr val="002060"/>
                </a:solidFill>
                <a:latin typeface="Times New Roman" pitchFamily="18" charset="0"/>
                <a:cs typeface="Times New Roman" pitchFamily="18" charset="0"/>
              </a:rPr>
              <a:t>اختصاصی</a:t>
            </a:r>
            <a:r>
              <a:rPr lang="ar-IQ" sz="2800" dirty="0" smtClean="0">
                <a:solidFill>
                  <a:srgbClr val="002060"/>
                </a:solidFill>
                <a:latin typeface="Times New Roman" pitchFamily="18" charset="0"/>
                <a:cs typeface="Times New Roman" pitchFamily="18" charset="0"/>
              </a:rPr>
              <a:t/>
            </a:r>
            <a:br>
              <a:rPr lang="ar-IQ" sz="2800" dirty="0" smtClean="0">
                <a:solidFill>
                  <a:srgbClr val="002060"/>
                </a:solidFill>
                <a:latin typeface="Times New Roman" pitchFamily="18" charset="0"/>
                <a:cs typeface="Times New Roman" pitchFamily="18" charset="0"/>
              </a:rPr>
            </a:br>
            <a:endParaRPr lang="en-US" sz="2800" b="1" dirty="0">
              <a:solidFill>
                <a:srgbClr val="002060"/>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142844" y="1285860"/>
            <a:ext cx="8858280" cy="5929330"/>
          </a:xfrm>
        </p:spPr>
        <p:txBody>
          <a:bodyPr>
            <a:normAutofit/>
          </a:bodyPr>
          <a:lstStyle/>
          <a:p>
            <a:pPr algn="r" rtl="1">
              <a:buNone/>
            </a:pPr>
            <a:endParaRPr lang="fa-IR" sz="2500" dirty="0" smtClean="0">
              <a:solidFill>
                <a:srgbClr val="002060"/>
              </a:solidFill>
              <a:latin typeface="Times New Roman" pitchFamily="18" charset="0"/>
              <a:cs typeface="Times New Roman" pitchFamily="18" charset="0"/>
            </a:endParaRPr>
          </a:p>
          <a:p>
            <a:pPr algn="r" rtl="1">
              <a:lnSpc>
                <a:spcPct val="150000"/>
              </a:lnSpc>
              <a:buFont typeface="Wingdings" pitchFamily="2" charset="2"/>
              <a:buChar char="Ø"/>
            </a:pPr>
            <a:r>
              <a:rPr lang="ar-IQ" sz="1600" dirty="0" smtClean="0">
                <a:solidFill>
                  <a:srgbClr val="002060"/>
                </a:solidFill>
                <a:latin typeface="Times New Roman" pitchFamily="18" charset="0"/>
                <a:cs typeface="Times New Roman" pitchFamily="18" charset="0"/>
              </a:rPr>
              <a:t>تعیین </a:t>
            </a:r>
            <a:r>
              <a:rPr lang="ar-IQ" sz="1600" dirty="0" smtClean="0">
                <a:solidFill>
                  <a:srgbClr val="002060"/>
                </a:solidFill>
                <a:latin typeface="Times New Roman" pitchFamily="18" charset="0"/>
                <a:cs typeface="Times New Roman" pitchFamily="18" charset="0"/>
              </a:rPr>
              <a:t>میزان عارضه  بروز اختلال عملکرد گره </a:t>
            </a:r>
            <a:r>
              <a:rPr lang="en-US" sz="1600" dirty="0" smtClean="0">
                <a:solidFill>
                  <a:srgbClr val="002060"/>
                </a:solidFill>
                <a:latin typeface="Times New Roman" pitchFamily="18" charset="0"/>
                <a:cs typeface="Times New Roman" pitchFamily="18" charset="0"/>
              </a:rPr>
              <a:t>SAN </a:t>
            </a:r>
            <a:r>
              <a:rPr lang="ar-IQ" sz="1600" dirty="0" smtClean="0">
                <a:solidFill>
                  <a:srgbClr val="002060"/>
                </a:solidFill>
                <a:latin typeface="Times New Roman" pitchFamily="18" charset="0"/>
                <a:cs typeface="Times New Roman" pitchFamily="18" charset="0"/>
              </a:rPr>
              <a:t>به علت مصرف فلکاییناید در بیماران بستری در بیمارستان قلب وعروق شهید </a:t>
            </a:r>
            <a:r>
              <a:rPr lang="ar-IQ" sz="1600" dirty="0" smtClean="0">
                <a:solidFill>
                  <a:srgbClr val="002060"/>
                </a:solidFill>
                <a:latin typeface="Times New Roman" pitchFamily="18" charset="0"/>
                <a:cs typeface="Times New Roman" pitchFamily="18" charset="0"/>
              </a:rPr>
              <a:t>رجایی</a:t>
            </a:r>
            <a:endParaRPr lang="fa-IR" sz="1600" b="1" dirty="0" smtClean="0">
              <a:solidFill>
                <a:srgbClr val="002060"/>
              </a:solidFill>
              <a:latin typeface="Times New Roman" pitchFamily="18" charset="0"/>
              <a:cs typeface="Times New Roman" pitchFamily="18" charset="0"/>
            </a:endParaRPr>
          </a:p>
          <a:p>
            <a:pPr marL="578358" indent="-514350" algn="r" rtl="1">
              <a:lnSpc>
                <a:spcPct val="150000"/>
              </a:lnSpc>
              <a:buFont typeface="Wingdings" pitchFamily="2" charset="2"/>
              <a:buChar char="Ø"/>
            </a:pPr>
            <a:r>
              <a:rPr lang="ar-IQ" sz="1600" dirty="0" smtClean="0">
                <a:solidFill>
                  <a:srgbClr val="002060"/>
                </a:solidFill>
                <a:latin typeface="Times New Roman" pitchFamily="18" charset="0"/>
                <a:cs typeface="Times New Roman" pitchFamily="18" charset="0"/>
              </a:rPr>
              <a:t>تعیین میزان عارضه افزایش </a:t>
            </a:r>
            <a:r>
              <a:rPr lang="en-US" sz="1600" dirty="0" smtClean="0">
                <a:solidFill>
                  <a:srgbClr val="002060"/>
                </a:solidFill>
                <a:latin typeface="Times New Roman" pitchFamily="18" charset="0"/>
                <a:cs typeface="Times New Roman" pitchFamily="18" charset="0"/>
              </a:rPr>
              <a:t>QRS Widening </a:t>
            </a:r>
            <a:r>
              <a:rPr lang="ar-IQ" sz="1600" dirty="0" smtClean="0">
                <a:solidFill>
                  <a:srgbClr val="002060"/>
                </a:solidFill>
                <a:latin typeface="Times New Roman" pitchFamily="18" charset="0"/>
                <a:cs typeface="Times New Roman" pitchFamily="18" charset="0"/>
              </a:rPr>
              <a:t>بیشتر از 25% به علت مصرف فلکاییناید در بیماران بستری در بیمارستان قلب وعروق شهید رجایی</a:t>
            </a:r>
          </a:p>
          <a:p>
            <a:pPr algn="r" rtl="1">
              <a:lnSpc>
                <a:spcPct val="150000"/>
              </a:lnSpc>
              <a:buFont typeface="Wingdings" pitchFamily="2" charset="2"/>
              <a:buChar char="Ø"/>
            </a:pPr>
            <a:r>
              <a:rPr lang="ar-IQ" sz="1600" dirty="0" smtClean="0">
                <a:solidFill>
                  <a:srgbClr val="002060"/>
                </a:solidFill>
                <a:latin typeface="Times New Roman" pitchFamily="18" charset="0"/>
                <a:cs typeface="Times New Roman" pitchFamily="18" charset="0"/>
              </a:rPr>
              <a:t>تعیین میزان عارضه  بروز هر گونه آریتمی بطنی جدید به علت مصرف فلکاییناید در بیماران بستری در بیمارستان قلب وعروق شهید رجایی</a:t>
            </a:r>
          </a:p>
          <a:p>
            <a:pPr algn="r" rtl="1">
              <a:lnSpc>
                <a:spcPct val="150000"/>
              </a:lnSpc>
              <a:buFont typeface="Wingdings" pitchFamily="2" charset="2"/>
              <a:buChar char="Ø"/>
            </a:pPr>
            <a:r>
              <a:rPr lang="ar-IQ" sz="1600" dirty="0" smtClean="0">
                <a:solidFill>
                  <a:srgbClr val="002060"/>
                </a:solidFill>
                <a:latin typeface="Times New Roman" pitchFamily="18" charset="0"/>
                <a:cs typeface="Times New Roman" pitchFamily="18" charset="0"/>
              </a:rPr>
              <a:t>تعیین میزان عارضه  بروز علایم گوارشی به علت مصرف فلکاییناید در بیماران بستری در بیمارستان قلب وعروق شهید رجایی</a:t>
            </a:r>
          </a:p>
          <a:p>
            <a:pPr algn="r" rtl="1">
              <a:lnSpc>
                <a:spcPct val="170000"/>
              </a:lnSpc>
              <a:buNone/>
            </a:pPr>
            <a:r>
              <a:rPr lang="ar-IQ" sz="2500" dirty="0" smtClean="0">
                <a:solidFill>
                  <a:srgbClr val="002060"/>
                </a:solidFill>
                <a:latin typeface="Times New Roman" pitchFamily="18" charset="0"/>
                <a:cs typeface="Times New Roman" pitchFamily="18" charset="0"/>
              </a:rPr>
              <a:t/>
            </a:r>
            <a:br>
              <a:rPr lang="ar-IQ" sz="2500" dirty="0" smtClean="0">
                <a:solidFill>
                  <a:srgbClr val="002060"/>
                </a:solidFill>
                <a:latin typeface="Times New Roman" pitchFamily="18" charset="0"/>
                <a:cs typeface="Times New Roman" pitchFamily="18" charset="0"/>
              </a:rPr>
            </a:br>
            <a:endParaRPr lang="fa-IR" sz="2500" dirty="0" smtClean="0">
              <a:solidFill>
                <a:srgbClr val="002060"/>
              </a:solidFill>
              <a:latin typeface="Times New Roman" pitchFamily="18" charset="0"/>
              <a:cs typeface="Times New Roman" pitchFamily="18" charset="0"/>
            </a:endParaRPr>
          </a:p>
          <a:p>
            <a:pPr algn="r" rtl="1">
              <a:lnSpc>
                <a:spcPct val="170000"/>
              </a:lnSpc>
              <a:buNone/>
            </a:pPr>
            <a:endParaRPr lang="fa-IR" sz="2000" dirty="0" smtClean="0">
              <a:solidFill>
                <a:srgbClr val="002060"/>
              </a:solidFill>
              <a:latin typeface="Times New Roman" pitchFamily="18" charset="0"/>
              <a:cs typeface="Times New Roman" pitchFamily="18" charset="0"/>
            </a:endParaRPr>
          </a:p>
        </p:txBody>
      </p:sp>
      <p:cxnSp>
        <p:nvCxnSpPr>
          <p:cNvPr id="7" name="Straight Connector 6"/>
          <p:cNvCxnSpPr/>
          <p:nvPr/>
        </p:nvCxnSpPr>
        <p:spPr>
          <a:xfrm rot="10800000">
            <a:off x="285720" y="928670"/>
            <a:ext cx="8460562" cy="1588"/>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pic>
        <p:nvPicPr>
          <p:cNvPr id="5" name="Picture 4" descr="download.jpg"/>
          <p:cNvPicPr>
            <a:picLocks noChangeAspect="1"/>
          </p:cNvPicPr>
          <p:nvPr/>
        </p:nvPicPr>
        <p:blipFill>
          <a:blip r:embed="rId2"/>
          <a:stretch>
            <a:fillRect/>
          </a:stretch>
        </p:blipFill>
        <p:spPr>
          <a:xfrm>
            <a:off x="285720" y="5786454"/>
            <a:ext cx="1100138" cy="7143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399032"/>
          </a:xfrm>
        </p:spPr>
        <p:txBody>
          <a:bodyPr>
            <a:normAutofit/>
          </a:bodyPr>
          <a:lstStyle/>
          <a:p>
            <a:pPr algn="r" rtl="1"/>
            <a:r>
              <a:rPr lang="fa-IR" sz="2800" b="1" dirty="0" smtClean="0">
                <a:solidFill>
                  <a:srgbClr val="002060"/>
                </a:solidFill>
                <a:effectLst/>
                <a:latin typeface="Times New Roman" pitchFamily="18" charset="0"/>
                <a:cs typeface="Times New Roman" pitchFamily="18" charset="0"/>
              </a:rPr>
              <a:t>روش اجرا</a:t>
            </a:r>
            <a:r>
              <a:rPr lang="ar-IQ" sz="2800" dirty="0" smtClean="0">
                <a:solidFill>
                  <a:srgbClr val="002060"/>
                </a:solidFill>
                <a:latin typeface="Times New Roman" pitchFamily="18" charset="0"/>
                <a:cs typeface="Times New Roman" pitchFamily="18" charset="0"/>
              </a:rPr>
              <a:t/>
            </a:r>
            <a:br>
              <a:rPr lang="ar-IQ" sz="2800" dirty="0" smtClean="0">
                <a:solidFill>
                  <a:srgbClr val="002060"/>
                </a:solidFill>
                <a:latin typeface="Times New Roman" pitchFamily="18" charset="0"/>
                <a:cs typeface="Times New Roman" pitchFamily="18" charset="0"/>
              </a:rPr>
            </a:br>
            <a:endParaRPr lang="en-US" sz="2800" b="1" dirty="0">
              <a:solidFill>
                <a:srgbClr val="002060"/>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142844" y="785794"/>
            <a:ext cx="8858280" cy="5929330"/>
          </a:xfrm>
        </p:spPr>
        <p:txBody>
          <a:bodyPr>
            <a:normAutofit fontScale="92500" lnSpcReduction="10000"/>
          </a:bodyPr>
          <a:lstStyle/>
          <a:p>
            <a:pPr algn="r" rtl="1">
              <a:buNone/>
            </a:pPr>
            <a:endParaRPr lang="fa-IR" sz="2500" dirty="0" smtClean="0">
              <a:solidFill>
                <a:srgbClr val="002060"/>
              </a:solidFill>
              <a:latin typeface="Times New Roman" pitchFamily="18" charset="0"/>
              <a:cs typeface="Times New Roman" pitchFamily="18" charset="0"/>
            </a:endParaRPr>
          </a:p>
          <a:p>
            <a:pPr algn="r" rtl="1">
              <a:buFont typeface="Wingdings" pitchFamily="2" charset="2"/>
              <a:buChar char="Ø"/>
            </a:pPr>
            <a:r>
              <a:rPr lang="ar-IQ" sz="2000" dirty="0" smtClean="0">
                <a:solidFill>
                  <a:srgbClr val="002060"/>
                </a:solidFill>
                <a:latin typeface="Times New Roman" pitchFamily="18" charset="0"/>
                <a:cs typeface="Times New Roman" pitchFamily="18" charset="0"/>
              </a:rPr>
              <a:t>در این مطالعه </a:t>
            </a:r>
            <a:r>
              <a:rPr lang="en-US" sz="2000" dirty="0" smtClean="0">
                <a:solidFill>
                  <a:srgbClr val="002060"/>
                </a:solidFill>
                <a:latin typeface="Times New Roman" pitchFamily="18" charset="0"/>
                <a:cs typeface="Times New Roman" pitchFamily="18" charset="0"/>
              </a:rPr>
              <a:t>Case Series ، </a:t>
            </a:r>
            <a:r>
              <a:rPr lang="ar-IQ" sz="1900" dirty="0" smtClean="0">
                <a:solidFill>
                  <a:srgbClr val="002060"/>
                </a:solidFill>
                <a:latin typeface="Times New Roman" pitchFamily="18" charset="0"/>
                <a:cs typeface="Times New Roman" pitchFamily="18" charset="0"/>
              </a:rPr>
              <a:t>تعداد 1350 </a:t>
            </a:r>
            <a:r>
              <a:rPr lang="ar-IQ" sz="2000" dirty="0" smtClean="0">
                <a:solidFill>
                  <a:srgbClr val="002060"/>
                </a:solidFill>
                <a:latin typeface="Times New Roman" pitchFamily="18" charset="0"/>
                <a:cs typeface="Times New Roman" pitchFamily="18" charset="0"/>
              </a:rPr>
              <a:t>بیمار </a:t>
            </a:r>
            <a:r>
              <a:rPr lang="ar-IQ" sz="2000" dirty="0" smtClean="0">
                <a:solidFill>
                  <a:srgbClr val="002060"/>
                </a:solidFill>
                <a:latin typeface="Times New Roman" pitchFamily="18" charset="0"/>
                <a:cs typeface="Times New Roman" pitchFamily="18" charset="0"/>
              </a:rPr>
              <a:t>دریافت کننده ی فلکاییناید با سابقه بستری طی سال های 1399-1390در بیمارستان قلب و عروق شهید رجایی از نظر عوارض و نحوه مصرف این دارو مورد بررسی و مطالعه قرار می گیرند. </a:t>
            </a:r>
            <a:endParaRPr lang="fa-IR" sz="2000" dirty="0" smtClean="0">
              <a:solidFill>
                <a:srgbClr val="002060"/>
              </a:solidFill>
              <a:latin typeface="Times New Roman" pitchFamily="18" charset="0"/>
              <a:cs typeface="Times New Roman" pitchFamily="18" charset="0"/>
            </a:endParaRPr>
          </a:p>
          <a:p>
            <a:pPr algn="r" rtl="1">
              <a:buFont typeface="Wingdings" pitchFamily="2" charset="2"/>
              <a:buChar char="Ø"/>
            </a:pPr>
            <a:endParaRPr lang="fa-IR" sz="2000" dirty="0" smtClean="0">
              <a:solidFill>
                <a:srgbClr val="002060"/>
              </a:solidFill>
              <a:latin typeface="Times New Roman" pitchFamily="18" charset="0"/>
              <a:cs typeface="Times New Roman" pitchFamily="18" charset="0"/>
            </a:endParaRPr>
          </a:p>
          <a:p>
            <a:pPr algn="r" rtl="1">
              <a:buFont typeface="Wingdings" pitchFamily="2" charset="2"/>
              <a:buChar char="Ø"/>
            </a:pPr>
            <a:r>
              <a:rPr lang="ar-IQ" sz="2000" dirty="0" smtClean="0">
                <a:solidFill>
                  <a:srgbClr val="002060"/>
                </a:solidFill>
                <a:latin typeface="Times New Roman" pitchFamily="18" charset="0"/>
                <a:cs typeface="Times New Roman" pitchFamily="18" charset="0"/>
              </a:rPr>
              <a:t>این </a:t>
            </a:r>
            <a:r>
              <a:rPr lang="ar-IQ" sz="2000" dirty="0" smtClean="0">
                <a:solidFill>
                  <a:srgbClr val="002060"/>
                </a:solidFill>
                <a:latin typeface="Times New Roman" pitchFamily="18" charset="0"/>
                <a:cs typeface="Times New Roman" pitchFamily="18" charset="0"/>
              </a:rPr>
              <a:t>بیماران پس از ارزیابی از جهت شدت اختلال ساختمانی قلب (بر اساس نوار قلب و گزارش اکو موجود در پرونده بالینی بیماران) و همچنین پیگیری بر اساس شرح حال اخذ شده از طریق تلفن و تکمیل پرسشنامه مربوطه، از جهت بهبودی یا عوارض ناشی از مصرف فلکاییناید، مورد پرسش قرار می گیرند. </a:t>
            </a:r>
            <a:endParaRPr lang="fa-IR" sz="2000" dirty="0" smtClean="0">
              <a:solidFill>
                <a:srgbClr val="002060"/>
              </a:solidFill>
              <a:latin typeface="Times New Roman" pitchFamily="18" charset="0"/>
              <a:cs typeface="Times New Roman" pitchFamily="18" charset="0"/>
            </a:endParaRPr>
          </a:p>
          <a:p>
            <a:pPr algn="r" rtl="1">
              <a:buFont typeface="Wingdings" pitchFamily="2" charset="2"/>
              <a:buChar char="Ø"/>
            </a:pPr>
            <a:endParaRPr lang="fa-IR" sz="2000" dirty="0" smtClean="0">
              <a:solidFill>
                <a:srgbClr val="002060"/>
              </a:solidFill>
              <a:latin typeface="Times New Roman" pitchFamily="18" charset="0"/>
              <a:cs typeface="Times New Roman" pitchFamily="18" charset="0"/>
            </a:endParaRPr>
          </a:p>
          <a:p>
            <a:pPr algn="r" rtl="1">
              <a:buFont typeface="Wingdings" pitchFamily="2" charset="2"/>
              <a:buChar char="Ø"/>
            </a:pPr>
            <a:r>
              <a:rPr lang="ar-IQ" sz="2000" dirty="0" smtClean="0">
                <a:solidFill>
                  <a:srgbClr val="002060"/>
                </a:solidFill>
                <a:latin typeface="Times New Roman" pitchFamily="18" charset="0"/>
                <a:cs typeface="Times New Roman" pitchFamily="18" charset="0"/>
              </a:rPr>
              <a:t>عوارض </a:t>
            </a:r>
            <a:r>
              <a:rPr lang="ar-IQ" sz="2000" dirty="0" smtClean="0">
                <a:solidFill>
                  <a:srgbClr val="002060"/>
                </a:solidFill>
                <a:latin typeface="Times New Roman" pitchFamily="18" charset="0"/>
                <a:cs typeface="Times New Roman" pitchFamily="18" charset="0"/>
              </a:rPr>
              <a:t>مد نظر ناشی از مصرف فلکاییناید شامل هر گونه بلوک قلبی جدید، بروز اختلال عملکرد گره </a:t>
            </a:r>
            <a:r>
              <a:rPr lang="en-US" sz="2000" dirty="0" smtClean="0">
                <a:solidFill>
                  <a:srgbClr val="002060"/>
                </a:solidFill>
                <a:latin typeface="Times New Roman" pitchFamily="18" charset="0"/>
                <a:cs typeface="Times New Roman" pitchFamily="18" charset="0"/>
              </a:rPr>
              <a:t>SAN ، </a:t>
            </a:r>
            <a:r>
              <a:rPr lang="ar-IQ" sz="2000" dirty="0" smtClean="0">
                <a:solidFill>
                  <a:srgbClr val="002060"/>
                </a:solidFill>
                <a:latin typeface="Times New Roman" pitchFamily="18" charset="0"/>
                <a:cs typeface="Times New Roman" pitchFamily="18" charset="0"/>
              </a:rPr>
              <a:t>افزایش </a:t>
            </a:r>
            <a:r>
              <a:rPr lang="en-US" sz="2000" dirty="0" smtClean="0">
                <a:solidFill>
                  <a:srgbClr val="002060"/>
                </a:solidFill>
                <a:latin typeface="Times New Roman" pitchFamily="18" charset="0"/>
                <a:cs typeface="Times New Roman" pitchFamily="18" charset="0"/>
              </a:rPr>
              <a:t>QRS Widening </a:t>
            </a:r>
            <a:r>
              <a:rPr lang="ar-IQ" sz="2000" dirty="0" smtClean="0">
                <a:solidFill>
                  <a:srgbClr val="002060"/>
                </a:solidFill>
                <a:latin typeface="Times New Roman" pitchFamily="18" charset="0"/>
                <a:cs typeface="Times New Roman" pitchFamily="18" charset="0"/>
              </a:rPr>
              <a:t>بیشتر از 25%, هر گونه آریتمی بطنی جدید، و علایم گوارشی که بیمار پس از مصرف دارو بیان کند، می باشد. این عوارض از سه روز بعد از تجویز تا زمانی که  با بیمار طی مطالعه تماس گرفته می شود، مورد مطالعه قرار می گیرد. </a:t>
            </a:r>
            <a:endParaRPr lang="fa-IR" sz="2000" dirty="0" smtClean="0">
              <a:solidFill>
                <a:srgbClr val="002060"/>
              </a:solidFill>
              <a:latin typeface="Times New Roman" pitchFamily="18" charset="0"/>
              <a:cs typeface="Times New Roman" pitchFamily="18" charset="0"/>
            </a:endParaRPr>
          </a:p>
          <a:p>
            <a:pPr algn="r" rtl="1">
              <a:buFont typeface="Wingdings" pitchFamily="2" charset="2"/>
              <a:buChar char="Ø"/>
            </a:pPr>
            <a:endParaRPr lang="fa-IR" sz="2000" dirty="0" smtClean="0">
              <a:solidFill>
                <a:srgbClr val="002060"/>
              </a:solidFill>
              <a:latin typeface="Times New Roman" pitchFamily="18" charset="0"/>
              <a:cs typeface="Times New Roman" pitchFamily="18" charset="0"/>
            </a:endParaRPr>
          </a:p>
          <a:p>
            <a:pPr algn="r" rtl="1">
              <a:buFont typeface="Wingdings" pitchFamily="2" charset="2"/>
              <a:buChar char="Ø"/>
            </a:pPr>
            <a:r>
              <a:rPr lang="ar-IQ" sz="2000" dirty="0" smtClean="0">
                <a:solidFill>
                  <a:srgbClr val="002060"/>
                </a:solidFill>
                <a:latin typeface="Times New Roman" pitchFamily="18" charset="0"/>
                <a:cs typeface="Times New Roman" pitchFamily="18" charset="0"/>
              </a:rPr>
              <a:t>سپس </a:t>
            </a:r>
            <a:r>
              <a:rPr lang="ar-IQ" sz="2000" dirty="0" smtClean="0">
                <a:solidFill>
                  <a:srgbClr val="002060"/>
                </a:solidFill>
                <a:latin typeface="Times New Roman" pitchFamily="18" charset="0"/>
                <a:cs typeface="Times New Roman" pitchFamily="18" charset="0"/>
              </a:rPr>
              <a:t>اطلاعات جمع آوری شده در پرسشنامه وارد نرم افزار آنالیز </a:t>
            </a:r>
            <a:r>
              <a:rPr lang="en-US" sz="2000" dirty="0" smtClean="0">
                <a:solidFill>
                  <a:srgbClr val="002060"/>
                </a:solidFill>
                <a:latin typeface="Times New Roman" pitchFamily="18" charset="0"/>
                <a:cs typeface="Times New Roman" pitchFamily="18" charset="0"/>
              </a:rPr>
              <a:t>SPSS </a:t>
            </a:r>
            <a:r>
              <a:rPr lang="ar-IQ" sz="2000" dirty="0" smtClean="0">
                <a:solidFill>
                  <a:srgbClr val="002060"/>
                </a:solidFill>
                <a:latin typeface="Times New Roman" pitchFamily="18" charset="0"/>
                <a:cs typeface="Times New Roman" pitchFamily="18" charset="0"/>
              </a:rPr>
              <a:t>شده و تفسیر مربوطه انجام می شود.</a:t>
            </a:r>
          </a:p>
          <a:p>
            <a:pPr>
              <a:buNone/>
            </a:pPr>
            <a:r>
              <a:rPr lang="ar-IQ" sz="2800" dirty="0" smtClean="0"/>
              <a:t/>
            </a:r>
            <a:br>
              <a:rPr lang="ar-IQ" sz="2800" dirty="0" smtClean="0"/>
            </a:br>
            <a:r>
              <a:rPr lang="ar-IQ" sz="2800" dirty="0" smtClean="0"/>
              <a:t> </a:t>
            </a:r>
            <a:r>
              <a:rPr lang="ar-IQ" sz="2500" dirty="0" smtClean="0">
                <a:solidFill>
                  <a:srgbClr val="002060"/>
                </a:solidFill>
                <a:latin typeface="Times New Roman" pitchFamily="18" charset="0"/>
                <a:cs typeface="Times New Roman" pitchFamily="18" charset="0"/>
              </a:rPr>
              <a:t/>
            </a:r>
            <a:br>
              <a:rPr lang="ar-IQ" sz="2500" dirty="0" smtClean="0">
                <a:solidFill>
                  <a:srgbClr val="002060"/>
                </a:solidFill>
                <a:latin typeface="Times New Roman" pitchFamily="18" charset="0"/>
                <a:cs typeface="Times New Roman" pitchFamily="18" charset="0"/>
              </a:rPr>
            </a:br>
            <a:endParaRPr lang="fa-IR" sz="2500" dirty="0" smtClean="0">
              <a:solidFill>
                <a:srgbClr val="002060"/>
              </a:solidFill>
              <a:latin typeface="Times New Roman" pitchFamily="18" charset="0"/>
              <a:cs typeface="Times New Roman" pitchFamily="18" charset="0"/>
            </a:endParaRPr>
          </a:p>
          <a:p>
            <a:pPr algn="r" rtl="1">
              <a:lnSpc>
                <a:spcPct val="170000"/>
              </a:lnSpc>
              <a:buNone/>
            </a:pPr>
            <a:endParaRPr lang="fa-IR" sz="2000" dirty="0" smtClean="0">
              <a:solidFill>
                <a:srgbClr val="002060"/>
              </a:solidFill>
              <a:latin typeface="Times New Roman" pitchFamily="18" charset="0"/>
              <a:cs typeface="Times New Roman" pitchFamily="18" charset="0"/>
            </a:endParaRPr>
          </a:p>
        </p:txBody>
      </p:sp>
      <p:cxnSp>
        <p:nvCxnSpPr>
          <p:cNvPr id="7" name="Straight Connector 6"/>
          <p:cNvCxnSpPr/>
          <p:nvPr/>
        </p:nvCxnSpPr>
        <p:spPr>
          <a:xfrm rot="10800000">
            <a:off x="285720" y="928670"/>
            <a:ext cx="8460562" cy="1588"/>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pic>
        <p:nvPicPr>
          <p:cNvPr id="5" name="Picture 4" descr="download.jpg"/>
          <p:cNvPicPr>
            <a:picLocks noChangeAspect="1"/>
          </p:cNvPicPr>
          <p:nvPr/>
        </p:nvPicPr>
        <p:blipFill>
          <a:blip r:embed="rId2"/>
          <a:stretch>
            <a:fillRect/>
          </a:stretch>
        </p:blipFill>
        <p:spPr>
          <a:xfrm>
            <a:off x="285720" y="5786454"/>
            <a:ext cx="1100138" cy="7143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399032"/>
          </a:xfrm>
        </p:spPr>
        <p:txBody>
          <a:bodyPr>
            <a:normAutofit/>
          </a:bodyPr>
          <a:lstStyle/>
          <a:p>
            <a:pPr algn="r" rtl="1"/>
            <a:r>
              <a:rPr lang="fa-IR" sz="2800" b="1" dirty="0" smtClean="0">
                <a:solidFill>
                  <a:srgbClr val="002060"/>
                </a:solidFill>
                <a:effectLst/>
                <a:latin typeface="Times New Roman" pitchFamily="18" charset="0"/>
                <a:cs typeface="Times New Roman" pitchFamily="18" charset="0"/>
              </a:rPr>
              <a:t>ملاحظات اخلاقی</a:t>
            </a:r>
            <a:r>
              <a:rPr lang="ar-IQ" sz="2800" dirty="0" smtClean="0">
                <a:solidFill>
                  <a:srgbClr val="002060"/>
                </a:solidFill>
                <a:latin typeface="Times New Roman" pitchFamily="18" charset="0"/>
                <a:cs typeface="Times New Roman" pitchFamily="18" charset="0"/>
              </a:rPr>
              <a:t/>
            </a:r>
            <a:br>
              <a:rPr lang="ar-IQ" sz="2800" dirty="0" smtClean="0">
                <a:solidFill>
                  <a:srgbClr val="002060"/>
                </a:solidFill>
                <a:latin typeface="Times New Roman" pitchFamily="18" charset="0"/>
                <a:cs typeface="Times New Roman" pitchFamily="18" charset="0"/>
              </a:rPr>
            </a:br>
            <a:endParaRPr lang="en-US" sz="2800" b="1" dirty="0">
              <a:solidFill>
                <a:srgbClr val="002060"/>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142844" y="928670"/>
            <a:ext cx="8858280" cy="5929330"/>
          </a:xfrm>
        </p:spPr>
        <p:txBody>
          <a:bodyPr>
            <a:normAutofit fontScale="92500" lnSpcReduction="10000"/>
          </a:bodyPr>
          <a:lstStyle/>
          <a:p>
            <a:pPr algn="r" rtl="1">
              <a:buNone/>
            </a:pPr>
            <a:endParaRPr lang="fa-IR" sz="2500" dirty="0" smtClean="0">
              <a:solidFill>
                <a:srgbClr val="002060"/>
              </a:solidFill>
              <a:latin typeface="Times New Roman" pitchFamily="18" charset="0"/>
              <a:cs typeface="Times New Roman" pitchFamily="18" charset="0"/>
            </a:endParaRPr>
          </a:p>
          <a:p>
            <a:pPr algn="r" rtl="1">
              <a:buFont typeface="Wingdings" pitchFamily="2" charset="2"/>
              <a:buChar char="Ø"/>
            </a:pPr>
            <a:r>
              <a:rPr lang="ar-IQ" sz="1900" dirty="0" smtClean="0">
                <a:solidFill>
                  <a:srgbClr val="002060"/>
                </a:solidFill>
                <a:latin typeface="Times New Roman" pitchFamily="18" charset="0"/>
                <a:cs typeface="Times New Roman" pitchFamily="18" charset="0"/>
              </a:rPr>
              <a:t>تمام اطلاعات بیماران بدون نام و محرمانه حفظ خواهد شد</a:t>
            </a:r>
            <a:r>
              <a:rPr lang="ar-IQ" sz="1900" dirty="0" smtClean="0">
                <a:solidFill>
                  <a:srgbClr val="002060"/>
                </a:solidFill>
                <a:latin typeface="Times New Roman" pitchFamily="18" charset="0"/>
                <a:cs typeface="Times New Roman" pitchFamily="18" charset="0"/>
              </a:rPr>
              <a:t>.</a:t>
            </a:r>
            <a:endParaRPr lang="fa-IR" sz="1900" dirty="0" smtClean="0">
              <a:solidFill>
                <a:srgbClr val="002060"/>
              </a:solidFill>
              <a:latin typeface="Times New Roman" pitchFamily="18" charset="0"/>
              <a:cs typeface="Times New Roman" pitchFamily="18" charset="0"/>
            </a:endParaRPr>
          </a:p>
          <a:p>
            <a:pPr algn="r" rtl="1">
              <a:buFont typeface="Wingdings" pitchFamily="2" charset="2"/>
              <a:buChar char="Ø"/>
            </a:pPr>
            <a:endParaRPr lang="ar-IQ" sz="1900" dirty="0" smtClean="0">
              <a:solidFill>
                <a:srgbClr val="002060"/>
              </a:solidFill>
              <a:latin typeface="Times New Roman" pitchFamily="18" charset="0"/>
              <a:cs typeface="Times New Roman" pitchFamily="18" charset="0"/>
            </a:endParaRPr>
          </a:p>
          <a:p>
            <a:pPr algn="r" rtl="1">
              <a:buFont typeface="Wingdings" pitchFamily="2" charset="2"/>
              <a:buChar char="Ø"/>
            </a:pPr>
            <a:r>
              <a:rPr lang="ar-IQ" sz="1900" dirty="0" smtClean="0">
                <a:solidFill>
                  <a:srgbClr val="002060"/>
                </a:solidFill>
                <a:latin typeface="Times New Roman" pitchFamily="18" charset="0"/>
                <a:cs typeface="Times New Roman" pitchFamily="18" charset="0"/>
              </a:rPr>
              <a:t>هیچ مداخله ای منتسب به پژوهش نبوده، تمام مداخلات جزو مداخله روتین بیماران است و هزینه ای بابت پژوهش به بیماران تحمیل نخواهد شد</a:t>
            </a:r>
            <a:r>
              <a:rPr lang="ar-IQ" sz="1900" dirty="0" smtClean="0">
                <a:solidFill>
                  <a:srgbClr val="002060"/>
                </a:solidFill>
                <a:latin typeface="Times New Roman" pitchFamily="18" charset="0"/>
                <a:cs typeface="Times New Roman" pitchFamily="18" charset="0"/>
              </a:rPr>
              <a:t>.</a:t>
            </a:r>
            <a:endParaRPr lang="fa-IR" sz="1900" dirty="0" smtClean="0">
              <a:solidFill>
                <a:srgbClr val="002060"/>
              </a:solidFill>
              <a:latin typeface="Times New Roman" pitchFamily="18" charset="0"/>
              <a:cs typeface="Times New Roman" pitchFamily="18" charset="0"/>
            </a:endParaRPr>
          </a:p>
          <a:p>
            <a:pPr algn="r" rtl="1">
              <a:buFont typeface="Wingdings" pitchFamily="2" charset="2"/>
              <a:buChar char="Ø"/>
            </a:pPr>
            <a:endParaRPr lang="ar-IQ" sz="1900" dirty="0" smtClean="0">
              <a:solidFill>
                <a:srgbClr val="002060"/>
              </a:solidFill>
              <a:latin typeface="Times New Roman" pitchFamily="18" charset="0"/>
              <a:cs typeface="Times New Roman" pitchFamily="18" charset="0"/>
            </a:endParaRPr>
          </a:p>
          <a:p>
            <a:pPr algn="r" rtl="1">
              <a:buFont typeface="Wingdings" pitchFamily="2" charset="2"/>
              <a:buChar char="Ø"/>
            </a:pPr>
            <a:r>
              <a:rPr lang="ar-IQ" sz="1900" dirty="0" smtClean="0">
                <a:solidFill>
                  <a:srgbClr val="002060"/>
                </a:solidFill>
                <a:latin typeface="Times New Roman" pitchFamily="18" charset="0"/>
                <a:cs typeface="Times New Roman" pitchFamily="18" charset="0"/>
              </a:rPr>
              <a:t>رضایت شفاهی ضمنی بیمار مبنی بر استفاده از اطلاعات پرونده بیمار بدون نام، از بیمار اخذ خواهد شد</a:t>
            </a:r>
            <a:r>
              <a:rPr lang="ar-IQ" sz="1900" dirty="0" smtClean="0">
                <a:solidFill>
                  <a:srgbClr val="002060"/>
                </a:solidFill>
                <a:latin typeface="Times New Roman" pitchFamily="18" charset="0"/>
                <a:cs typeface="Times New Roman" pitchFamily="18" charset="0"/>
              </a:rPr>
              <a:t>.</a:t>
            </a:r>
            <a:endParaRPr lang="fa-IR" sz="1900" dirty="0" smtClean="0">
              <a:solidFill>
                <a:srgbClr val="002060"/>
              </a:solidFill>
              <a:latin typeface="Times New Roman" pitchFamily="18" charset="0"/>
              <a:cs typeface="Times New Roman" pitchFamily="18" charset="0"/>
            </a:endParaRPr>
          </a:p>
          <a:p>
            <a:pPr algn="r" rtl="1">
              <a:buFont typeface="Wingdings" pitchFamily="2" charset="2"/>
              <a:buChar char="Ø"/>
            </a:pPr>
            <a:endParaRPr lang="ar-IQ" sz="1900" dirty="0" smtClean="0">
              <a:solidFill>
                <a:srgbClr val="002060"/>
              </a:solidFill>
              <a:latin typeface="Times New Roman" pitchFamily="18" charset="0"/>
              <a:cs typeface="Times New Roman" pitchFamily="18" charset="0"/>
            </a:endParaRPr>
          </a:p>
          <a:p>
            <a:pPr algn="r" rtl="1">
              <a:buFont typeface="Wingdings" pitchFamily="2" charset="2"/>
              <a:buChar char="Ø"/>
            </a:pPr>
            <a:r>
              <a:rPr lang="ar-IQ" sz="1900" dirty="0" smtClean="0">
                <a:solidFill>
                  <a:srgbClr val="002060"/>
                </a:solidFill>
                <a:latin typeface="Times New Roman" pitchFamily="18" charset="0"/>
                <a:cs typeface="Times New Roman" pitchFamily="18" charset="0"/>
              </a:rPr>
              <a:t>اطلاعات به صورت کد داده شده و بی نام ثبت می شود وهمه مجریان و همکاران فرم تعهد به رعایت رازداری و عدم به اشتراک گذاشتن اطلاعات را امضا می نمایند. با توجه به اینکه برای اجرای این پژوهش، نیاز به تماس با افراد است، اخذ رضایت از افراد برای دسترسی به اطلاعات پرونده و تماس با ایشان لازم است. در این موارد پزشک یا مؤسسه ارائه دهنده ی خدمات، با هر یک از افراد تماس گرفته و با ارائه ی اطلاعات در مورد پژوهش، تمایل به همکاری وی را در پژوهش، مورد نظر بررسی می کند و اگر فرد مایل به شرکت در پژوهش بود، با رضایت او اطلاعات پرونده و اطلاعات مربوط به برقراری تماس با وی را در اختیار پژوهشگر قرار می دهد. پژوهشگر قبل از اعلام رضایت شرکت کنندگان بالقوه، حق دسترسی به اطلاعات تماس آن ها و برقراری تماس با ایشان را ندارد.</a:t>
            </a:r>
          </a:p>
          <a:p>
            <a:pPr>
              <a:buNone/>
            </a:pPr>
            <a:r>
              <a:rPr lang="ar-IQ" sz="2800" dirty="0" smtClean="0"/>
              <a:t/>
            </a:r>
            <a:br>
              <a:rPr lang="ar-IQ" sz="2800" dirty="0" smtClean="0"/>
            </a:br>
            <a:r>
              <a:rPr lang="ar-IQ" sz="2800" dirty="0" smtClean="0"/>
              <a:t> </a:t>
            </a:r>
            <a:r>
              <a:rPr lang="ar-IQ" sz="2500" dirty="0" smtClean="0">
                <a:solidFill>
                  <a:srgbClr val="002060"/>
                </a:solidFill>
                <a:latin typeface="Times New Roman" pitchFamily="18" charset="0"/>
                <a:cs typeface="Times New Roman" pitchFamily="18" charset="0"/>
              </a:rPr>
              <a:t/>
            </a:r>
            <a:br>
              <a:rPr lang="ar-IQ" sz="2500" dirty="0" smtClean="0">
                <a:solidFill>
                  <a:srgbClr val="002060"/>
                </a:solidFill>
                <a:latin typeface="Times New Roman" pitchFamily="18" charset="0"/>
                <a:cs typeface="Times New Roman" pitchFamily="18" charset="0"/>
              </a:rPr>
            </a:br>
            <a:endParaRPr lang="fa-IR" sz="2500" dirty="0" smtClean="0">
              <a:solidFill>
                <a:srgbClr val="002060"/>
              </a:solidFill>
              <a:latin typeface="Times New Roman" pitchFamily="18" charset="0"/>
              <a:cs typeface="Times New Roman" pitchFamily="18" charset="0"/>
            </a:endParaRPr>
          </a:p>
          <a:p>
            <a:pPr algn="r" rtl="1">
              <a:lnSpc>
                <a:spcPct val="170000"/>
              </a:lnSpc>
              <a:buNone/>
            </a:pPr>
            <a:endParaRPr lang="fa-IR" sz="2000" dirty="0" smtClean="0">
              <a:solidFill>
                <a:srgbClr val="002060"/>
              </a:solidFill>
              <a:latin typeface="Times New Roman" pitchFamily="18" charset="0"/>
              <a:cs typeface="Times New Roman" pitchFamily="18" charset="0"/>
            </a:endParaRPr>
          </a:p>
        </p:txBody>
      </p:sp>
      <p:cxnSp>
        <p:nvCxnSpPr>
          <p:cNvPr id="7" name="Straight Connector 6"/>
          <p:cNvCxnSpPr/>
          <p:nvPr/>
        </p:nvCxnSpPr>
        <p:spPr>
          <a:xfrm rot="10800000">
            <a:off x="285720" y="928670"/>
            <a:ext cx="8460562" cy="1588"/>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pic>
        <p:nvPicPr>
          <p:cNvPr id="5" name="Picture 4" descr="download.jpg"/>
          <p:cNvPicPr>
            <a:picLocks noChangeAspect="1"/>
          </p:cNvPicPr>
          <p:nvPr/>
        </p:nvPicPr>
        <p:blipFill>
          <a:blip r:embed="rId2"/>
          <a:stretch>
            <a:fillRect/>
          </a:stretch>
        </p:blipFill>
        <p:spPr>
          <a:xfrm>
            <a:off x="285720" y="5786454"/>
            <a:ext cx="1100138" cy="7143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399032"/>
          </a:xfrm>
        </p:spPr>
        <p:txBody>
          <a:bodyPr>
            <a:normAutofit/>
          </a:bodyPr>
          <a:lstStyle/>
          <a:p>
            <a:pPr algn="r" rtl="1"/>
            <a:r>
              <a:rPr lang="fa-IR" sz="2800" b="1" dirty="0" smtClean="0">
                <a:solidFill>
                  <a:srgbClr val="002060"/>
                </a:solidFill>
                <a:effectLst/>
                <a:latin typeface="Times New Roman" pitchFamily="18" charset="0"/>
                <a:cs typeface="Times New Roman" pitchFamily="18" charset="0"/>
              </a:rPr>
              <a:t>هزینه ها</a:t>
            </a:r>
            <a:r>
              <a:rPr lang="ar-IQ" sz="2800" dirty="0" smtClean="0">
                <a:solidFill>
                  <a:srgbClr val="002060"/>
                </a:solidFill>
                <a:latin typeface="Times New Roman" pitchFamily="18" charset="0"/>
                <a:cs typeface="Times New Roman" pitchFamily="18" charset="0"/>
              </a:rPr>
              <a:t/>
            </a:r>
            <a:br>
              <a:rPr lang="ar-IQ" sz="2800" dirty="0" smtClean="0">
                <a:solidFill>
                  <a:srgbClr val="002060"/>
                </a:solidFill>
                <a:latin typeface="Times New Roman" pitchFamily="18" charset="0"/>
                <a:cs typeface="Times New Roman" pitchFamily="18" charset="0"/>
              </a:rPr>
            </a:br>
            <a:endParaRPr lang="en-US" sz="2800" b="1" dirty="0">
              <a:solidFill>
                <a:srgbClr val="002060"/>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142844" y="928670"/>
            <a:ext cx="8858280" cy="5929330"/>
          </a:xfrm>
        </p:spPr>
        <p:txBody>
          <a:bodyPr>
            <a:normAutofit/>
          </a:bodyPr>
          <a:lstStyle/>
          <a:p>
            <a:pPr algn="r" rtl="1">
              <a:buNone/>
            </a:pPr>
            <a:endParaRPr lang="fa-IR" sz="2500" dirty="0" smtClean="0">
              <a:solidFill>
                <a:srgbClr val="002060"/>
              </a:solidFill>
              <a:latin typeface="Times New Roman" pitchFamily="18" charset="0"/>
              <a:cs typeface="Times New Roman" pitchFamily="18" charset="0"/>
            </a:endParaRPr>
          </a:p>
          <a:p>
            <a:pPr algn="r" rtl="1">
              <a:buFont typeface="Wingdings" pitchFamily="2" charset="2"/>
              <a:buChar char="Ø"/>
            </a:pPr>
            <a:r>
              <a:rPr lang="fa-IR" sz="1900" dirty="0" smtClean="0">
                <a:solidFill>
                  <a:srgbClr val="002060"/>
                </a:solidFill>
                <a:latin typeface="Times New Roman" pitchFamily="18" charset="0"/>
                <a:cs typeface="Times New Roman" pitchFamily="18" charset="0"/>
              </a:rPr>
              <a:t>جهت جمع آوری دیتا و فالوآپ بیماران</a:t>
            </a:r>
          </a:p>
          <a:p>
            <a:pPr algn="r" rtl="1">
              <a:buFont typeface="Wingdings" pitchFamily="2" charset="2"/>
              <a:buChar char="Ø"/>
            </a:pPr>
            <a:endParaRPr lang="fa-IR" sz="1900" dirty="0" smtClean="0">
              <a:solidFill>
                <a:srgbClr val="002060"/>
              </a:solidFill>
              <a:latin typeface="Times New Roman" pitchFamily="18" charset="0"/>
              <a:cs typeface="Times New Roman" pitchFamily="18" charset="0"/>
            </a:endParaRPr>
          </a:p>
          <a:p>
            <a:pPr algn="l">
              <a:buNone/>
            </a:pPr>
            <a:r>
              <a:rPr lang="fa-IR" sz="1900" dirty="0" smtClean="0">
                <a:solidFill>
                  <a:srgbClr val="002060"/>
                </a:solidFill>
                <a:latin typeface="Times New Roman" pitchFamily="18" charset="0"/>
                <a:cs typeface="Times New Roman" pitchFamily="18" charset="0"/>
              </a:rPr>
              <a:t>40،000،000 ریال                  </a:t>
            </a:r>
            <a:endParaRPr lang="ar-IQ" sz="1900" dirty="0" smtClean="0">
              <a:solidFill>
                <a:srgbClr val="002060"/>
              </a:solidFill>
              <a:latin typeface="Times New Roman" pitchFamily="18" charset="0"/>
              <a:cs typeface="Times New Roman" pitchFamily="18" charset="0"/>
            </a:endParaRPr>
          </a:p>
          <a:p>
            <a:pPr>
              <a:buNone/>
            </a:pPr>
            <a:r>
              <a:rPr lang="ar-IQ" sz="2800" dirty="0" smtClean="0"/>
              <a:t/>
            </a:r>
            <a:br>
              <a:rPr lang="ar-IQ" sz="2800" dirty="0" smtClean="0"/>
            </a:br>
            <a:r>
              <a:rPr lang="ar-IQ" sz="2800" dirty="0" smtClean="0"/>
              <a:t> </a:t>
            </a:r>
            <a:r>
              <a:rPr lang="ar-IQ" sz="2500" dirty="0" smtClean="0">
                <a:solidFill>
                  <a:srgbClr val="002060"/>
                </a:solidFill>
                <a:latin typeface="Times New Roman" pitchFamily="18" charset="0"/>
                <a:cs typeface="Times New Roman" pitchFamily="18" charset="0"/>
              </a:rPr>
              <a:t/>
            </a:r>
            <a:br>
              <a:rPr lang="ar-IQ" sz="2500" dirty="0" smtClean="0">
                <a:solidFill>
                  <a:srgbClr val="002060"/>
                </a:solidFill>
                <a:latin typeface="Times New Roman" pitchFamily="18" charset="0"/>
                <a:cs typeface="Times New Roman" pitchFamily="18" charset="0"/>
              </a:rPr>
            </a:br>
            <a:endParaRPr lang="fa-IR" sz="2500" dirty="0" smtClean="0">
              <a:solidFill>
                <a:srgbClr val="002060"/>
              </a:solidFill>
              <a:latin typeface="Times New Roman" pitchFamily="18" charset="0"/>
              <a:cs typeface="Times New Roman" pitchFamily="18" charset="0"/>
            </a:endParaRPr>
          </a:p>
          <a:p>
            <a:pPr algn="r" rtl="1">
              <a:lnSpc>
                <a:spcPct val="170000"/>
              </a:lnSpc>
              <a:buNone/>
            </a:pPr>
            <a:endParaRPr lang="fa-IR" sz="2000" dirty="0" smtClean="0">
              <a:solidFill>
                <a:srgbClr val="002060"/>
              </a:solidFill>
              <a:latin typeface="Times New Roman" pitchFamily="18" charset="0"/>
              <a:cs typeface="Times New Roman" pitchFamily="18" charset="0"/>
            </a:endParaRPr>
          </a:p>
        </p:txBody>
      </p:sp>
      <p:cxnSp>
        <p:nvCxnSpPr>
          <p:cNvPr id="7" name="Straight Connector 6"/>
          <p:cNvCxnSpPr/>
          <p:nvPr/>
        </p:nvCxnSpPr>
        <p:spPr>
          <a:xfrm rot="10800000">
            <a:off x="285720" y="928670"/>
            <a:ext cx="8460562" cy="1588"/>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pic>
        <p:nvPicPr>
          <p:cNvPr id="5" name="Picture 4" descr="download.jpg"/>
          <p:cNvPicPr>
            <a:picLocks noChangeAspect="1"/>
          </p:cNvPicPr>
          <p:nvPr/>
        </p:nvPicPr>
        <p:blipFill>
          <a:blip r:embed="rId2"/>
          <a:stretch>
            <a:fillRect/>
          </a:stretch>
        </p:blipFill>
        <p:spPr>
          <a:xfrm>
            <a:off x="285720" y="5786454"/>
            <a:ext cx="1100138" cy="7143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c30c15925b8aa384b1671e9e27822cf.png"/>
          <p:cNvPicPr>
            <a:picLocks noChangeAspect="1"/>
          </p:cNvPicPr>
          <p:nvPr/>
        </p:nvPicPr>
        <p:blipFill>
          <a:blip r:embed="rId2">
            <a:lum/>
          </a:blip>
          <a:stretch>
            <a:fillRect/>
          </a:stretch>
        </p:blipFill>
        <p:spPr>
          <a:xfrm rot="5400000">
            <a:off x="4517622" y="2256231"/>
            <a:ext cx="3584602" cy="44759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357158" y="1500174"/>
            <a:ext cx="7929618" cy="52322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2800" b="1" dirty="0" smtClean="0">
                <a:ln w="11430"/>
                <a:solidFill>
                  <a:schemeClr val="accent1">
                    <a:lumMod val="40000"/>
                    <a:lumOff val="60000"/>
                  </a:schemeClr>
                </a:solidFill>
                <a:effectLst>
                  <a:outerShdw blurRad="80000" dist="40000" dir="5040000" algn="tl">
                    <a:srgbClr val="000000">
                      <a:alpha val="30000"/>
                    </a:srgbClr>
                  </a:outerShdw>
                </a:effectLst>
                <a:latin typeface="Times New Roman" pitchFamily="18" charset="0"/>
                <a:cs typeface="Times New Roman" pitchFamily="18" charset="0"/>
              </a:rPr>
              <a:t>THANK YOU FOR YOUR KIND ATTENTION</a:t>
            </a:r>
            <a:endParaRPr lang="en-US" sz="2800" b="1" dirty="0">
              <a:ln w="11430"/>
              <a:solidFill>
                <a:schemeClr val="accent1">
                  <a:lumMod val="40000"/>
                  <a:lumOff val="60000"/>
                </a:schemeClr>
              </a:solidFill>
              <a:effectLst>
                <a:outerShdw blurRad="80000" dist="40000" dir="5040000" algn="tl">
                  <a:srgbClr val="000000">
                    <a:alpha val="3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ustom 19">
      <a:dk1>
        <a:srgbClr val="CAE0E6"/>
      </a:dk1>
      <a:lt1>
        <a:sysClr val="window" lastClr="FFFFFF"/>
      </a:lt1>
      <a:dk2>
        <a:srgbClr val="DCEBEF"/>
      </a:dk2>
      <a:lt2>
        <a:srgbClr val="EAEBDE"/>
      </a:lt2>
      <a:accent1>
        <a:srgbClr val="D61CBC"/>
      </a:accent1>
      <a:accent2>
        <a:srgbClr val="B0CCB0"/>
      </a:accent2>
      <a:accent3>
        <a:srgbClr val="E95CD5"/>
      </a:accent3>
      <a:accent4>
        <a:srgbClr val="C0BEAF"/>
      </a:accent4>
      <a:accent5>
        <a:srgbClr val="CEC597"/>
      </a:accent5>
      <a:accent6>
        <a:srgbClr val="E8B7B7"/>
      </a:accent6>
      <a:hlink>
        <a:srgbClr val="DB5353"/>
      </a:hlink>
      <a:folHlink>
        <a:srgbClr val="90363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93</TotalTime>
  <Words>672</Words>
  <Application>Microsoft Office PowerPoint</Application>
  <PresentationFormat>On-screen Show (4:3)</PresentationFormat>
  <Paragraphs>78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Verve</vt:lpstr>
      <vt:lpstr>بررسی عوارض مصرف فلکاییناید در بیماران بستری  در بیمارستان قلب شهید رجایی در سال های  1399-1390</vt:lpstr>
      <vt:lpstr> مجری / همکاران </vt:lpstr>
      <vt:lpstr>بیان مسئله و ضرورت اجرای طرح</vt:lpstr>
      <vt:lpstr>اهداف</vt:lpstr>
      <vt:lpstr>اهداف /اهداف اختصاصی </vt:lpstr>
      <vt:lpstr>روش اجرا </vt:lpstr>
      <vt:lpstr>ملاحظات اخلاقی </vt:lpstr>
      <vt:lpstr>هزینه ها </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عوارض مصرف فلکاییناید در بیماران بستری  در بیمارستان قلب شهید رجایی در سال های  1399-1390</dc:title>
  <dc:creator>App7</dc:creator>
  <cp:lastModifiedBy>App7</cp:lastModifiedBy>
  <cp:revision>50</cp:revision>
  <dcterms:created xsi:type="dcterms:W3CDTF">2021-01-12T07:08:02Z</dcterms:created>
  <dcterms:modified xsi:type="dcterms:W3CDTF">2021-01-12T08:41:45Z</dcterms:modified>
</cp:coreProperties>
</file>