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E24373-1A22-409A-B498-B980975CF626}" type="datetimeFigureOut">
              <a:rPr lang="en-US" smtClean="0"/>
              <a:t>1/11/2021</a:t>
            </a:fld>
            <a:endParaRPr lang="en-US"/>
          </a:p>
        </p:txBody>
      </p:sp>
      <p:sp>
        <p:nvSpPr>
          <p:cNvPr id="8" name="Slide Number Placeholder 7"/>
          <p:cNvSpPr>
            <a:spLocks noGrp="1"/>
          </p:cNvSpPr>
          <p:nvPr>
            <p:ph type="sldNum" sz="quarter" idx="11"/>
          </p:nvPr>
        </p:nvSpPr>
        <p:spPr/>
        <p:txBody>
          <a:bodyPr/>
          <a:lstStyle/>
          <a:p>
            <a:fld id="{8C43C719-7820-4780-ADFC-F3A8AF5D062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24373-1A22-409A-B498-B980975CF626}"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3C719-7820-4780-ADFC-F3A8AF5D06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24373-1A22-409A-B498-B980975CF626}"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3C719-7820-4780-ADFC-F3A8AF5D06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1E24373-1A22-409A-B498-B980975CF626}"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3C719-7820-4780-ADFC-F3A8AF5D06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E24373-1A22-409A-B498-B980975CF626}"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3C719-7820-4780-ADFC-F3A8AF5D0622}"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1E24373-1A22-409A-B498-B980975CF626}"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3C719-7820-4780-ADFC-F3A8AF5D0622}"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1E24373-1A22-409A-B498-B980975CF626}"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43C719-7820-4780-ADFC-F3A8AF5D0622}"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E24373-1A22-409A-B498-B980975CF626}"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43C719-7820-4780-ADFC-F3A8AF5D06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24373-1A22-409A-B498-B980975CF626}"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43C719-7820-4780-ADFC-F3A8AF5D06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24373-1A22-409A-B498-B980975CF626}"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3C719-7820-4780-ADFC-F3A8AF5D06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24373-1A22-409A-B498-B980975CF626}"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3C719-7820-4780-ADFC-F3A8AF5D062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1E24373-1A22-409A-B498-B980975CF626}" type="datetimeFigureOut">
              <a:rPr lang="en-US" smtClean="0"/>
              <a:t>1/11/2021</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C43C719-7820-4780-ADFC-F3A8AF5D0622}"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fa-IR" dirty="0" smtClean="0"/>
              <a:t>به نام خدا</a:t>
            </a:r>
            <a:endParaRPr lang="en-US" dirty="0"/>
          </a:p>
        </p:txBody>
      </p:sp>
      <p:sp>
        <p:nvSpPr>
          <p:cNvPr id="3" name="Subtitle 2"/>
          <p:cNvSpPr>
            <a:spLocks noGrp="1"/>
          </p:cNvSpPr>
          <p:nvPr>
            <p:ph type="subTitle" idx="1"/>
          </p:nvPr>
        </p:nvSpPr>
        <p:spPr>
          <a:xfrm>
            <a:off x="609600" y="2057400"/>
            <a:ext cx="7696200" cy="3581400"/>
          </a:xfrm>
        </p:spPr>
        <p:txBody>
          <a:bodyPr/>
          <a:lstStyle/>
          <a:p>
            <a:pPr algn="r"/>
            <a:r>
              <a:rPr lang="fa-IR" dirty="0" smtClean="0"/>
              <a:t>	</a:t>
            </a:r>
            <a:r>
              <a:rPr lang="fa-IR" dirty="0" smtClean="0">
                <a:solidFill>
                  <a:schemeClr val="accent3">
                    <a:lumMod val="50000"/>
                  </a:schemeClr>
                </a:solidFill>
              </a:rPr>
              <a:t>عنوان : </a:t>
            </a:r>
            <a:r>
              <a:rPr lang="fa-IR" sz="2400" dirty="0" smtClean="0">
                <a:solidFill>
                  <a:schemeClr val="tx1">
                    <a:lumMod val="75000"/>
                    <a:lumOff val="25000"/>
                  </a:schemeClr>
                </a:solidFill>
              </a:rPr>
              <a:t>بررسی فراوانی ابتلابه کووید 19 دربیماران مبتلا به کنسر با کاردیوتوکسیسیته در بیمارستان قلب شهید رجایی</a:t>
            </a:r>
          </a:p>
          <a:p>
            <a:pPr algn="l"/>
            <a:endParaRPr lang="fa-IR" b="1" dirty="0" smtClean="0">
              <a:solidFill>
                <a:schemeClr val="tx1">
                  <a:lumMod val="95000"/>
                  <a:lumOff val="5000"/>
                </a:schemeClr>
              </a:solidFill>
            </a:endParaRPr>
          </a:p>
          <a:p>
            <a:pPr algn="l"/>
            <a:r>
              <a:rPr lang="en-US" sz="2400" b="1" dirty="0" smtClean="0">
                <a:solidFill>
                  <a:schemeClr val="tx1">
                    <a:lumMod val="95000"/>
                    <a:lumOff val="5000"/>
                  </a:schemeClr>
                </a:solidFill>
              </a:rPr>
              <a:t>Evaluation of </a:t>
            </a:r>
            <a:r>
              <a:rPr lang="en-US" sz="2400" b="1" dirty="0" err="1" smtClean="0">
                <a:solidFill>
                  <a:schemeClr val="tx1">
                    <a:lumMod val="95000"/>
                    <a:lumOff val="5000"/>
                  </a:schemeClr>
                </a:solidFill>
              </a:rPr>
              <a:t>Covid</a:t>
            </a:r>
            <a:r>
              <a:rPr lang="en-US" sz="2400" b="1" dirty="0" smtClean="0">
                <a:solidFill>
                  <a:schemeClr val="tx1">
                    <a:lumMod val="95000"/>
                    <a:lumOff val="5000"/>
                  </a:schemeClr>
                </a:solidFill>
              </a:rPr>
              <a:t> 19 incidence in cancer patients with </a:t>
            </a:r>
            <a:r>
              <a:rPr lang="en-US" sz="2400" b="1" dirty="0" err="1" smtClean="0">
                <a:solidFill>
                  <a:schemeClr val="tx1">
                    <a:lumMod val="95000"/>
                    <a:lumOff val="5000"/>
                  </a:schemeClr>
                </a:solidFill>
              </a:rPr>
              <a:t>cardiotoxicity</a:t>
            </a:r>
            <a:r>
              <a:rPr lang="en-US" sz="2400" b="1" dirty="0" smtClean="0">
                <a:solidFill>
                  <a:schemeClr val="tx1">
                    <a:lumMod val="95000"/>
                    <a:lumOff val="5000"/>
                  </a:schemeClr>
                </a:solidFill>
              </a:rPr>
              <a:t> of </a:t>
            </a:r>
            <a:r>
              <a:rPr lang="en-US" sz="2400" b="1" dirty="0" err="1" smtClean="0">
                <a:solidFill>
                  <a:schemeClr val="tx1">
                    <a:lumMod val="95000"/>
                    <a:lumOff val="5000"/>
                  </a:schemeClr>
                </a:solidFill>
              </a:rPr>
              <a:t>Shahid</a:t>
            </a:r>
            <a:r>
              <a:rPr lang="en-US" sz="2400" b="1" dirty="0" smtClean="0">
                <a:solidFill>
                  <a:schemeClr val="tx1">
                    <a:lumMod val="95000"/>
                    <a:lumOff val="5000"/>
                  </a:schemeClr>
                </a:solidFill>
              </a:rPr>
              <a:t> </a:t>
            </a:r>
            <a:r>
              <a:rPr lang="en-US" sz="2400" b="1" dirty="0" err="1" smtClean="0">
                <a:solidFill>
                  <a:schemeClr val="tx1">
                    <a:lumMod val="95000"/>
                    <a:lumOff val="5000"/>
                  </a:schemeClr>
                </a:solidFill>
              </a:rPr>
              <a:t>Rajaei</a:t>
            </a:r>
            <a:r>
              <a:rPr lang="en-US" sz="2400" b="1" dirty="0" smtClean="0">
                <a:solidFill>
                  <a:schemeClr val="tx1">
                    <a:lumMod val="95000"/>
                    <a:lumOff val="5000"/>
                  </a:schemeClr>
                </a:solidFill>
              </a:rPr>
              <a:t> Heart Hospital</a:t>
            </a:r>
            <a:endParaRPr lang="en-US" sz="2400" b="1" dirty="0">
              <a:solidFill>
                <a:schemeClr val="tx1">
                  <a:lumMod val="95000"/>
                  <a:lumOff val="5000"/>
                </a:schemeClr>
              </a:solidFill>
            </a:endParaRPr>
          </a:p>
        </p:txBody>
      </p:sp>
    </p:spTree>
    <p:extLst>
      <p:ext uri="{BB962C8B-B14F-4D97-AF65-F5344CB8AC3E}">
        <p14:creationId xmlns:p14="http://schemas.microsoft.com/office/powerpoint/2010/main" val="156226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477000"/>
          </a:xfrm>
        </p:spPr>
        <p:txBody>
          <a:bodyPr>
            <a:normAutofit fontScale="70000" lnSpcReduction="20000"/>
          </a:bodyPr>
          <a:lstStyle/>
          <a:p>
            <a:pPr marL="0" indent="0" algn="r" rtl="1">
              <a:buNone/>
            </a:pPr>
            <a:r>
              <a:rPr lang="fa-IR" sz="4400" dirty="0" smtClean="0">
                <a:solidFill>
                  <a:schemeClr val="accent3">
                    <a:lumMod val="50000"/>
                  </a:schemeClr>
                </a:solidFill>
              </a:rPr>
              <a:t>مجری / همکاران</a:t>
            </a:r>
          </a:p>
          <a:p>
            <a:pPr algn="r" rtl="1"/>
            <a:endParaRPr lang="fa-IR" dirty="0"/>
          </a:p>
          <a:p>
            <a:pPr algn="r" rtl="1"/>
            <a:r>
              <a:rPr lang="fa-IR" dirty="0" smtClean="0"/>
              <a:t>آذین علیزاده اصل	مجری اصلی / نویسنده مقاله	طراحی و تدوین طرح	</a:t>
            </a:r>
          </a:p>
          <a:p>
            <a:pPr algn="r" rtl="1"/>
            <a:r>
              <a:rPr lang="fa-IR" dirty="0" smtClean="0"/>
              <a:t>مجید ملکی	مجری ونویسنده مقاله	</a:t>
            </a:r>
          </a:p>
          <a:p>
            <a:pPr algn="r" rtl="1"/>
            <a:r>
              <a:rPr lang="fa-IR" dirty="0" smtClean="0"/>
              <a:t>اسداله موسوی	مجری ونویسنده مقاله	</a:t>
            </a:r>
          </a:p>
          <a:p>
            <a:pPr algn="r" rtl="1"/>
            <a:endParaRPr lang="fa-IR" dirty="0"/>
          </a:p>
          <a:p>
            <a:pPr marL="0" indent="0" algn="r" rtl="1">
              <a:buNone/>
            </a:pPr>
            <a:r>
              <a:rPr lang="fa-IR" sz="3600" dirty="0" smtClean="0">
                <a:solidFill>
                  <a:schemeClr val="accent3">
                    <a:lumMod val="50000"/>
                  </a:schemeClr>
                </a:solidFill>
              </a:rPr>
              <a:t>همکاران: 	</a:t>
            </a:r>
          </a:p>
          <a:p>
            <a:pPr algn="r" rtl="1"/>
            <a:r>
              <a:rPr lang="fa-IR" dirty="0" smtClean="0"/>
              <a:t>فریدون نوحی بزنجانی		</a:t>
            </a:r>
          </a:p>
          <a:p>
            <a:pPr algn="r" rtl="1"/>
            <a:r>
              <a:rPr lang="fa-IR" dirty="0" smtClean="0"/>
              <a:t>محمد واعظی		</a:t>
            </a:r>
          </a:p>
          <a:p>
            <a:pPr algn="r" rtl="1"/>
            <a:r>
              <a:rPr lang="fa-IR" dirty="0" smtClean="0"/>
              <a:t>حسین کامران زاده		</a:t>
            </a:r>
          </a:p>
          <a:p>
            <a:pPr algn="r" rtl="1"/>
            <a:r>
              <a:rPr lang="fa-IR" dirty="0" smtClean="0"/>
              <a:t>پیام آزاده		</a:t>
            </a:r>
          </a:p>
          <a:p>
            <a:pPr algn="r" rtl="1"/>
            <a:r>
              <a:rPr lang="fa-IR" dirty="0" smtClean="0"/>
              <a:t>رباب انبیایی		</a:t>
            </a:r>
          </a:p>
          <a:p>
            <a:pPr algn="r" rtl="1"/>
            <a:r>
              <a:rPr lang="fa-IR" dirty="0" smtClean="0"/>
              <a:t>مائده برهمن		</a:t>
            </a:r>
          </a:p>
          <a:p>
            <a:pPr algn="r" rtl="1"/>
            <a:r>
              <a:rPr lang="fa-IR" dirty="0" smtClean="0"/>
              <a:t>هاله خوشبخت احمدی		</a:t>
            </a:r>
          </a:p>
          <a:p>
            <a:pPr algn="r" rtl="1"/>
            <a:r>
              <a:rPr lang="fa-IR" dirty="0" smtClean="0"/>
              <a:t>پرهام صادقی پور		</a:t>
            </a:r>
          </a:p>
          <a:p>
            <a:pPr algn="r" rtl="1"/>
            <a:r>
              <a:rPr lang="fa-IR" dirty="0" smtClean="0"/>
              <a:t>سعیده مظلوم زاده	</a:t>
            </a:r>
          </a:p>
          <a:p>
            <a:pPr algn="r" rtl="1"/>
            <a:r>
              <a:rPr lang="fa-IR" dirty="0" smtClean="0"/>
              <a:t>سودابه شفیعی اردستانی</a:t>
            </a:r>
          </a:p>
          <a:p>
            <a:pPr algn="r" rtl="1"/>
            <a:r>
              <a:rPr lang="fa-IR" dirty="0" smtClean="0"/>
              <a:t>بهشید قدردوست		</a:t>
            </a:r>
          </a:p>
          <a:p>
            <a:pPr algn="r" rtl="1"/>
            <a:r>
              <a:rPr lang="fa-IR" dirty="0" smtClean="0"/>
              <a:t>الهه باقی زاده		</a:t>
            </a:r>
          </a:p>
          <a:p>
            <a:pPr algn="r" rtl="1"/>
            <a:r>
              <a:rPr lang="fa-IR" dirty="0" smtClean="0"/>
              <a:t>فرناز رفیعی		</a:t>
            </a:r>
          </a:p>
          <a:p>
            <a:pPr algn="r" rtl="1"/>
            <a:r>
              <a:rPr lang="fa-IR" dirty="0" smtClean="0"/>
              <a:t>فاطمه نبهانی</a:t>
            </a:r>
          </a:p>
          <a:p>
            <a:pPr algn="r" rtl="1"/>
            <a:r>
              <a:rPr lang="fa-IR" dirty="0" smtClean="0"/>
              <a:t>ثریا سلمانیان	</a:t>
            </a:r>
            <a:endParaRPr lang="en-US" dirty="0"/>
          </a:p>
        </p:txBody>
      </p:sp>
    </p:spTree>
    <p:extLst>
      <p:ext uri="{BB962C8B-B14F-4D97-AF65-F5344CB8AC3E}">
        <p14:creationId xmlns:p14="http://schemas.microsoft.com/office/powerpoint/2010/main" val="2481181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fa-IR" dirty="0" smtClean="0">
                <a:solidFill>
                  <a:schemeClr val="accent3">
                    <a:lumMod val="50000"/>
                  </a:schemeClr>
                </a:solidFill>
              </a:rPr>
              <a:t>ضرورت اجرا</a:t>
            </a:r>
            <a:endParaRPr lang="en-US" dirty="0">
              <a:solidFill>
                <a:schemeClr val="accent3">
                  <a:lumMod val="50000"/>
                </a:schemeClr>
              </a:solidFill>
            </a:endParaRPr>
          </a:p>
        </p:txBody>
      </p:sp>
      <p:sp>
        <p:nvSpPr>
          <p:cNvPr id="3" name="Content Placeholder 2"/>
          <p:cNvSpPr>
            <a:spLocks noGrp="1"/>
          </p:cNvSpPr>
          <p:nvPr>
            <p:ph idx="1"/>
          </p:nvPr>
        </p:nvSpPr>
        <p:spPr/>
        <p:txBody>
          <a:bodyPr>
            <a:normAutofit/>
          </a:bodyPr>
          <a:lstStyle/>
          <a:p>
            <a:pPr marL="0" indent="0" algn="r" rtl="1">
              <a:buNone/>
            </a:pPr>
            <a:r>
              <a:rPr lang="fa-IR" sz="1800" dirty="0" smtClean="0"/>
              <a:t>عوارض کموتراپی مانند کاردیومیوپاتی و ایمونوساپرشن و مسایلی مانند پیری سلولی و شیوع بالاتر ریسک فاکتورهای کنسر مانند دیابت، فشار خون، سیگار در بیماران مبتلا به سرطان باعث افزایش ابتلا به </a:t>
            </a:r>
            <a:r>
              <a:rPr lang="en-US" sz="1800" dirty="0" smtClean="0"/>
              <a:t>COVID-19 </a:t>
            </a:r>
            <a:r>
              <a:rPr lang="fa-IR" sz="1800" dirty="0" smtClean="0"/>
              <a:t>در این بیماران می شود.(13و14) بیماری </a:t>
            </a:r>
            <a:r>
              <a:rPr lang="en-US" sz="1800" dirty="0" smtClean="0"/>
              <a:t>COVID-19</a:t>
            </a:r>
            <a:r>
              <a:rPr lang="fa-IR" sz="1800" dirty="0" smtClean="0"/>
              <a:t>در افراد با کنسر زمینه ای به  صورت درگیری شدیدتر ریوی و سیستمیک خود را نشان می دهد. از طرفی پاسخ التهابی شدید تر و لنفوپنی باعث بدتر شدن  پروگنوز کنسر زمینه ای می شود. (15)با توجه به اضطرار و اهمیت موضوع در جامعه جهانی کنونی نسبت به بیماری   </a:t>
            </a:r>
            <a:r>
              <a:rPr lang="en-US" sz="1800" dirty="0" smtClean="0"/>
              <a:t>COVID-19  </a:t>
            </a:r>
            <a:r>
              <a:rPr lang="fa-IR" sz="1800" dirty="0" smtClean="0"/>
              <a:t>و لزوم افزایش دانش نسبت به فاکتورهای موثر بر ریسک ابتلا و پیامد های این بیماری ،و  همچنین شیوع نسبتا بالای انواع سرطان در ایران و عوارض قلبی عروقی مربوط به بیماران تحت درمانهای سرطان، برآن شدیم تا میزان ابتلا به  کووید 19را  در بیماران مبتلا به کنسر باکاردیوتوکسیسیتی در بیمارستان قلب شهید رجایی را بررسی کنیم</a:t>
            </a:r>
          </a:p>
          <a:p>
            <a:pPr marL="0" indent="0" algn="r" rtl="1">
              <a:buNone/>
            </a:pPr>
            <a:r>
              <a:rPr lang="fa-IR" sz="1800" dirty="0" smtClean="0"/>
              <a:t>مطالعه ی مشابه این مطالعه انجام نشده است.</a:t>
            </a:r>
            <a:endParaRPr lang="en-US" sz="1800" dirty="0"/>
          </a:p>
        </p:txBody>
      </p:sp>
    </p:spTree>
    <p:extLst>
      <p:ext uri="{BB962C8B-B14F-4D97-AF65-F5344CB8AC3E}">
        <p14:creationId xmlns:p14="http://schemas.microsoft.com/office/powerpoint/2010/main" val="296219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fa-IR" dirty="0" smtClean="0">
                <a:solidFill>
                  <a:schemeClr val="accent3">
                    <a:lumMod val="50000"/>
                  </a:schemeClr>
                </a:solidFill>
              </a:rPr>
              <a:t>اهداف</a:t>
            </a:r>
            <a:endParaRPr lang="en-US" dirty="0">
              <a:solidFill>
                <a:schemeClr val="accent3">
                  <a:lumMod val="50000"/>
                </a:schemeClr>
              </a:solidFill>
            </a:endParaRPr>
          </a:p>
        </p:txBody>
      </p:sp>
      <p:sp>
        <p:nvSpPr>
          <p:cNvPr id="3" name="Content Placeholder 2"/>
          <p:cNvSpPr>
            <a:spLocks noGrp="1"/>
          </p:cNvSpPr>
          <p:nvPr>
            <p:ph idx="1"/>
          </p:nvPr>
        </p:nvSpPr>
        <p:spPr>
          <a:xfrm>
            <a:off x="457200" y="838200"/>
            <a:ext cx="8229600" cy="5287963"/>
          </a:xfrm>
        </p:spPr>
        <p:txBody>
          <a:bodyPr>
            <a:normAutofit/>
          </a:bodyPr>
          <a:lstStyle/>
          <a:p>
            <a:pPr algn="r" rtl="1"/>
            <a:r>
              <a:rPr lang="fa-IR" sz="1400" b="1" dirty="0" smtClean="0">
                <a:solidFill>
                  <a:schemeClr val="accent3">
                    <a:lumMod val="50000"/>
                  </a:schemeClr>
                </a:solidFill>
              </a:rPr>
              <a:t>هدف اصلی</a:t>
            </a:r>
          </a:p>
          <a:p>
            <a:pPr algn="r" rtl="1"/>
            <a:r>
              <a:rPr lang="fa-IR" sz="1200" dirty="0" smtClean="0"/>
              <a:t>تعیین میزان فراوانی ابتلابه کووید 19 دربیماران مبتلا به کنسر با کاردیوتوکسیسیته در بیمارستان قلب شهید رجایی</a:t>
            </a:r>
          </a:p>
          <a:p>
            <a:pPr algn="r" rtl="1"/>
            <a:endParaRPr lang="fa-IR" sz="1200" dirty="0" smtClean="0">
              <a:solidFill>
                <a:schemeClr val="accent3">
                  <a:lumMod val="50000"/>
                </a:schemeClr>
              </a:solidFill>
            </a:endParaRPr>
          </a:p>
          <a:p>
            <a:pPr algn="r" rtl="1"/>
            <a:r>
              <a:rPr lang="fa-IR" sz="1600" dirty="0" smtClean="0">
                <a:solidFill>
                  <a:schemeClr val="accent3">
                    <a:lumMod val="50000"/>
                  </a:schemeClr>
                </a:solidFill>
              </a:rPr>
              <a:t>اهداف فرعی</a:t>
            </a:r>
          </a:p>
          <a:p>
            <a:pPr algn="r" rtl="1"/>
            <a:r>
              <a:rPr lang="fa-IR" sz="1200" dirty="0" smtClean="0"/>
              <a:t>1. تعیین شاخص های دموگرافیک دربیماران مبتلا به کنسر با کاردیوتوکسیسیته  با سابقه کووید بیمارستان قلب وعروق شهید رجایی</a:t>
            </a:r>
          </a:p>
          <a:p>
            <a:pPr algn="r" rtl="1"/>
            <a:r>
              <a:rPr lang="fa-IR" sz="1200" dirty="0" smtClean="0"/>
              <a:t>2. تعیین میزان ابتلا به کووید 19 در انواع زیرگروه های کنسر( </a:t>
            </a:r>
            <a:r>
              <a:rPr lang="en-US" sz="1200" dirty="0" smtClean="0"/>
              <a:t>Breast، GI،...</a:t>
            </a:r>
            <a:r>
              <a:rPr lang="fa-IR" sz="1200" dirty="0" smtClean="0"/>
              <a:t>)در بیماران مبتلا به کنسر با کاردیوتوکسیسیته در بیمارستان قلب وعروق شهید رجایی</a:t>
            </a:r>
          </a:p>
          <a:p>
            <a:pPr algn="r" rtl="1"/>
            <a:r>
              <a:rPr lang="fa-IR" sz="1200" dirty="0" smtClean="0"/>
              <a:t>3. تعیین میزان فراوانی ابتلابه کووید 19 سایر اعضا خانواده بیماران مبتلا به کنسر با کاردیوتوکسیسیته  و سابقه کووید  در بیمارستان قلب وعروق شهید رجایی</a:t>
            </a:r>
          </a:p>
          <a:p>
            <a:pPr algn="r" rtl="1"/>
            <a:r>
              <a:rPr lang="fa-IR" sz="1200" dirty="0" smtClean="0"/>
              <a:t>4. تعیین میزان و نوع علایم کووید 19( تب، میالژی، سرفه،...) بیماران مبتلا به کنسر با کاردیوتوکسیسیته و سابقه کووید بیمارستان قلب وعروق شهید رجایی</a:t>
            </a:r>
          </a:p>
          <a:p>
            <a:pPr algn="r" rtl="1"/>
            <a:r>
              <a:rPr lang="fa-IR" sz="1200" dirty="0" smtClean="0"/>
              <a:t>5. تعیین میزان بستری به علت کووید 19 دربیماران مبتلا به کنسر با کاردیوتوکسیسیته  با سابقه کووید بیمارستان قلب وعروق شهید رجایی</a:t>
            </a:r>
          </a:p>
          <a:p>
            <a:pPr algn="r" rtl="1"/>
            <a:r>
              <a:rPr lang="fa-IR" sz="1200" dirty="0" smtClean="0"/>
              <a:t>6. تعیین مدت درمان کووید دربیماران مبتلا به کنسر با کاردیوتوکسیسیته  با سابقه کووید بیمارستان قلب وعروق شهید رجایی</a:t>
            </a:r>
          </a:p>
          <a:p>
            <a:pPr algn="r" rtl="1"/>
            <a:r>
              <a:rPr lang="fa-IR" sz="1200" dirty="0" smtClean="0"/>
              <a:t>7. تعیین میزان </a:t>
            </a:r>
            <a:r>
              <a:rPr lang="en-US" sz="1200" dirty="0" smtClean="0"/>
              <a:t>EF </a:t>
            </a:r>
            <a:r>
              <a:rPr lang="fa-IR" sz="1200" dirty="0" smtClean="0"/>
              <a:t>و </a:t>
            </a:r>
            <a:r>
              <a:rPr lang="en-US" sz="1200" dirty="0" smtClean="0"/>
              <a:t>GLS </a:t>
            </a:r>
            <a:r>
              <a:rPr lang="fa-IR" sz="1200" dirty="0" smtClean="0"/>
              <a:t>در اکوی بیماران مبتلا به کنسر با کاردیوتوکسیسیته با سابقه کووید بیمارستان قلب وعروق شهید رجایی</a:t>
            </a:r>
          </a:p>
          <a:p>
            <a:pPr algn="r" rtl="1"/>
            <a:r>
              <a:rPr lang="fa-IR" sz="1200" dirty="0" smtClean="0"/>
              <a:t>8. تعیین میزان مورتالیتی به علت کووید بیمارانمبتلا به کنسر با کاردیوتوکسیسیته با سابقه کووید بیمارستان قلب وعروق شهید رجایی</a:t>
            </a:r>
          </a:p>
          <a:p>
            <a:pPr algn="r" rtl="1"/>
            <a:endParaRPr lang="fa-IR" sz="1200" dirty="0" smtClean="0">
              <a:solidFill>
                <a:schemeClr val="accent3">
                  <a:lumMod val="50000"/>
                </a:schemeClr>
              </a:solidFill>
            </a:endParaRPr>
          </a:p>
          <a:p>
            <a:pPr algn="r" rtl="1"/>
            <a:r>
              <a:rPr lang="fa-IR" sz="1400" b="1" dirty="0" smtClean="0">
                <a:solidFill>
                  <a:schemeClr val="accent3">
                    <a:lumMod val="50000"/>
                  </a:schemeClr>
                </a:solidFill>
              </a:rPr>
              <a:t>هدف کاربردی</a:t>
            </a:r>
          </a:p>
          <a:p>
            <a:pPr marL="0" indent="0" algn="r">
              <a:buNone/>
            </a:pPr>
            <a:r>
              <a:rPr lang="fa-IR" sz="1200" dirty="0" smtClean="0"/>
              <a:t>بررسی میزان ابتلا وسیربیماری ابتلابه کووید 19 دربیماران مبتلا به کنسر تحت درمان و تعیین بهتر پروگنوز کووید 19 در این بیماران</a:t>
            </a:r>
            <a:endParaRPr lang="en-US" sz="1200" dirty="0"/>
          </a:p>
        </p:txBody>
      </p:sp>
    </p:spTree>
    <p:extLst>
      <p:ext uri="{BB962C8B-B14F-4D97-AF65-F5344CB8AC3E}">
        <p14:creationId xmlns:p14="http://schemas.microsoft.com/office/powerpoint/2010/main" val="346607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fa-IR" sz="3600" dirty="0" smtClean="0">
                <a:solidFill>
                  <a:schemeClr val="accent3">
                    <a:lumMod val="50000"/>
                  </a:schemeClr>
                </a:solidFill>
              </a:rPr>
              <a:t>روش اجرا</a:t>
            </a:r>
            <a:endParaRPr lang="en-US" sz="3600" dirty="0">
              <a:solidFill>
                <a:schemeClr val="accent3">
                  <a:lumMod val="50000"/>
                </a:schemeClr>
              </a:solidFill>
            </a:endParaRPr>
          </a:p>
        </p:txBody>
      </p:sp>
      <p:sp>
        <p:nvSpPr>
          <p:cNvPr id="3" name="Content Placeholder 2"/>
          <p:cNvSpPr>
            <a:spLocks noGrp="1"/>
          </p:cNvSpPr>
          <p:nvPr>
            <p:ph idx="1"/>
          </p:nvPr>
        </p:nvSpPr>
        <p:spPr>
          <a:xfrm>
            <a:off x="457200" y="1295400"/>
            <a:ext cx="8229600" cy="4830763"/>
          </a:xfrm>
        </p:spPr>
        <p:txBody>
          <a:bodyPr>
            <a:normAutofit/>
          </a:bodyPr>
          <a:lstStyle/>
          <a:p>
            <a:pPr marL="0" indent="0" algn="r" rtl="1">
              <a:buNone/>
            </a:pPr>
            <a:r>
              <a:rPr lang="fa-IR" sz="1800" dirty="0" smtClean="0"/>
              <a:t>	</a:t>
            </a:r>
          </a:p>
          <a:p>
            <a:pPr marL="0" indent="0" algn="r" rtl="1">
              <a:buNone/>
            </a:pPr>
            <a:r>
              <a:rPr lang="fa-IR" sz="1600" dirty="0" smtClean="0"/>
              <a:t>در این مطالعه مقطعی تمام بیماران مبتلا به کنسر با کاردیوتوکسیسیته بیمارستان قلب و عروق شهید رجایی  که از سال 97 به این مرکز مراجعه کرده اند ، در این مطالعه شرکت داده می شود. با توجه به پرونده ثبت شده این بیماران با آنها جهت تکمیل پرسشنامه مطالعه تماس تلفنی گرفته می شود و از آنها در مورد ابتلا به کووید 19 و علایم شان در صورت سابقه ابتلا پرسش خواهد شد. با توجه به پرونده این بیماران نوع کنسر و اطلاعات لازم در مورد اکوکاردیوگرافی این بیماران به دست می آید. بیمارانی که قابل دسترسی نبوده و یا  قبل از این تاریخ فوت شده اند از مطالعه حذف خواهند شد. بعد از تکمیل پرسشنامه ، دیتا های به دست آمده در نرم افزار </a:t>
            </a:r>
            <a:r>
              <a:rPr lang="en-US" sz="1600" dirty="0" smtClean="0"/>
              <a:t>SPSS </a:t>
            </a:r>
            <a:r>
              <a:rPr lang="fa-IR" sz="1600" dirty="0" smtClean="0"/>
              <a:t>وارد شده و مورد آنالیز و تحلیل قرار می گیرد.</a:t>
            </a:r>
          </a:p>
          <a:p>
            <a:pPr marL="0" indent="0" algn="r" rtl="1">
              <a:buNone/>
            </a:pPr>
            <a:endParaRPr lang="fa-IR" sz="1800" dirty="0" smtClean="0"/>
          </a:p>
          <a:p>
            <a:pPr marL="0" indent="0" algn="r" rtl="1">
              <a:buNone/>
            </a:pPr>
            <a:r>
              <a:rPr lang="fa-IR" sz="1800" dirty="0" smtClean="0"/>
              <a:t>منظور از کاردیوتوکسیسیتی آسیبی است که به علت درمان کنسر با داروهای کموتراپی به میوکارد قلب وارد می شود و می تواند باعث علایمی از جمله آریتمی ، درد قفسه سینه ، تپش قلب و ... شود.</a:t>
            </a:r>
          </a:p>
          <a:p>
            <a:pPr marL="0" indent="0" algn="r" rtl="1">
              <a:buNone/>
            </a:pPr>
            <a:r>
              <a:rPr lang="fa-IR" sz="1800" dirty="0" smtClean="0"/>
              <a:t>پرسشنامه تلفنی مطالعه ضمیمه شده است</a:t>
            </a:r>
            <a:endParaRPr lang="en-US" sz="1800" dirty="0"/>
          </a:p>
        </p:txBody>
      </p:sp>
    </p:spTree>
    <p:extLst>
      <p:ext uri="{BB962C8B-B14F-4D97-AF65-F5344CB8AC3E}">
        <p14:creationId xmlns:p14="http://schemas.microsoft.com/office/powerpoint/2010/main" val="3871139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lgn="r" rtl="1">
              <a:buNone/>
            </a:pPr>
            <a:r>
              <a:rPr lang="fa-IR" dirty="0" smtClean="0">
                <a:solidFill>
                  <a:schemeClr val="accent3">
                    <a:lumMod val="50000"/>
                  </a:schemeClr>
                </a:solidFill>
              </a:rPr>
              <a:t>ملاحظات اخلاقی:</a:t>
            </a:r>
          </a:p>
          <a:p>
            <a:pPr marL="0" indent="0" algn="r" rtl="1">
              <a:buNone/>
            </a:pPr>
            <a:r>
              <a:rPr lang="fa-IR" sz="1600" dirty="0" smtClean="0"/>
              <a:t>تمام اطلاعات بیماران بدون نام و محرمانه حفظ خواهد شد.</a:t>
            </a:r>
          </a:p>
          <a:p>
            <a:pPr marL="0" indent="0" algn="r" rtl="1">
              <a:buNone/>
            </a:pPr>
            <a:endParaRPr lang="fa-IR" sz="1600" dirty="0" smtClean="0"/>
          </a:p>
          <a:p>
            <a:pPr marL="0" indent="0" algn="r" rtl="1">
              <a:buNone/>
            </a:pPr>
            <a:r>
              <a:rPr lang="fa-IR" sz="1600" dirty="0" smtClean="0"/>
              <a:t>هیچ مداخله ای منتسب به پژوهش نبوده، تمام مداخلات جزو مداخله روتین بیماران است و هزینه ای بابت پژوهش به بیماران تحمیل نخواهد شد.</a:t>
            </a:r>
          </a:p>
          <a:p>
            <a:pPr marL="0" indent="0" algn="r" rtl="1">
              <a:buNone/>
            </a:pPr>
            <a:endParaRPr lang="fa-IR" sz="1600" dirty="0"/>
          </a:p>
          <a:p>
            <a:pPr marL="0" indent="0" algn="r" rtl="1">
              <a:buNone/>
            </a:pPr>
            <a:r>
              <a:rPr lang="fa-IR" sz="1600" dirty="0" smtClean="0"/>
              <a:t>رضایت شفاهی ضمنی بیمار مبنی بر استفاده از اطلاعات پرونده بیمار بدون نام، از بیمار اخذ خواهد شد</a:t>
            </a:r>
          </a:p>
          <a:p>
            <a:pPr marL="0" indent="0" algn="r" rtl="1">
              <a:buNone/>
            </a:pPr>
            <a:endParaRPr lang="fa-IR" sz="1600" dirty="0" smtClean="0"/>
          </a:p>
          <a:p>
            <a:pPr marL="0" indent="0" algn="r" rtl="1">
              <a:buNone/>
            </a:pPr>
            <a:endParaRPr lang="fa-IR" sz="1600" dirty="0"/>
          </a:p>
          <a:p>
            <a:pPr marL="0" indent="0" algn="r" rtl="1">
              <a:buNone/>
            </a:pPr>
            <a:r>
              <a:rPr lang="fa-IR" sz="2000" b="1" dirty="0" smtClean="0">
                <a:solidFill>
                  <a:schemeClr val="accent3">
                    <a:lumMod val="50000"/>
                  </a:schemeClr>
                </a:solidFill>
              </a:rPr>
              <a:t>هزینه پرسنلی:</a:t>
            </a:r>
          </a:p>
          <a:p>
            <a:pPr marL="0" indent="0" algn="r" rtl="1">
              <a:buNone/>
            </a:pPr>
            <a:endParaRPr lang="fa-IR" sz="2000" b="1" dirty="0" smtClean="0">
              <a:solidFill>
                <a:schemeClr val="accent3">
                  <a:lumMod val="50000"/>
                </a:schemeClr>
              </a:solidFill>
            </a:endParaRPr>
          </a:p>
          <a:p>
            <a:pPr marL="0" indent="0" algn="r" rtl="1">
              <a:buNone/>
            </a:pPr>
            <a:r>
              <a:rPr lang="fa-IR" sz="2000" dirty="0" smtClean="0"/>
              <a:t>فاطمه نبهانی(1335)		      30,000,000</a:t>
            </a:r>
          </a:p>
          <a:p>
            <a:pPr marL="0" indent="0" algn="r" rtl="1">
              <a:buNone/>
            </a:pPr>
            <a:r>
              <a:rPr lang="fa-IR" sz="2000" dirty="0" smtClean="0"/>
              <a:t>بهشید قدردوست(4)		      10,000,000</a:t>
            </a:r>
          </a:p>
          <a:p>
            <a:pPr marL="0" indent="0" algn="r" rtl="1">
              <a:buNone/>
            </a:pPr>
            <a:r>
              <a:rPr lang="fa-IR" sz="2000" dirty="0" smtClean="0"/>
              <a:t>الهه باقی زاده(1836)</a:t>
            </a:r>
            <a:r>
              <a:rPr lang="fa-IR" sz="2000" dirty="0"/>
              <a:t> </a:t>
            </a:r>
            <a:r>
              <a:rPr lang="fa-IR" sz="2000" dirty="0" smtClean="0"/>
              <a:t>                  10,000,000</a:t>
            </a:r>
          </a:p>
          <a:p>
            <a:pPr marL="0" indent="0" algn="r" rtl="1">
              <a:buNone/>
            </a:pPr>
            <a:r>
              <a:rPr lang="fa-IR" sz="2000" dirty="0" smtClean="0"/>
              <a:t>فرناز رفیعی(1860)		      10,000,000</a:t>
            </a:r>
          </a:p>
          <a:p>
            <a:pPr marL="0" indent="0" algn="r" rtl="1">
              <a:buNone/>
            </a:pPr>
            <a:endParaRPr lang="fa-IR" sz="1800" dirty="0" smtClean="0"/>
          </a:p>
          <a:p>
            <a:pPr marL="0" indent="0" algn="r" rtl="1">
              <a:buNone/>
            </a:pPr>
            <a:r>
              <a:rPr lang="fa-IR" sz="2000" dirty="0" smtClean="0"/>
              <a:t>جمع کل - ریال : 60,000,000</a:t>
            </a:r>
          </a:p>
          <a:p>
            <a:pPr marL="0" indent="0" algn="r" rtl="1">
              <a:buNone/>
            </a:pPr>
            <a:endParaRPr lang="fa-IR" sz="2000" b="1" dirty="0">
              <a:solidFill>
                <a:schemeClr val="accent3">
                  <a:lumMod val="50000"/>
                </a:schemeClr>
              </a:solidFill>
            </a:endParaRPr>
          </a:p>
        </p:txBody>
      </p:sp>
    </p:spTree>
    <p:extLst>
      <p:ext uri="{BB962C8B-B14F-4D97-AF65-F5344CB8AC3E}">
        <p14:creationId xmlns:p14="http://schemas.microsoft.com/office/powerpoint/2010/main" val="3855621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TotalTime>
  <Words>484</Words>
  <Application>Microsoft Office PowerPoint</Application>
  <PresentationFormat>On-screen Show (4:3)</PresentationFormat>
  <Paragraphs>67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به نام خدا</vt:lpstr>
      <vt:lpstr>PowerPoint Presentation</vt:lpstr>
      <vt:lpstr>ضرورت اجرا</vt:lpstr>
      <vt:lpstr>اهداف</vt:lpstr>
      <vt:lpstr>روش اجرا</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intuser</dc:creator>
  <cp:lastModifiedBy>intuser</cp:lastModifiedBy>
  <cp:revision>2</cp:revision>
  <dcterms:created xsi:type="dcterms:W3CDTF">2021-01-11T10:27:49Z</dcterms:created>
  <dcterms:modified xsi:type="dcterms:W3CDTF">2021-01-11T10:47:24Z</dcterms:modified>
</cp:coreProperties>
</file>