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0" r:id="rId18"/>
    <p:sldId id="272" r:id="rId19"/>
    <p:sldId id="273" r:id="rId20"/>
    <p:sldId id="274"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888"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01C664D-F404-4339-8D7F-71A39512B740}" type="datetimeFigureOut">
              <a:rPr lang="en-US" smtClean="0"/>
              <a:t>1/18/2021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34B1941-8DD5-4A1E-A721-D468AD6AC52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1C664D-F404-4339-8D7F-71A39512B740}" type="datetimeFigureOut">
              <a:rPr lang="en-US" smtClean="0"/>
              <a:t>1/18/2021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4B1941-8DD5-4A1E-A721-D468AD6AC52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1C664D-F404-4339-8D7F-71A39512B740}" type="datetimeFigureOut">
              <a:rPr lang="en-US" smtClean="0"/>
              <a:t>1/18/2021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4B1941-8DD5-4A1E-A721-D468AD6AC52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1C664D-F404-4339-8D7F-71A39512B740}" type="datetimeFigureOut">
              <a:rPr lang="en-US" smtClean="0"/>
              <a:t>1/18/2021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4B1941-8DD5-4A1E-A721-D468AD6AC527}"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01C664D-F404-4339-8D7F-71A39512B740}" type="datetimeFigureOut">
              <a:rPr lang="en-US" smtClean="0"/>
              <a:t>1/18/2021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4B1941-8DD5-4A1E-A721-D468AD6AC527}"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01C664D-F404-4339-8D7F-71A39512B740}" type="datetimeFigureOut">
              <a:rPr lang="en-US" smtClean="0"/>
              <a:t>1/18/2021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34B1941-8DD5-4A1E-A721-D468AD6AC527}"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01C664D-F404-4339-8D7F-71A39512B740}" type="datetimeFigureOut">
              <a:rPr lang="en-US" smtClean="0"/>
              <a:t>1/18/2021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34B1941-8DD5-4A1E-A721-D468AD6AC52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01C664D-F404-4339-8D7F-71A39512B740}" type="datetimeFigureOut">
              <a:rPr lang="en-US" smtClean="0"/>
              <a:t>1/18/2021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34B1941-8DD5-4A1E-A721-D468AD6AC527}"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01C664D-F404-4339-8D7F-71A39512B740}" type="datetimeFigureOut">
              <a:rPr lang="en-US" smtClean="0"/>
              <a:t>1/18/2021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34B1941-8DD5-4A1E-A721-D468AD6AC52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01C664D-F404-4339-8D7F-71A39512B740}" type="datetimeFigureOut">
              <a:rPr lang="en-US" smtClean="0"/>
              <a:t>1/18/2021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34B1941-8DD5-4A1E-A721-D468AD6AC52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01C664D-F404-4339-8D7F-71A39512B740}" type="datetimeFigureOut">
              <a:rPr lang="en-US" smtClean="0"/>
              <a:t>1/18/2021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34B1941-8DD5-4A1E-A721-D468AD6AC527}"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01C664D-F404-4339-8D7F-71A39512B740}" type="datetimeFigureOut">
              <a:rPr lang="en-US" smtClean="0"/>
              <a:t>1/18/2021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34B1941-8DD5-4A1E-A721-D468AD6AC52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857250"/>
            <a:ext cx="6858000" cy="514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128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bodyPr>
          <a:lstStyle/>
          <a:p>
            <a:pPr algn="ctr"/>
            <a:r>
              <a:rPr lang="fa-IR" dirty="0" smtClean="0"/>
              <a:t>اهداف طرح :</a:t>
            </a:r>
            <a:br>
              <a:rPr lang="fa-IR" dirty="0" smtClean="0"/>
            </a:br>
            <a:endParaRPr lang="en-US" dirty="0"/>
          </a:p>
        </p:txBody>
      </p:sp>
      <p:sp>
        <p:nvSpPr>
          <p:cNvPr id="3" name="Content Placeholder 2"/>
          <p:cNvSpPr>
            <a:spLocks noGrp="1"/>
          </p:cNvSpPr>
          <p:nvPr>
            <p:ph idx="4294967295"/>
          </p:nvPr>
        </p:nvSpPr>
        <p:spPr>
          <a:xfrm>
            <a:off x="228600" y="1481138"/>
            <a:ext cx="8458200" cy="4538662"/>
          </a:xfrm>
        </p:spPr>
        <p:txBody>
          <a:bodyPr>
            <a:normAutofit fontScale="92500" lnSpcReduction="20000"/>
          </a:bodyPr>
          <a:lstStyle/>
          <a:p>
            <a:pPr marL="0" indent="0" algn="r" rtl="1">
              <a:buNone/>
            </a:pPr>
            <a:r>
              <a:rPr lang="fa-IR" dirty="0"/>
              <a:t>اهداف (خروجي ها) اصلي طرح :</a:t>
            </a:r>
            <a:br>
              <a:rPr lang="fa-IR" dirty="0"/>
            </a:br>
            <a:r>
              <a:rPr lang="fa-IR" dirty="0" smtClean="0"/>
              <a:t>طراحی  نرم افزار ثبت وبررسی طرحهای پژوهشی درمرکزآموزشی،تحقیقاتی ودرمانی قلب وعروق شهیدرجائی</a:t>
            </a:r>
          </a:p>
          <a:p>
            <a:pPr marL="0" indent="0" algn="r" rtl="1">
              <a:buNone/>
            </a:pPr>
            <a:endParaRPr lang="fa-IR" sz="1300" dirty="0" smtClean="0"/>
          </a:p>
          <a:p>
            <a:pPr marL="0" indent="0" algn="r" rtl="1">
              <a:buNone/>
            </a:pPr>
            <a:r>
              <a:rPr lang="fa-IR" dirty="0" smtClean="0"/>
              <a:t>اهداف (خروجي  ها) اختصاصي  طرح :</a:t>
            </a:r>
          </a:p>
          <a:p>
            <a:pPr marL="624078" lvl="0" indent="-514350" algn="r" rtl="1">
              <a:buFont typeface="+mj-lt"/>
              <a:buAutoNum type="arabicPeriod"/>
            </a:pPr>
            <a:r>
              <a:rPr lang="fa-IR" dirty="0"/>
              <a:t>بررسی وانتقال </a:t>
            </a:r>
            <a:r>
              <a:rPr lang="en-US" dirty="0"/>
              <a:t>database </a:t>
            </a:r>
            <a:r>
              <a:rPr lang="fa-IR" dirty="0"/>
              <a:t>سامانه فعلی مرکز جهت آنالیز وشناخت نیازهای نرم افزارجدید</a:t>
            </a:r>
            <a:endParaRPr lang="en-US" dirty="0"/>
          </a:p>
          <a:p>
            <a:pPr marL="624078" lvl="0" indent="-514350" algn="r" rtl="1">
              <a:buFont typeface="+mj-lt"/>
              <a:buAutoNum type="arabicPeriod"/>
            </a:pPr>
            <a:r>
              <a:rPr lang="fa-IR" dirty="0"/>
              <a:t>طراحی نرم افزار براساس نیازهای مرکز ورفع نواقص نرم افزارهای استفاده شده ی قبلی</a:t>
            </a:r>
            <a:endParaRPr lang="en-US" dirty="0"/>
          </a:p>
          <a:p>
            <a:pPr marL="624078" lvl="0" indent="-514350" algn="r" rtl="1">
              <a:buFont typeface="+mj-lt"/>
              <a:buAutoNum type="arabicPeriod"/>
            </a:pPr>
            <a:r>
              <a:rPr lang="fa-IR" dirty="0"/>
              <a:t>برنامه نویسی نرم افزاربراساس اطلاعات بدست آمده از مراحل قبلی</a:t>
            </a:r>
            <a:endParaRPr lang="en-US" dirty="0"/>
          </a:p>
          <a:p>
            <a:pPr marL="624078" lvl="0" indent="-514350" algn="r" rtl="1">
              <a:buFont typeface="+mj-lt"/>
              <a:buAutoNum type="arabicPeriod"/>
            </a:pPr>
            <a:r>
              <a:rPr lang="fa-IR" dirty="0"/>
              <a:t>تکمیل واجرای نرم افزار طراحی شده</a:t>
            </a:r>
            <a:endParaRPr lang="en-US" dirty="0"/>
          </a:p>
          <a:p>
            <a:pPr marL="624078" lvl="0" indent="-514350" algn="r" rtl="1">
              <a:buFont typeface="+mj-lt"/>
              <a:buAutoNum type="arabicPeriod"/>
            </a:pPr>
            <a:r>
              <a:rPr lang="fa-IR" dirty="0"/>
              <a:t>امتحان کردن نرم افزارطراحی شده</a:t>
            </a:r>
            <a:endParaRPr lang="en-US" dirty="0"/>
          </a:p>
          <a:p>
            <a:pPr marL="624078" lvl="0" indent="-514350" algn="r" rtl="1">
              <a:buFont typeface="+mj-lt"/>
              <a:buAutoNum type="arabicPeriod"/>
            </a:pPr>
            <a:r>
              <a:rPr lang="fa-IR" dirty="0"/>
              <a:t>نصب وپشتیبانی نرم افزار طراحی شده </a:t>
            </a:r>
            <a:endParaRPr lang="en-US" dirty="0"/>
          </a:p>
          <a:p>
            <a:pPr marL="0" indent="0" algn="r" rtl="1">
              <a:buNone/>
            </a:pPr>
            <a:endParaRPr lang="fa-IR" dirty="0" smtClean="0"/>
          </a:p>
          <a:p>
            <a:pPr marL="0" indent="0" algn="r" rtl="1">
              <a:buNone/>
            </a:pPr>
            <a:endParaRPr lang="en-US" dirty="0"/>
          </a:p>
        </p:txBody>
      </p:sp>
    </p:spTree>
    <p:extLst>
      <p:ext uri="{BB962C8B-B14F-4D97-AF65-F5344CB8AC3E}">
        <p14:creationId xmlns:p14="http://schemas.microsoft.com/office/powerpoint/2010/main" val="2346171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طراحی نرم افزار بومی برای ثبت وبررسی طرحهای پژوهشی وپایان نامه ها باقابلیت انطباق وبروزرسانی باتوجه به نیازها واولویتهای مرکز</a:t>
            </a:r>
          </a:p>
        </p:txBody>
      </p:sp>
      <p:sp>
        <p:nvSpPr>
          <p:cNvPr id="2" name="Title 1"/>
          <p:cNvSpPr>
            <a:spLocks noGrp="1"/>
          </p:cNvSpPr>
          <p:nvPr>
            <p:ph type="title"/>
          </p:nvPr>
        </p:nvSpPr>
        <p:spPr/>
        <p:txBody>
          <a:bodyPr>
            <a:normAutofit fontScale="90000"/>
          </a:bodyPr>
          <a:lstStyle/>
          <a:p>
            <a:pPr algn="ctr"/>
            <a:r>
              <a:rPr lang="fa-IR" dirty="0" smtClean="0"/>
              <a:t>اهدف كاربردي طرح :</a:t>
            </a:r>
            <a:br>
              <a:rPr lang="fa-IR" dirty="0" smtClean="0"/>
            </a:br>
            <a:endParaRPr lang="en-US" dirty="0"/>
          </a:p>
        </p:txBody>
      </p:sp>
    </p:spTree>
    <p:extLst>
      <p:ext uri="{BB962C8B-B14F-4D97-AF65-F5344CB8AC3E}">
        <p14:creationId xmlns:p14="http://schemas.microsoft.com/office/powerpoint/2010/main" val="2972272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78099861"/>
              </p:ext>
            </p:extLst>
          </p:nvPr>
        </p:nvGraphicFramePr>
        <p:xfrm>
          <a:off x="1366838" y="2895600"/>
          <a:ext cx="6410325" cy="1295399"/>
        </p:xfrm>
        <a:graphic>
          <a:graphicData uri="http://schemas.openxmlformats.org/drawingml/2006/table">
            <a:tbl>
              <a:tblPr rtl="1">
                <a:tableStyleId>{5C22544A-7EE6-4342-B048-85BDC9FD1C3A}</a:tableStyleId>
              </a:tblPr>
              <a:tblGrid>
                <a:gridCol w="1975799"/>
                <a:gridCol w="4434526"/>
              </a:tblGrid>
              <a:tr h="1295399">
                <a:tc>
                  <a:txBody>
                    <a:bodyPr/>
                    <a:lstStyle/>
                    <a:p>
                      <a:pPr marL="0" marR="0" algn="ctr" rtl="1">
                        <a:lnSpc>
                          <a:spcPct val="115000"/>
                        </a:lnSpc>
                        <a:spcBef>
                          <a:spcPts val="0"/>
                        </a:spcBef>
                        <a:spcAft>
                          <a:spcPts val="0"/>
                        </a:spcAft>
                      </a:pPr>
                      <a:r>
                        <a:rPr lang="ar-SA" sz="1000">
                          <a:effectLst/>
                        </a:rPr>
                        <a:t>طراحي نرم افزار</a:t>
                      </a:r>
                      <a:endParaRPr lang="en-US" sz="1000">
                        <a:effectLst/>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SA" sz="1000" dirty="0">
                          <a:effectLst/>
                        </a:rPr>
                        <a:t>برنامه مورد استفاده براي طراحي </a:t>
                      </a:r>
                      <a:r>
                        <a:rPr lang="en-US" sz="1000" dirty="0">
                          <a:effectLst/>
                        </a:rPr>
                        <a:t>–</a:t>
                      </a:r>
                      <a:r>
                        <a:rPr lang="ar-SA" sz="1000" dirty="0">
                          <a:effectLst/>
                        </a:rPr>
                        <a:t> محتويات برنامه نرم افزاري </a:t>
                      </a:r>
                      <a:r>
                        <a:rPr lang="en-US" sz="1000" dirty="0">
                          <a:effectLst/>
                        </a:rPr>
                        <a:t>–</a:t>
                      </a:r>
                      <a:r>
                        <a:rPr lang="ar-SA" sz="1000" dirty="0">
                          <a:effectLst/>
                        </a:rPr>
                        <a:t> كاربردهاي نرم افزار</a:t>
                      </a:r>
                      <a:endParaRPr lang="en-US" sz="1000" dirty="0">
                        <a:effectLst/>
                        <a:latin typeface="Times New Roman"/>
                        <a:ea typeface="Times New Roman"/>
                        <a:cs typeface="Traditional Arabic"/>
                      </a:endParaRPr>
                    </a:p>
                  </a:txBody>
                  <a:tcPr marL="68580" marR="68580" marT="0" marB="0" anchor="ctr"/>
                </a:tc>
              </a:tr>
            </a:tbl>
          </a:graphicData>
        </a:graphic>
      </p:graphicFrame>
      <p:sp>
        <p:nvSpPr>
          <p:cNvPr id="2" name="Title 1"/>
          <p:cNvSpPr>
            <a:spLocks noGrp="1"/>
          </p:cNvSpPr>
          <p:nvPr>
            <p:ph type="title"/>
          </p:nvPr>
        </p:nvSpPr>
        <p:spPr/>
        <p:txBody>
          <a:bodyPr/>
          <a:lstStyle/>
          <a:p>
            <a:pPr algn="ctr"/>
            <a:r>
              <a:rPr lang="fa-IR" dirty="0" smtClean="0"/>
              <a:t>نوع مطالعه</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87641307"/>
              </p:ext>
            </p:extLst>
          </p:nvPr>
        </p:nvGraphicFramePr>
        <p:xfrm>
          <a:off x="1371600" y="2362200"/>
          <a:ext cx="6410325" cy="565626"/>
        </p:xfrm>
        <a:graphic>
          <a:graphicData uri="http://schemas.openxmlformats.org/drawingml/2006/table">
            <a:tbl>
              <a:tblPr rtl="1">
                <a:tableStyleId>{5C22544A-7EE6-4342-B048-85BDC9FD1C3A}</a:tableStyleId>
              </a:tblPr>
              <a:tblGrid>
                <a:gridCol w="1975799"/>
                <a:gridCol w="4434526"/>
              </a:tblGrid>
              <a:tr h="565626">
                <a:tc>
                  <a:txBody>
                    <a:bodyPr/>
                    <a:lstStyle/>
                    <a:p>
                      <a:pPr marL="0" marR="0" algn="ctr" rtl="1">
                        <a:lnSpc>
                          <a:spcPct val="115000"/>
                        </a:lnSpc>
                        <a:spcBef>
                          <a:spcPts val="0"/>
                        </a:spcBef>
                        <a:spcAft>
                          <a:spcPts val="0"/>
                        </a:spcAft>
                      </a:pPr>
                      <a:r>
                        <a:rPr lang="ar-SA" sz="1000">
                          <a:effectLst/>
                        </a:rPr>
                        <a:t>نوع مطالعه</a:t>
                      </a:r>
                      <a:endParaRPr lang="en-US" sz="1000">
                        <a:effectLst/>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SA" sz="1000" dirty="0">
                          <a:effectLst/>
                        </a:rPr>
                        <a:t>مواردي كه الزاما بايستي در روش اجراي طرح توضيح داده شود</a:t>
                      </a:r>
                      <a:endParaRPr lang="en-US" sz="1000" dirty="0">
                        <a:effectLst/>
                        <a:latin typeface="Times New Roman"/>
                        <a:ea typeface="Times New Roman"/>
                        <a:cs typeface="Traditional Arabic"/>
                      </a:endParaRPr>
                    </a:p>
                  </a:txBody>
                  <a:tcPr marL="68580" marR="68580" marT="0" marB="0" anchor="ctr"/>
                </a:tc>
              </a:tr>
            </a:tbl>
          </a:graphicData>
        </a:graphic>
      </p:graphicFrame>
    </p:spTree>
    <p:extLst>
      <p:ext uri="{BB962C8B-B14F-4D97-AF65-F5344CB8AC3E}">
        <p14:creationId xmlns:p14="http://schemas.microsoft.com/office/powerpoint/2010/main" val="3050946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lgn="r" rtl="1"/>
            <a:r>
              <a:rPr lang="ar-SA" u="sng" dirty="0"/>
              <a:t>قدم اول طراحی:</a:t>
            </a:r>
            <a:r>
              <a:rPr lang="ar-SA" dirty="0"/>
              <a:t> بیشتر فرآیندها شامل یک فرم برای جمع آوری اطلاعات و یک جریان کار (</a:t>
            </a:r>
            <a:r>
              <a:rPr lang="en-US" dirty="0"/>
              <a:t>workflow</a:t>
            </a:r>
            <a:r>
              <a:rPr lang="ar-SA" dirty="0"/>
              <a:t>) برای پردازش آن هستند. باید فرم مربوطه ایجاد شود و مشخص شود که چه کسی در جریان کار(</a:t>
            </a:r>
            <a:r>
              <a:rPr lang="en-US" dirty="0"/>
              <a:t>workflow</a:t>
            </a:r>
            <a:r>
              <a:rPr lang="ar-SA" dirty="0"/>
              <a:t>) عهده دار هر وظیفه (</a:t>
            </a:r>
            <a:r>
              <a:rPr lang="en-US" dirty="0"/>
              <a:t>task</a:t>
            </a:r>
            <a:r>
              <a:rPr lang="ar-SA" dirty="0"/>
              <a:t>) است. . برای این کار سامانه پژوهان که در حال حاضر در مرکز درمانی و تحقیقاتی قلب و عروق شهید رجایی مورد استفاده است بررسی می‌شود. تصویری از آن چه که در حال حاضر در مورد گردش کار طرح‌های پژوهشی در جریان است به دست می‌آید.</a:t>
            </a:r>
            <a:endParaRPr lang="en-US" dirty="0"/>
          </a:p>
          <a:p>
            <a:pPr algn="r" rtl="1"/>
            <a:endParaRPr lang="en-US" dirty="0"/>
          </a:p>
        </p:txBody>
      </p:sp>
      <p:sp>
        <p:nvSpPr>
          <p:cNvPr id="4" name="Title 3"/>
          <p:cNvSpPr>
            <a:spLocks noGrp="1"/>
          </p:cNvSpPr>
          <p:nvPr>
            <p:ph type="title"/>
          </p:nvPr>
        </p:nvSpPr>
        <p:spPr/>
        <p:txBody>
          <a:bodyPr/>
          <a:lstStyle/>
          <a:p>
            <a:pPr algn="ctr"/>
            <a:r>
              <a:rPr lang="fa-IR" dirty="0" smtClean="0"/>
              <a:t>روش اجرا :</a:t>
            </a:r>
            <a:endParaRPr lang="en-US" dirty="0"/>
          </a:p>
        </p:txBody>
      </p:sp>
    </p:spTree>
    <p:extLst>
      <p:ext uri="{BB962C8B-B14F-4D97-AF65-F5344CB8AC3E}">
        <p14:creationId xmlns:p14="http://schemas.microsoft.com/office/powerpoint/2010/main" val="1073346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245291"/>
          </a:xfrm>
        </p:spPr>
        <p:txBody>
          <a:bodyPr>
            <a:normAutofit/>
          </a:bodyPr>
          <a:lstStyle/>
          <a:p>
            <a:pPr algn="just" rtl="1"/>
            <a:r>
              <a:rPr lang="fa-IR" dirty="0" smtClean="0"/>
              <a:t>قدم دوم مدل سازی: فرآیند باید در یک طرح قابل مشاهده و یا گرافیکی نمایش داده شود. جزئیاتی مانند ضرب الاجل‌ها (</a:t>
            </a:r>
            <a:r>
              <a:rPr lang="en-US" dirty="0" smtClean="0"/>
              <a:t>deadlines) </a:t>
            </a:r>
            <a:r>
              <a:rPr lang="fa-IR" dirty="0" smtClean="0"/>
              <a:t>و شروط و قیدها باید فیکس شود تا ایده توالی رویدادها و گردش اطلاعات در طول فرآیند شفاف‌سازی شود. یک نرم افزار برای مدل کردن فرآیندها مورد استفاده قرار می‌گیرد. اولین گام مدل سازی تصویر سازی روی کاغذ است بعد از آن با استفاده از یک نرم افزار مدل کننده  فرآیند کاری، </a:t>
            </a:r>
            <a:r>
              <a:rPr lang="en-US" dirty="0" smtClean="0"/>
              <a:t>BPMS، </a:t>
            </a:r>
            <a:r>
              <a:rPr lang="fa-IR" dirty="0" smtClean="0"/>
              <a:t>به شکل دیجیتال مورد استفاده در برنامه تغییر میکند. در این پروژه با توجه به این که از زبان برنامه نویسی جاوا برای طراحی استفاده می‌شود از فریم ورک </a:t>
            </a:r>
            <a:r>
              <a:rPr lang="en-US" dirty="0" smtClean="0"/>
              <a:t>JBPMS </a:t>
            </a:r>
            <a:r>
              <a:rPr lang="fa-IR" dirty="0" smtClean="0"/>
              <a:t>استفاده می شود.</a:t>
            </a:r>
            <a:endParaRPr lang="en-US" dirty="0"/>
          </a:p>
        </p:txBody>
      </p:sp>
    </p:spTree>
    <p:extLst>
      <p:ext uri="{BB962C8B-B14F-4D97-AF65-F5344CB8AC3E}">
        <p14:creationId xmlns:p14="http://schemas.microsoft.com/office/powerpoint/2010/main" val="4178915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397691"/>
          </a:xfrm>
        </p:spPr>
        <p:txBody>
          <a:bodyPr>
            <a:normAutofit fontScale="92500" lnSpcReduction="10000"/>
          </a:bodyPr>
          <a:lstStyle/>
          <a:p>
            <a:pPr algn="r" rtl="1"/>
            <a:r>
              <a:rPr lang="fa-IR" dirty="0" smtClean="0"/>
              <a:t> قدم سوم اجرا: اجرای فرآیند در جهت تست آن ابتدا با یک گروه کوچک شروع می‌شود و سپس همه کاربران در آن دخالت داده می شوند. باید مطمئن شد که دسترسی به داده های حساس محدود می‌شود. در پروژه تعریف شده، ابتدا سیستم موجود مورد بررسی و تحلیل اولیه قرار گرفته، سپس زبان های برنامه نویسی  مختلف مورد ارزیابی قرار گیرد. با توجه به همین ارزیابی ها به این نتیجه رسیدیم، که نرم افزار تحت وب و دارای </a:t>
            </a:r>
            <a:r>
              <a:rPr lang="en-US" dirty="0" smtClean="0"/>
              <a:t>BPMS </a:t>
            </a:r>
            <a:r>
              <a:rPr lang="fa-IR" dirty="0" smtClean="0"/>
              <a:t>است، بر همین اساس از زبان جاوا برای تولید </a:t>
            </a:r>
            <a:r>
              <a:rPr lang="en-US" dirty="0" smtClean="0"/>
              <a:t>API </a:t>
            </a:r>
            <a:r>
              <a:rPr lang="fa-IR" dirty="0" smtClean="0"/>
              <a:t>ها و از </a:t>
            </a:r>
            <a:r>
              <a:rPr lang="en-US" dirty="0" smtClean="0"/>
              <a:t>REACT </a:t>
            </a:r>
            <a:r>
              <a:rPr lang="fa-IR" dirty="0" smtClean="0"/>
              <a:t>برای تولید صفحات وب استفاده می شود.  بعد از تحلیل اولیه سیستم، نوبت به طراحی و تولید نرم افزار می رسد، که در ابتدا باید کاربرهای سیستم مشخص شوند، و برای هر کاربر دسترسی ها را مشخص کرد. پس از آماده شدن اولیه نرم افزار، دسترسی از طریق وب به کاربران محدود شامل افراد شرکت کننده در ایجاد پروژه داده می شود و سپس با کاربران بیشتر تست می‌شود. دسترسی ها و نقش ها در ابتدا با توجه به سامانه پژوهان که در حال حاضر مورد استفاده است تعریف می‌شود</a:t>
            </a:r>
            <a:endParaRPr lang="en-US" dirty="0"/>
          </a:p>
        </p:txBody>
      </p:sp>
    </p:spTree>
    <p:extLst>
      <p:ext uri="{BB962C8B-B14F-4D97-AF65-F5344CB8AC3E}">
        <p14:creationId xmlns:p14="http://schemas.microsoft.com/office/powerpoint/2010/main" val="2995821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473891"/>
          </a:xfrm>
        </p:spPr>
        <p:txBody>
          <a:bodyPr>
            <a:normAutofit/>
          </a:bodyPr>
          <a:lstStyle/>
          <a:p>
            <a:pPr algn="r" rtl="1"/>
            <a:r>
              <a:rPr lang="fa-IR" dirty="0" smtClean="0"/>
              <a:t>قدم چهارم مانیتور کردن (نظارت): برای مانیتور کردن پروسه در طی گردش کار باید معیارهای درستی به کار برد تا میزان کارایی و پیشرفت و ‌نیز چالش‌ها مشخص شوند. نظارت بر عملکرد </a:t>
            </a:r>
            <a:r>
              <a:rPr lang="en-US" dirty="0" smtClean="0"/>
              <a:t>BPM </a:t>
            </a:r>
            <a:r>
              <a:rPr lang="fa-IR" dirty="0" smtClean="0"/>
              <a:t>یک روش مؤثر برای مشخص کردن مسائل و ایرادات سیستم یا پروسه است. </a:t>
            </a:r>
          </a:p>
          <a:p>
            <a:pPr algn="r" rtl="1"/>
            <a:r>
              <a:rPr lang="fa-IR" dirty="0" smtClean="0"/>
              <a:t>قدم پنجم بهینه سازی: در هنگام آنالیز سیستم مشخص خواهد شد که تغییراتی مورد نیاز است که باید انجام شوند. این تغییرات روی فرم‌ها یا جریان کار (</a:t>
            </a:r>
            <a:r>
              <a:rPr lang="en-US" dirty="0" smtClean="0"/>
              <a:t>workflow)  </a:t>
            </a:r>
            <a:r>
              <a:rPr lang="fa-IR" dirty="0" smtClean="0"/>
              <a:t>خواهد بود تا آن‌ها را کاراتر کند.بدیهی است این مرحله بابهره گیری از تجربیات گذشته کاربران بانرم افزارهای استفاده شده انجام خواهدگرفت.</a:t>
            </a:r>
          </a:p>
          <a:p>
            <a:pPr algn="r" rtl="1"/>
            <a:endParaRPr lang="en-US" dirty="0"/>
          </a:p>
        </p:txBody>
      </p:sp>
    </p:spTree>
    <p:extLst>
      <p:ext uri="{BB962C8B-B14F-4D97-AF65-F5344CB8AC3E}">
        <p14:creationId xmlns:p14="http://schemas.microsoft.com/office/powerpoint/2010/main" val="2240164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r" rtl="1"/>
            <a:r>
              <a:rPr lang="fa-IR" dirty="0" smtClean="0"/>
              <a:t>سرور مورد نیاز: تام کت در محیط لینوکس</a:t>
            </a:r>
          </a:p>
          <a:p>
            <a:pPr algn="r" rtl="1"/>
            <a:r>
              <a:rPr lang="fa-IR" dirty="0" smtClean="0"/>
              <a:t>دیتابیس: </a:t>
            </a:r>
            <a:r>
              <a:rPr lang="en-US" dirty="0" smtClean="0"/>
              <a:t>postress </a:t>
            </a:r>
            <a:r>
              <a:rPr lang="fa-IR" dirty="0" smtClean="0"/>
              <a:t>فریم ورک </a:t>
            </a:r>
            <a:r>
              <a:rPr lang="en-US" dirty="0" smtClean="0"/>
              <a:t>JBPMS </a:t>
            </a:r>
            <a:r>
              <a:rPr lang="fa-IR" dirty="0" smtClean="0"/>
              <a:t>برای ایجاد گردش کار فریم ورک </a:t>
            </a:r>
            <a:r>
              <a:rPr lang="en-US" dirty="0" smtClean="0"/>
              <a:t>Spring Boot </a:t>
            </a:r>
            <a:r>
              <a:rPr lang="fa-IR" dirty="0" smtClean="0"/>
              <a:t>برای ایجاد سرویس ها استفاده از کتابخانه </a:t>
            </a:r>
            <a:r>
              <a:rPr lang="en-US" dirty="0" smtClean="0"/>
              <a:t>react </a:t>
            </a:r>
            <a:r>
              <a:rPr lang="fa-IR" dirty="0" smtClean="0"/>
              <a:t>برای طراحی فرونت اند.</a:t>
            </a:r>
          </a:p>
          <a:p>
            <a:pPr algn="r" rtl="1"/>
            <a:r>
              <a:rPr lang="fa-IR" dirty="0" smtClean="0"/>
              <a:t>زبان های برنامه نویسی مورد استفاده:</a:t>
            </a:r>
          </a:p>
          <a:p>
            <a:pPr algn="r" rtl="1"/>
            <a:r>
              <a:rPr lang="en-US" dirty="0"/>
              <a:t>:</a:t>
            </a:r>
            <a:r>
              <a:rPr lang="en-US" dirty="0" smtClean="0"/>
              <a:t>JAVA </a:t>
            </a:r>
            <a:r>
              <a:rPr lang="fa-IR" dirty="0" smtClean="0"/>
              <a:t>زبان مورد استفاده در قسمت بک اند سایت و ارتباط با دیتابیس و ارسال داده به کاربر در سمت فرونت اند برنامه. برنامه روی یک سرور لینوکس اجرا می شود.</a:t>
            </a:r>
          </a:p>
          <a:p>
            <a:pPr algn="r" rtl="1"/>
            <a:r>
              <a:rPr lang="en-US" dirty="0" smtClean="0"/>
              <a:t>JavaScript   </a:t>
            </a:r>
            <a:r>
              <a:rPr lang="fa-IR" dirty="0" smtClean="0"/>
              <a:t>زبان برنامه نویسی مورد استفاده در قسمت فرونت اند سایت یعنی جایی که کاربر با آن سرو کار دارد. برای ایجاد صفحات پویا و داینامیک در سمت کاربر و ایجاد یک صفحه </a:t>
            </a:r>
            <a:r>
              <a:rPr lang="en-US" dirty="0" smtClean="0"/>
              <a:t>SPA(Single Page Application) </a:t>
            </a:r>
            <a:r>
              <a:rPr lang="fa-IR" dirty="0" smtClean="0"/>
              <a:t>به نحوی که کاربر صرفا یک بار مجبور به لود کردن سایت باشد.</a:t>
            </a:r>
          </a:p>
          <a:p>
            <a:pPr algn="r" rtl="1"/>
            <a:r>
              <a:rPr lang="en-US" dirty="0" smtClean="0"/>
              <a:t>Html</a:t>
            </a:r>
          </a:p>
          <a:p>
            <a:pPr algn="r" rtl="1"/>
            <a:r>
              <a:rPr lang="en-US" dirty="0" smtClean="0"/>
              <a:t>(Css) Cascading Style Sheets </a:t>
            </a:r>
            <a:r>
              <a:rPr lang="fa-IR" dirty="0" smtClean="0"/>
              <a:t>برای ایجاد گرافیک و بهینه سازی ظاهری فرم ها در </a:t>
            </a:r>
            <a:r>
              <a:rPr lang="en-US" dirty="0" smtClean="0"/>
              <a:t>html</a:t>
            </a:r>
          </a:p>
          <a:p>
            <a:pPr algn="r" rtl="1"/>
            <a:r>
              <a:rPr lang="en-US" dirty="0" smtClean="0"/>
              <a:t>(Sql) Structured Query Language </a:t>
            </a:r>
            <a:r>
              <a:rPr lang="fa-IR" dirty="0" smtClean="0"/>
              <a:t>فراخوانی و یا ذخیره اطلاعات در پایگاه داده</a:t>
            </a:r>
          </a:p>
          <a:p>
            <a:pPr algn="r" rtl="1"/>
            <a:endParaRPr lang="en-US" dirty="0"/>
          </a:p>
        </p:txBody>
      </p:sp>
      <p:sp>
        <p:nvSpPr>
          <p:cNvPr id="2" name="Title 1"/>
          <p:cNvSpPr>
            <a:spLocks noGrp="1"/>
          </p:cNvSpPr>
          <p:nvPr>
            <p:ph type="title"/>
          </p:nvPr>
        </p:nvSpPr>
        <p:spPr/>
        <p:txBody>
          <a:bodyPr/>
          <a:lstStyle/>
          <a:p>
            <a:pPr algn="ctr"/>
            <a:r>
              <a:rPr lang="fa-IR" dirty="0" smtClean="0"/>
              <a:t>زیرساخت های مورد نیاز:</a:t>
            </a:r>
            <a:endParaRPr lang="en-US" dirty="0"/>
          </a:p>
        </p:txBody>
      </p:sp>
    </p:spTree>
    <p:extLst>
      <p:ext uri="{BB962C8B-B14F-4D97-AF65-F5344CB8AC3E}">
        <p14:creationId xmlns:p14="http://schemas.microsoft.com/office/powerpoint/2010/main" val="2980081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254691"/>
          </a:xfrm>
        </p:spPr>
        <p:txBody>
          <a:bodyPr/>
          <a:lstStyle/>
          <a:p>
            <a:pPr algn="r" rtl="1"/>
            <a:r>
              <a:rPr lang="ar-SA" dirty="0" smtClean="0"/>
              <a:t>در </a:t>
            </a:r>
            <a:r>
              <a:rPr lang="ar-SA" dirty="0"/>
              <a:t>سه بعد ارتباط با مشارکت کنندگان، طراحي، اجرا و همچنین انتشار </a:t>
            </a:r>
            <a:r>
              <a:rPr lang="fa-IR" dirty="0"/>
              <a:t>احتمالی نتایج، رعایت ملاحظات اخلاقی مرتبط، مد نظر مجریان طرح خواهد بود</a:t>
            </a:r>
            <a:endParaRPr lang="en-US" dirty="0"/>
          </a:p>
        </p:txBody>
      </p:sp>
      <p:sp>
        <p:nvSpPr>
          <p:cNvPr id="2" name="Title 1"/>
          <p:cNvSpPr>
            <a:spLocks noGrp="1"/>
          </p:cNvSpPr>
          <p:nvPr>
            <p:ph type="title"/>
          </p:nvPr>
        </p:nvSpPr>
        <p:spPr/>
        <p:txBody>
          <a:bodyPr>
            <a:normAutofit/>
          </a:bodyPr>
          <a:lstStyle/>
          <a:p>
            <a:pPr algn="r" rtl="1"/>
            <a:r>
              <a:rPr lang="fa-IR" dirty="0"/>
              <a:t>ملاحظات </a:t>
            </a:r>
            <a:r>
              <a:rPr lang="fa-IR" dirty="0" smtClean="0"/>
              <a:t>اخلاقي</a:t>
            </a:r>
            <a:endParaRPr lang="en-US" dirty="0"/>
          </a:p>
        </p:txBody>
      </p:sp>
    </p:spTree>
    <p:extLst>
      <p:ext uri="{BB962C8B-B14F-4D97-AF65-F5344CB8AC3E}">
        <p14:creationId xmlns:p14="http://schemas.microsoft.com/office/powerpoint/2010/main" val="2585823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447800" y="1447800"/>
            <a:ext cx="6378129"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pPr algn="ctr"/>
            <a:r>
              <a:rPr lang="fa-IR" dirty="0" smtClean="0"/>
              <a:t>زمانبندی</a:t>
            </a:r>
            <a:endParaRPr lang="en-US" dirty="0"/>
          </a:p>
        </p:txBody>
      </p:sp>
    </p:spTree>
    <p:extLst>
      <p:ext uri="{BB962C8B-B14F-4D97-AF65-F5344CB8AC3E}">
        <p14:creationId xmlns:p14="http://schemas.microsoft.com/office/powerpoint/2010/main" val="3216711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2133599"/>
          </a:xfrm>
        </p:spPr>
        <p:txBody>
          <a:bodyPr>
            <a:normAutofit fontScale="90000"/>
          </a:bodyPr>
          <a:lstStyle/>
          <a:p>
            <a:pPr algn="ctr"/>
            <a:r>
              <a:rPr lang="fa-IR" dirty="0" smtClean="0">
                <a:cs typeface="B Nazanin" pitchFamily="2" charset="-78"/>
              </a:rPr>
              <a:t>طراحی  نرم افزار ثبت وبررسی </a:t>
            </a:r>
            <a:r>
              <a:rPr lang="fa-IR" dirty="0" smtClean="0">
                <a:cs typeface="B Nazanin" pitchFamily="2" charset="-78"/>
              </a:rPr>
              <a:t>طرح های </a:t>
            </a:r>
            <a:r>
              <a:rPr lang="fa-IR" dirty="0" smtClean="0">
                <a:cs typeface="B Nazanin" pitchFamily="2" charset="-78"/>
              </a:rPr>
              <a:t>پژوهشی </a:t>
            </a:r>
            <a:r>
              <a:rPr lang="fa-IR" dirty="0" smtClean="0">
                <a:cs typeface="B Nazanin" pitchFamily="2" charset="-78"/>
              </a:rPr>
              <a:t>در مرکز </a:t>
            </a:r>
            <a:r>
              <a:rPr lang="fa-IR" dirty="0" smtClean="0">
                <a:cs typeface="B Nazanin" pitchFamily="2" charset="-78"/>
              </a:rPr>
              <a:t>آموزشی،تحقیقاتی ودرمانی قلب وعروق شهیدرجائی</a:t>
            </a:r>
            <a:endParaRPr lang="en-US" dirty="0">
              <a:cs typeface="B Nazanin" pitchFamily="2" charset="-78"/>
            </a:endParaRPr>
          </a:p>
        </p:txBody>
      </p:sp>
      <p:sp>
        <p:nvSpPr>
          <p:cNvPr id="5" name="Subtitle 4"/>
          <p:cNvSpPr>
            <a:spLocks noGrp="1"/>
          </p:cNvSpPr>
          <p:nvPr>
            <p:ph type="subTitle" idx="1"/>
          </p:nvPr>
        </p:nvSpPr>
        <p:spPr>
          <a:xfrm>
            <a:off x="685800" y="3962400"/>
            <a:ext cx="7772400" cy="1142999"/>
          </a:xfrm>
        </p:spPr>
        <p:txBody>
          <a:bodyPr/>
          <a:lstStyle/>
          <a:p>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1863" y="381000"/>
            <a:ext cx="2200275"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5440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85800" y="1143000"/>
            <a:ext cx="7696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152400"/>
            <a:ext cx="8229600" cy="990600"/>
          </a:xfrm>
        </p:spPr>
        <p:txBody>
          <a:bodyPr/>
          <a:lstStyle/>
          <a:p>
            <a:pPr algn="ctr"/>
            <a:r>
              <a:rPr lang="fa-IR" dirty="0" smtClean="0"/>
              <a:t>هزینه طرح</a:t>
            </a:r>
            <a:endParaRPr lang="en-US" dirty="0"/>
          </a:p>
        </p:txBody>
      </p:sp>
    </p:spTree>
    <p:extLst>
      <p:ext uri="{BB962C8B-B14F-4D97-AF65-F5344CB8AC3E}">
        <p14:creationId xmlns:p14="http://schemas.microsoft.com/office/powerpoint/2010/main" val="1835237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524000"/>
            <a:ext cx="75438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4474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lgn="r">
              <a:buNone/>
            </a:pPr>
            <a:r>
              <a:rPr lang="fa-IR" dirty="0" smtClean="0"/>
              <a:t>باتوجه به استفاده روزافزون نرم افزارها در مدیریت طرحهای تحقیقاتی وهمچنین تعداد زیادطرحها ی پژوهشی وپایان نامه های پژوهشگران، اعضای هیات علمی وفارغ التحصیلان مرکزآموزشی،تحقیقاتی ودرمانی قلب وعروق شهیدرجائی، از سال 1393ثبت وبررسی طرحهای تحقیقاتی وپایان نامه های فارغ التحصیلان که درسطوح مختلف (کارشناسی ارشد،دستیاری وفلوشیپی) دراین مرکز درحال تحصیل هستند از طریق نرم افزار انجام شده است ولی باتوجه به اینکه لازمه فرآیندپژوهش انعطاف پذیری وانطباق بانیازهای جدید میباشد ،طراحی نرم افزاری که بتواند باسهولت وسرعت وباهزینه کمتر این نیازها رامرتفع کندضروری میباشد.هدف از انجام این مطالعه طراحی نرم افزار مدیریت گردش کار توسط پژوهشگران مرکز وبهره برداری از آن مطابق گردش کار معاونت پژوهشی وآموزشی مرکز میباشد </a:t>
            </a:r>
            <a:endParaRPr lang="en-US" dirty="0"/>
          </a:p>
        </p:txBody>
      </p:sp>
      <p:sp>
        <p:nvSpPr>
          <p:cNvPr id="2" name="Title 1"/>
          <p:cNvSpPr>
            <a:spLocks noGrp="1"/>
          </p:cNvSpPr>
          <p:nvPr>
            <p:ph type="title"/>
          </p:nvPr>
        </p:nvSpPr>
        <p:spPr/>
        <p:txBody>
          <a:bodyPr>
            <a:normAutofit/>
          </a:bodyPr>
          <a:lstStyle/>
          <a:p>
            <a:r>
              <a:rPr lang="fa-IR" dirty="0" smtClean="0"/>
              <a:t>خلاصه ضرورت اجرا و اهداف كاربردي طرح</a:t>
            </a:r>
            <a:endParaRPr lang="en-US" dirty="0"/>
          </a:p>
        </p:txBody>
      </p:sp>
    </p:spTree>
    <p:extLst>
      <p:ext uri="{BB962C8B-B14F-4D97-AF65-F5344CB8AC3E}">
        <p14:creationId xmlns:p14="http://schemas.microsoft.com/office/powerpoint/2010/main" val="1349895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66928" lvl="0" indent="-457200" algn="r" rtl="1">
              <a:buFont typeface="+mj-lt"/>
              <a:buAutoNum type="arabicPeriod"/>
            </a:pPr>
            <a:r>
              <a:rPr lang="fa-IR" sz="2400" dirty="0"/>
              <a:t>شناخت پروژه و تحلیل و طراحی و نصب نرم افزارهای مورد </a:t>
            </a:r>
            <a:endParaRPr lang="en-US" sz="2400" dirty="0"/>
          </a:p>
          <a:p>
            <a:pPr marL="566928" lvl="0" indent="-457200" algn="r" rtl="1">
              <a:buFont typeface="+mj-lt"/>
              <a:buAutoNum type="arabicPeriod"/>
            </a:pPr>
            <a:r>
              <a:rPr lang="fa-IR" sz="2400" dirty="0"/>
              <a:t>طراحی دیتابیس یوزرها و نقشهای کاربران و ایجاد امنیت برای لاگین و دسترسی به صفحات مربوطه</a:t>
            </a:r>
            <a:endParaRPr lang="en-US" sz="2400" dirty="0"/>
          </a:p>
          <a:p>
            <a:pPr marL="566928" lvl="0" indent="-457200" algn="r" rtl="1">
              <a:buFont typeface="+mj-lt"/>
              <a:buAutoNum type="arabicPeriod"/>
            </a:pPr>
            <a:r>
              <a:rPr lang="fa-IR" sz="2400" dirty="0"/>
              <a:t>طراحی مدل دیتابیس و ایجاد جداول مربوطه</a:t>
            </a:r>
            <a:endParaRPr lang="en-US" sz="2400" dirty="0"/>
          </a:p>
          <a:p>
            <a:pPr marL="566928" lvl="0" indent="-457200" algn="r" rtl="1">
              <a:buFont typeface="+mj-lt"/>
              <a:buAutoNum type="arabicPeriod"/>
            </a:pPr>
            <a:r>
              <a:rPr lang="en-US" sz="2400" dirty="0"/>
              <a:t>(Role engine) </a:t>
            </a:r>
            <a:r>
              <a:rPr lang="fa-IR" sz="2400" dirty="0"/>
              <a:t>. طراحی و پیاده سازی رول انجین</a:t>
            </a:r>
            <a:endParaRPr lang="en-US" sz="2400" dirty="0"/>
          </a:p>
          <a:p>
            <a:pPr marL="566928" lvl="0" indent="-457200" algn="r" rtl="1">
              <a:buFont typeface="+mj-lt"/>
              <a:buAutoNum type="arabicPeriod"/>
            </a:pPr>
            <a:r>
              <a:rPr lang="en-US" sz="2400" dirty="0"/>
              <a:t>(Back End &amp; Front End</a:t>
            </a:r>
            <a:r>
              <a:rPr lang="en-US" sz="2400" dirty="0" smtClean="0"/>
              <a:t>)</a:t>
            </a:r>
            <a:r>
              <a:rPr lang="fa-IR" sz="2400" dirty="0" smtClean="0"/>
              <a:t> تکمیل </a:t>
            </a:r>
            <a:r>
              <a:rPr lang="fa-IR" sz="2400" dirty="0"/>
              <a:t>پیاده سازی بک اند و فرونت اند </a:t>
            </a:r>
            <a:endParaRPr lang="en-US" sz="2400" dirty="0"/>
          </a:p>
          <a:p>
            <a:pPr marL="566928" lvl="0" indent="-457200" algn="r" rtl="1">
              <a:buFont typeface="+mj-lt"/>
              <a:buAutoNum type="arabicPeriod"/>
            </a:pPr>
            <a:r>
              <a:rPr lang="fa-IR" sz="2400" dirty="0"/>
              <a:t>تکمیل پیاده سازی بک اند و فرونت اند و نمایش دمو و تست اولیه توسط کاربران آزمایشی</a:t>
            </a:r>
            <a:endParaRPr lang="en-US" sz="2400" dirty="0"/>
          </a:p>
          <a:p>
            <a:pPr marL="0" indent="0" algn="r" rtl="1">
              <a:buNone/>
            </a:pPr>
            <a:endParaRPr lang="fa-IR" sz="2400" dirty="0" smtClean="0"/>
          </a:p>
          <a:p>
            <a:pPr marL="0" indent="0" algn="r" rtl="1">
              <a:buNone/>
            </a:pPr>
            <a:endParaRPr lang="en-US" sz="2400" dirty="0"/>
          </a:p>
        </p:txBody>
      </p:sp>
      <p:sp>
        <p:nvSpPr>
          <p:cNvPr id="2" name="Title 1"/>
          <p:cNvSpPr>
            <a:spLocks noGrp="1"/>
          </p:cNvSpPr>
          <p:nvPr>
            <p:ph type="title"/>
          </p:nvPr>
        </p:nvSpPr>
        <p:spPr>
          <a:xfrm>
            <a:off x="533400" y="533400"/>
            <a:ext cx="8229600" cy="715962"/>
          </a:xfrm>
        </p:spPr>
        <p:txBody>
          <a:bodyPr>
            <a:normAutofit fontScale="90000"/>
          </a:bodyPr>
          <a:lstStyle/>
          <a:p>
            <a:pPr algn="ctr"/>
            <a:r>
              <a:rPr lang="fa-IR" dirty="0" smtClean="0"/>
              <a:t>مراحل این طرح عبارتنداز:</a:t>
            </a:r>
            <a:br>
              <a:rPr lang="fa-IR" dirty="0" smtClean="0"/>
            </a:br>
            <a:endParaRPr lang="en-US" dirty="0"/>
          </a:p>
        </p:txBody>
      </p:sp>
    </p:spTree>
    <p:extLst>
      <p:ext uri="{BB962C8B-B14F-4D97-AF65-F5344CB8AC3E}">
        <p14:creationId xmlns:p14="http://schemas.microsoft.com/office/powerpoint/2010/main" val="2088337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56423" y="1481138"/>
            <a:ext cx="5431154" cy="4525962"/>
          </a:xfrm>
        </p:spPr>
      </p:pic>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280650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1" y="1592263"/>
            <a:ext cx="5437188" cy="4122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0486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r" rtl="1"/>
            <a:r>
              <a:rPr lang="fa-IR" dirty="0" smtClean="0"/>
              <a:t>مدیریت فرایندهای کسب‌وکار یا ( </a:t>
            </a:r>
            <a:r>
              <a:rPr lang="en-US" dirty="0" smtClean="0"/>
              <a:t>BPM  (Business Process Management  </a:t>
            </a:r>
            <a:r>
              <a:rPr lang="fa-IR" dirty="0" smtClean="0"/>
              <a:t>شامل روش‌ها، تکنیک ها و ابزارهایی جهت پشتیبانی از طراحی، مدیریت و تحلیل فرایندهای کسب و کار است؛ به عبارت دیگر، </a:t>
            </a:r>
            <a:r>
              <a:rPr lang="en-US" dirty="0" smtClean="0"/>
              <a:t>BPM </a:t>
            </a:r>
            <a:r>
              <a:rPr lang="fa-IR" dirty="0" smtClean="0"/>
              <a:t>یک رویکرد ساختار یافته باهدف بهبود کیفیت محصول و خدمات است و تلاش دارد تا فرایندهای سازمان را با استراتژی سازمان همسو نماید و به موازات آن رضایت مشتری را با افزایش کیفیت، بهبود دهد.</a:t>
            </a:r>
          </a:p>
          <a:p>
            <a:pPr algn="r" rtl="1"/>
            <a:r>
              <a:rPr lang="en-US" dirty="0" smtClean="0"/>
              <a:t>BPM</a:t>
            </a:r>
            <a:r>
              <a:rPr lang="fa-IR" dirty="0" smtClean="0"/>
              <a:t>مستقیما با مزایای رقابتی وسودمندی سازمان گره خورده است و توانایی مشخص کردن ،مانیتور ،آنالیز،کنترل وبهبود فرآیندرادارد که درجهت عملکرد موثروکارآمد سازمان کمک کننده است.بنابراین فراتر از مدیریت امور ویا دنبال کردن چک لیستهاست و یک مدیریت مداوم است که اجرای مراحل رابه صورت صحیح ،در زمان درست وبراساس هدف مشخص دنبال میکند.</a:t>
            </a:r>
            <a:r>
              <a:rPr lang="en-US" dirty="0" smtClean="0"/>
              <a:t>BPM</a:t>
            </a:r>
            <a:r>
              <a:rPr lang="fa-IR" dirty="0" smtClean="0"/>
              <a:t>براساس پیامدموردانتظارطراحی میشود ونه براساس مراحل موردنیاز برای آن پیامد.قطعا مراحل موردنظر برای رسیدن به پیامداستانداردسازی شده اند تااز تداوم وکارآمدی درعین کاهش خطا اطمینان حاصل شود.</a:t>
            </a:r>
            <a:r>
              <a:rPr lang="en-US" dirty="0" smtClean="0"/>
              <a:t>BMP</a:t>
            </a:r>
            <a:r>
              <a:rPr lang="fa-IR" dirty="0" smtClean="0"/>
              <a:t>امکان ارزیابی مداوم وبهبود فرآیند راهم ممکن میکند تاهم فرآیندبهینه سازی شود وهم نتایج بهتری حاصل شود</a:t>
            </a:r>
          </a:p>
          <a:p>
            <a:pPr marL="0" indent="0" algn="r" rtl="1">
              <a:buNone/>
            </a:pPr>
            <a:endParaRPr lang="en-US" dirty="0"/>
          </a:p>
        </p:txBody>
      </p:sp>
      <p:sp>
        <p:nvSpPr>
          <p:cNvPr id="2" name="Title 1"/>
          <p:cNvSpPr>
            <a:spLocks noGrp="1"/>
          </p:cNvSpPr>
          <p:nvPr>
            <p:ph type="title"/>
          </p:nvPr>
        </p:nvSpPr>
        <p:spPr/>
        <p:txBody>
          <a:bodyPr/>
          <a:lstStyle/>
          <a:p>
            <a:pPr algn="ctr"/>
            <a:r>
              <a:rPr lang="fa-IR" dirty="0" smtClean="0"/>
              <a:t>سابقه طرح و بررسي متون:</a:t>
            </a:r>
            <a:endParaRPr lang="en-US" dirty="0"/>
          </a:p>
        </p:txBody>
      </p:sp>
    </p:spTree>
    <p:extLst>
      <p:ext uri="{BB962C8B-B14F-4D97-AF65-F5344CB8AC3E}">
        <p14:creationId xmlns:p14="http://schemas.microsoft.com/office/powerpoint/2010/main" val="347281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245291"/>
          </a:xfrm>
        </p:spPr>
        <p:txBody>
          <a:bodyPr>
            <a:normAutofit lnSpcReduction="10000"/>
          </a:bodyPr>
          <a:lstStyle/>
          <a:p>
            <a:pPr algn="r" rtl="1"/>
            <a:r>
              <a:rPr lang="fa-IR" dirty="0" smtClean="0"/>
              <a:t>بطور سنتی تمرکز</a:t>
            </a:r>
            <a:r>
              <a:rPr lang="en-US" dirty="0" smtClean="0"/>
              <a:t>BPM</a:t>
            </a:r>
            <a:r>
              <a:rPr lang="fa-IR" dirty="0" smtClean="0"/>
              <a:t>برارزشمندی است که ازطریق کاهش هزینه وافزایش کارآیی انجام میشود.درسالهای اخیر این تمرکز متوجه مشتری شده است.اجرای </a:t>
            </a:r>
            <a:r>
              <a:rPr lang="en-US" dirty="0" smtClean="0"/>
              <a:t>BPM</a:t>
            </a:r>
            <a:r>
              <a:rPr lang="fa-IR" dirty="0" smtClean="0"/>
              <a:t>نیازمندآنالیزبسیار ونقشه برداری گردش کاراست همچنین ارزیابی گلوگاهها وسایرموانعی که میتوانند به صورت بالقوه در یک فرآیندمانع ایجادکنند.امروزه نرم افزارهای زیادی وجوددارند که میتواننداجرای </a:t>
            </a:r>
            <a:r>
              <a:rPr lang="en-US" dirty="0" smtClean="0"/>
              <a:t>BPM</a:t>
            </a:r>
            <a:r>
              <a:rPr lang="fa-IR" dirty="0" smtClean="0"/>
              <a:t>راساده کنند ومسوولیت آن رااز افراد به سمت تکنولوژی معطوف کنند.اجرای </a:t>
            </a:r>
            <a:r>
              <a:rPr lang="en-US" dirty="0" smtClean="0"/>
              <a:t>BPM </a:t>
            </a:r>
            <a:r>
              <a:rPr lang="fa-IR" dirty="0" smtClean="0"/>
              <a:t>باطراحی فرآیندآغازمیشودتعیین شرایط موردنیاز برای اجرای آن وفراهم سازی این شرایط.سپس مدل سازی فرآیندانجام میشود وسیستم موردنیاز برای حمایت آن قرارداده میشود.پس از اجرای این سیستم ،مانیتورینگ مداوم ضروری است وهمچنین جمع آوری اطلاعاتی که چگونگی عملکردآن رانشان دهد.براساس این اطلاعات میتوان راههایی رابرای بهینه سازی فرآیندجستجوکرد.</a:t>
            </a:r>
            <a:endParaRPr lang="en-US" dirty="0"/>
          </a:p>
        </p:txBody>
      </p:sp>
    </p:spTree>
    <p:extLst>
      <p:ext uri="{BB962C8B-B14F-4D97-AF65-F5344CB8AC3E}">
        <p14:creationId xmlns:p14="http://schemas.microsoft.com/office/powerpoint/2010/main" val="784679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397691"/>
          </a:xfrm>
        </p:spPr>
        <p:txBody>
          <a:bodyPr>
            <a:normAutofit fontScale="92500" lnSpcReduction="10000"/>
          </a:bodyPr>
          <a:lstStyle/>
          <a:p>
            <a:pPr algn="r" rtl="1"/>
            <a:r>
              <a:rPr lang="fa-IR" dirty="0" smtClean="0"/>
              <a:t>نرم افزارهای فراوانی وجوددارند که اجرای</a:t>
            </a:r>
            <a:r>
              <a:rPr lang="en-US" dirty="0" smtClean="0"/>
              <a:t>BPM </a:t>
            </a:r>
            <a:r>
              <a:rPr lang="fa-IR" dirty="0" smtClean="0"/>
              <a:t>راحمایت میکنند. این نرم افزارهافرآیند</a:t>
            </a:r>
            <a:r>
              <a:rPr lang="en-US" dirty="0" smtClean="0"/>
              <a:t>BPM</a:t>
            </a:r>
            <a:r>
              <a:rPr lang="fa-IR" dirty="0" smtClean="0"/>
              <a:t>رابه صورت خودکارانجام میدهندوآنهارابه منظورارتقاارزش آن وبهینه سازی ارزیابی می کنند.ابزارهای </a:t>
            </a:r>
            <a:r>
              <a:rPr lang="en-US" dirty="0" smtClean="0"/>
              <a:t>BPM</a:t>
            </a:r>
            <a:r>
              <a:rPr lang="fa-IR" dirty="0" smtClean="0"/>
              <a:t>به کسانی که مسوولیت سازماندهی فرآیندهای سازمان رادارند کمک میکنند تا قادربه ارزیابی منابع موردنیازباشندهمچنین برای ارزیابی نتایج فرآیند،دریافت بازخورد وتغییرات ضروری مفیدهستند. پیدایش نرم افزارهای </a:t>
            </a:r>
            <a:r>
              <a:rPr lang="en-US" dirty="0" smtClean="0"/>
              <a:t>BPM</a:t>
            </a:r>
            <a:r>
              <a:rPr lang="fa-IR" dirty="0" smtClean="0"/>
              <a:t>درقرن بیست ویکم آغازشده ولی ریشه آن به زمانهای عقبتربرمیگردد.دردهه1980شرکت نرم افزاری  </a:t>
            </a:r>
            <a:r>
              <a:rPr lang="en-US" dirty="0" smtClean="0"/>
              <a:t>File Net</a:t>
            </a:r>
            <a:r>
              <a:rPr lang="fa-IR" dirty="0" smtClean="0"/>
              <a:t>اولین نرم افزارمدیریت گردش کارراابداع نمود.هدف این نرم افزاراسکن کردن مدارک از طریق فرآیندهای مشخص وازپیش تعیین شده بود.دردهه 1980و1990دستاوردهای مهم دیگری هم وجودداشته که به شکل گیری</a:t>
            </a:r>
            <a:r>
              <a:rPr lang="en-US" dirty="0" smtClean="0"/>
              <a:t>BPM </a:t>
            </a:r>
            <a:r>
              <a:rPr lang="fa-IR" dirty="0" smtClean="0"/>
              <a:t>مدرن کمک کرده است.</a:t>
            </a:r>
          </a:p>
          <a:p>
            <a:pPr marL="0" indent="0" algn="l">
              <a:buNone/>
            </a:pPr>
            <a:r>
              <a:rPr lang="en-US" dirty="0" smtClean="0"/>
              <a:t>https://blog.technologent.com/evolution-business-process-management</a:t>
            </a:r>
            <a:endParaRPr lang="en-US" dirty="0"/>
          </a:p>
        </p:txBody>
      </p:sp>
    </p:spTree>
    <p:extLst>
      <p:ext uri="{BB962C8B-B14F-4D97-AF65-F5344CB8AC3E}">
        <p14:creationId xmlns:p14="http://schemas.microsoft.com/office/powerpoint/2010/main" val="30109684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1253</TotalTime>
  <Words>1401</Words>
  <Application>Microsoft Office PowerPoint</Application>
  <PresentationFormat>On-screen Show (4:3)</PresentationFormat>
  <Paragraphs>52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PowerPoint Presentation</vt:lpstr>
      <vt:lpstr>طراحی  نرم افزار ثبت وبررسی طرح های پژوهشی در مرکز آموزشی،تحقیقاتی ودرمانی قلب وعروق شهیدرجائی</vt:lpstr>
      <vt:lpstr>خلاصه ضرورت اجرا و اهداف كاربردي طرح</vt:lpstr>
      <vt:lpstr>مراحل این طرح عبارتنداز: </vt:lpstr>
      <vt:lpstr>PowerPoint Presentation</vt:lpstr>
      <vt:lpstr>PowerPoint Presentation</vt:lpstr>
      <vt:lpstr>سابقه طرح و بررسي متون:</vt:lpstr>
      <vt:lpstr>PowerPoint Presentation</vt:lpstr>
      <vt:lpstr>PowerPoint Presentation</vt:lpstr>
      <vt:lpstr>اهداف طرح : </vt:lpstr>
      <vt:lpstr>اهدف كاربردي طرح : </vt:lpstr>
      <vt:lpstr>نوع مطالعه</vt:lpstr>
      <vt:lpstr>روش اجرا :</vt:lpstr>
      <vt:lpstr>PowerPoint Presentation</vt:lpstr>
      <vt:lpstr>PowerPoint Presentation</vt:lpstr>
      <vt:lpstr>PowerPoint Presentation</vt:lpstr>
      <vt:lpstr>زیرساخت های مورد نیاز:</vt:lpstr>
      <vt:lpstr>ملاحظات اخلاقي</vt:lpstr>
      <vt:lpstr>زمانبندی</vt:lpstr>
      <vt:lpstr>هزینه طرح</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Yasaman Khalili</dc:creator>
  <cp:lastModifiedBy>Fahimeh Farrokhzadeh</cp:lastModifiedBy>
  <cp:revision>36</cp:revision>
  <dcterms:created xsi:type="dcterms:W3CDTF">2021-01-11T11:20:01Z</dcterms:created>
  <dcterms:modified xsi:type="dcterms:W3CDTF">2021-01-18T06:22:04Z</dcterms:modified>
</cp:coreProperties>
</file>