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9" r:id="rId1"/>
  </p:sldMasterIdLst>
  <p:notesMasterIdLst>
    <p:notesMasterId r:id="rId13"/>
  </p:notesMasterIdLst>
  <p:sldIdLst>
    <p:sldId id="256" r:id="rId2"/>
    <p:sldId id="257" r:id="rId3"/>
    <p:sldId id="272" r:id="rId4"/>
    <p:sldId id="275" r:id="rId5"/>
    <p:sldId id="262" r:id="rId6"/>
    <p:sldId id="263" r:id="rId7"/>
    <p:sldId id="266" r:id="rId8"/>
    <p:sldId id="267" r:id="rId9"/>
    <p:sldId id="268" r:id="rId10"/>
    <p:sldId id="264" r:id="rId11"/>
    <p:sldId id="271"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8001"/>
    <a:srgbClr val="FF2549"/>
    <a:srgbClr val="007033"/>
    <a:srgbClr val="9EFF29"/>
    <a:srgbClr val="C33A1F"/>
    <a:srgbClr val="003635"/>
    <a:srgbClr val="D6370C"/>
    <a:srgbClr val="1D3A00"/>
    <a:srgbClr val="FF85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16" y="-258"/>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1/10/2021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13335" y="601724"/>
            <a:ext cx="6477805" cy="1906073"/>
          </a:xfrm>
        </p:spPr>
        <p:txBody>
          <a:bodyPr bIns="0" anchor="b">
            <a:normAutofit/>
          </a:bodyPr>
          <a:lstStyle>
            <a:lvl1pPr algn="l">
              <a:defRPr sz="4950"/>
            </a:lvl1pPr>
          </a:lstStyle>
          <a:p>
            <a:r>
              <a:rPr lang="en-US"/>
              <a:t>Click to edit Master title style</a:t>
            </a:r>
            <a:endParaRPr lang="en-US" dirty="0"/>
          </a:p>
        </p:txBody>
      </p:sp>
      <p:sp>
        <p:nvSpPr>
          <p:cNvPr id="3" name="Subtitle 2"/>
          <p:cNvSpPr>
            <a:spLocks noGrp="1"/>
          </p:cNvSpPr>
          <p:nvPr>
            <p:ph type="subTitle" idx="1"/>
          </p:nvPr>
        </p:nvSpPr>
        <p:spPr>
          <a:xfrm>
            <a:off x="1813335" y="2648403"/>
            <a:ext cx="6477804" cy="733216"/>
          </a:xfrm>
        </p:spPr>
        <p:txBody>
          <a:bodyPr tIns="91440" bIns="91440">
            <a:normAutofit/>
          </a:bodyPr>
          <a:lstStyle>
            <a:lvl1pPr marL="0" indent="0" algn="l">
              <a:buNone/>
              <a:defRPr sz="1350" b="0" cap="all" baseline="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1/10/2021</a:t>
            </a:fld>
            <a:endParaRPr lang="en-US"/>
          </a:p>
        </p:txBody>
      </p:sp>
      <p:sp>
        <p:nvSpPr>
          <p:cNvPr id="5" name="Footer Placeholder 4"/>
          <p:cNvSpPr>
            <a:spLocks noGrp="1"/>
          </p:cNvSpPr>
          <p:nvPr>
            <p:ph type="ftr" sz="quarter" idx="11"/>
          </p:nvPr>
        </p:nvSpPr>
        <p:spPr>
          <a:xfrm>
            <a:off x="1812376" y="246981"/>
            <a:ext cx="3730436" cy="231901"/>
          </a:xfrm>
        </p:spPr>
        <p:txBody>
          <a:bodyPr/>
          <a:lstStyle/>
          <a:p>
            <a:endParaRPr lang="en-US" dirty="0"/>
          </a:p>
        </p:txBody>
      </p:sp>
      <p:sp>
        <p:nvSpPr>
          <p:cNvPr id="6" name="Slide Number Placeholder 5"/>
          <p:cNvSpPr>
            <a:spLocks noGrp="1"/>
          </p:cNvSpPr>
          <p:nvPr>
            <p:ph type="sldNum" sz="quarter" idx="12"/>
          </p:nvPr>
        </p:nvSpPr>
        <p:spPr>
          <a:xfrm>
            <a:off x="1078249" y="599230"/>
            <a:ext cx="608264" cy="377684"/>
          </a:xfrm>
        </p:spPr>
        <p:txBody>
          <a:bodyPr/>
          <a:lstStyle/>
          <a:p>
            <a:fld id="{B82CCC60-E8CD-4174-8B1A-7DF615B22EEF}" type="slidenum">
              <a:rPr lang="en-US" smtClean="0"/>
              <a:pPr/>
              <a:t>‹#›</a:t>
            </a:fld>
            <a:endParaRPr lang="en-US"/>
          </a:p>
        </p:txBody>
      </p:sp>
      <p:cxnSp>
        <p:nvCxnSpPr>
          <p:cNvPr id="15" name="Straight Connector 14"/>
          <p:cNvCxnSpPr/>
          <p:nvPr/>
        </p:nvCxnSpPr>
        <p:spPr>
          <a:xfrm>
            <a:off x="1813335" y="2646407"/>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2950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cxnSp>
        <p:nvCxnSpPr>
          <p:cNvPr id="26" name="Straight Connector 25"/>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78858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333" y="599230"/>
            <a:ext cx="1211807" cy="3494917"/>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83504" y="599230"/>
            <a:ext cx="5871623" cy="34949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cxnSp>
        <p:nvCxnSpPr>
          <p:cNvPr id="15" name="Straight Connector 14"/>
          <p:cNvCxnSpPr/>
          <p:nvPr/>
        </p:nvCxnSpPr>
        <p:spPr>
          <a:xfrm>
            <a:off x="7079333" y="599230"/>
            <a:ext cx="0" cy="3494917"/>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8" name="Picture 7" descr="E:\websites\free-power-point-templates\2012\logos.png">
            <a:extLst>
              <a:ext uri="{FF2B5EF4-FFF2-40B4-BE49-F238E27FC236}">
                <a16:creationId xmlns:a16="http://schemas.microsoft.com/office/drawing/2014/main" id="{63ADD935-5A6A-4F63-B214-69F6197E8F4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699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cxnSp>
        <p:nvCxnSpPr>
          <p:cNvPr id="33" name="Straight Connector 32"/>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20028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0679" y="1317097"/>
            <a:ext cx="6482366" cy="1415963"/>
          </a:xfrm>
        </p:spPr>
        <p:txBody>
          <a:bodyPr anchor="b">
            <a:normAutofit/>
          </a:bodyPr>
          <a:lstStyle>
            <a:lvl1pPr algn="l">
              <a:defRPr sz="2700"/>
            </a:lvl1pPr>
          </a:lstStyle>
          <a:p>
            <a:r>
              <a:rPr lang="en-US"/>
              <a:t>Click to edit Master title style</a:t>
            </a:r>
            <a:endParaRPr lang="en-US" dirty="0"/>
          </a:p>
        </p:txBody>
      </p:sp>
      <p:sp>
        <p:nvSpPr>
          <p:cNvPr id="3" name="Text Placeholder 2"/>
          <p:cNvSpPr>
            <a:spLocks noGrp="1"/>
          </p:cNvSpPr>
          <p:nvPr>
            <p:ph type="body" idx="1"/>
          </p:nvPr>
        </p:nvSpPr>
        <p:spPr>
          <a:xfrm>
            <a:off x="1090679" y="2854647"/>
            <a:ext cx="6472835" cy="759697"/>
          </a:xfrm>
        </p:spPr>
        <p:txBody>
          <a:bodyPr tIns="91440">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cxnSp>
        <p:nvCxnSpPr>
          <p:cNvPr id="15" name="Straight Connector 14"/>
          <p:cNvCxnSpPr/>
          <p:nvPr/>
        </p:nvCxnSpPr>
        <p:spPr>
          <a:xfrm>
            <a:off x="1090679" y="2853739"/>
            <a:ext cx="647283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3734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86913" y="603667"/>
            <a:ext cx="7204226" cy="79447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85498" y="1508159"/>
            <a:ext cx="3483864" cy="25864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10328" y="1513007"/>
            <a:ext cx="3483864" cy="25811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074F12-AA26-4AC8-9962-C36BB8F32554}" type="datetimeFigureOut">
              <a:rPr lang="en-US" smtClean="0"/>
              <a:pPr/>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cxnSp>
        <p:nvCxnSpPr>
          <p:cNvPr id="35" name="Straight Connector 3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7674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85394" y="603123"/>
            <a:ext cx="7205746" cy="7922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85393" y="1514662"/>
            <a:ext cx="3483864" cy="601457"/>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85393" y="2118202"/>
            <a:ext cx="3483864" cy="19833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9272" y="1517253"/>
            <a:ext cx="3483864" cy="601678"/>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09272" y="2116119"/>
            <a:ext cx="3483864" cy="19780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cxnSp>
        <p:nvCxnSpPr>
          <p:cNvPr id="29" name="Straight Connector 28"/>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2896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074F12-AA26-4AC8-9962-C36BB8F32554}" type="datetimeFigureOut">
              <a:rPr lang="en-US" smtClean="0"/>
              <a:pPr/>
              <a:t>1/10/2021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cxnSp>
        <p:nvCxnSpPr>
          <p:cNvPr id="25" name="Straight Connector 2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7810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21425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3504" y="599230"/>
            <a:ext cx="2454824" cy="1685338"/>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3782785" y="599230"/>
            <a:ext cx="4509353" cy="349412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83504" y="2404119"/>
            <a:ext cx="2456260" cy="1686136"/>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cxnSp>
        <p:nvCxnSpPr>
          <p:cNvPr id="17" name="Straight Connector 16"/>
          <p:cNvCxnSpPr/>
          <p:nvPr/>
        </p:nvCxnSpPr>
        <p:spPr>
          <a:xfrm>
            <a:off x="1086210" y="2404118"/>
            <a:ext cx="245211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837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5608041" y="361628"/>
            <a:ext cx="3055900" cy="3861826"/>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088405" y="847135"/>
            <a:ext cx="4149246" cy="1372938"/>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3292" y="841907"/>
            <a:ext cx="2093378" cy="2899745"/>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087747" y="2359494"/>
            <a:ext cx="4143303" cy="1502807"/>
          </a:xfrm>
        </p:spPr>
        <p:txBody>
          <a:bodyPr>
            <a:normAutofit/>
          </a:bodyPr>
          <a:lstStyle>
            <a:lvl1pPr marL="0" indent="0" algn="l">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085537" y="4102393"/>
            <a:ext cx="4145513" cy="240092"/>
          </a:xfrm>
        </p:spPr>
        <p:txBody>
          <a:bodyPr/>
          <a:lstStyle>
            <a:lvl1pPr algn="l">
              <a:defRPr/>
            </a:lvl1pPr>
          </a:lstStyle>
          <a:p>
            <a:fld id="{53074F12-AA26-4AC8-9962-C36BB8F32554}" type="datetimeFigureOut">
              <a:rPr lang="en-US" smtClean="0"/>
              <a:pPr/>
              <a:t>1/10/2021</a:t>
            </a:fld>
            <a:endParaRPr lang="en-US"/>
          </a:p>
        </p:txBody>
      </p:sp>
      <p:sp>
        <p:nvSpPr>
          <p:cNvPr id="6" name="Footer Placeholder 5"/>
          <p:cNvSpPr>
            <a:spLocks noGrp="1"/>
          </p:cNvSpPr>
          <p:nvPr>
            <p:ph type="ftr" sz="quarter" idx="11"/>
          </p:nvPr>
        </p:nvSpPr>
        <p:spPr>
          <a:xfrm>
            <a:off x="1085537" y="238981"/>
            <a:ext cx="4155753" cy="240698"/>
          </a:xfrm>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cxnSp>
        <p:nvCxnSpPr>
          <p:cNvPr id="31" name="Straight Connector 30"/>
          <p:cNvCxnSpPr/>
          <p:nvPr/>
        </p:nvCxnSpPr>
        <p:spPr>
          <a:xfrm>
            <a:off x="1085537" y="2357704"/>
            <a:ext cx="414551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82718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1514607"/>
            <a:ext cx="9144000" cy="3079456"/>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cstate="print">
            <a:extLst>
              <a:ext uri="{28A0092B-C50C-407E-A947-70E740481C1C}">
                <a14:useLocalDpi xmlns:a14="http://schemas.microsoft.com/office/drawing/2010/main" val="0"/>
              </a:ext>
            </a:extLst>
          </a:blip>
          <a:srcRect t="1538" b="-1538"/>
          <a:stretch/>
        </p:blipFill>
        <p:spPr bwMode="black">
          <a:xfrm>
            <a:off x="0" y="4594860"/>
            <a:ext cx="9144000" cy="557213"/>
          </a:xfrm>
          <a:prstGeom prst="rect">
            <a:avLst/>
          </a:prstGeom>
        </p:spPr>
      </p:pic>
      <p:sp>
        <p:nvSpPr>
          <p:cNvPr id="2" name="Title Placeholder 1"/>
          <p:cNvSpPr>
            <a:spLocks noGrp="1"/>
          </p:cNvSpPr>
          <p:nvPr>
            <p:ph type="title"/>
          </p:nvPr>
        </p:nvSpPr>
        <p:spPr>
          <a:xfrm>
            <a:off x="1088685" y="603390"/>
            <a:ext cx="7202456" cy="78692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88685" y="1511799"/>
            <a:ext cx="7202456" cy="25879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65604" y="247778"/>
            <a:ext cx="2625536" cy="231901"/>
          </a:xfrm>
          <a:prstGeom prst="rect">
            <a:avLst/>
          </a:prstGeom>
        </p:spPr>
        <p:txBody>
          <a:bodyPr vert="horz" lIns="91440" tIns="45720" rIns="91440" bIns="45720" rtlCol="0" anchor="ctr"/>
          <a:lstStyle>
            <a:lvl1pPr algn="r">
              <a:defRPr sz="750">
                <a:solidFill>
                  <a:schemeClr val="tx1">
                    <a:tint val="75000"/>
                  </a:schemeClr>
                </a:solidFill>
              </a:defRPr>
            </a:lvl1pPr>
          </a:lstStyle>
          <a:p>
            <a:fld id="{53074F12-AA26-4AC8-9962-C36BB8F32554}" type="datetimeFigureOut">
              <a:rPr lang="en-US" smtClean="0"/>
              <a:pPr/>
              <a:t>1/10/2021</a:t>
            </a:fld>
            <a:endParaRPr lang="en-US"/>
          </a:p>
        </p:txBody>
      </p:sp>
      <p:sp>
        <p:nvSpPr>
          <p:cNvPr id="5" name="Footer Placeholder 4"/>
          <p:cNvSpPr>
            <a:spLocks noGrp="1"/>
          </p:cNvSpPr>
          <p:nvPr>
            <p:ph type="ftr" sz="quarter" idx="3"/>
          </p:nvPr>
        </p:nvSpPr>
        <p:spPr>
          <a:xfrm>
            <a:off x="1088684" y="246981"/>
            <a:ext cx="4454127" cy="231901"/>
          </a:xfrm>
          <a:prstGeom prst="rect">
            <a:avLst/>
          </a:prstGeom>
        </p:spPr>
        <p:txBody>
          <a:bodyPr vert="horz" lIns="91440" tIns="45720" rIns="91440" bIns="45720" rtlCol="0" anchor="ctr"/>
          <a:lstStyle>
            <a:lvl1pPr algn="l">
              <a:defRPr sz="7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0046" y="599230"/>
            <a:ext cx="608264" cy="377684"/>
          </a:xfrm>
          <a:prstGeom prst="rect">
            <a:avLst/>
          </a:prstGeom>
        </p:spPr>
        <p:txBody>
          <a:bodyPr vert="horz" lIns="91440" tIns="45720" rIns="91440" bIns="45720" rtlCol="0" anchor="t"/>
          <a:lstStyle>
            <a:lvl1pPr algn="r">
              <a:defRPr sz="2100">
                <a:solidFill>
                  <a:schemeClr val="accent1"/>
                </a:solidFill>
              </a:defRPr>
            </a:lvl1pPr>
          </a:lstStyle>
          <a:p>
            <a:fld id="{B82CCC60-E8CD-4174-8B1A-7DF615B22EEF}" type="slidenum">
              <a:rPr lang="en-US" smtClean="0"/>
              <a:pPr/>
              <a:t>‹#›</a:t>
            </a:fld>
            <a:endParaRPr lang="en-US"/>
          </a:p>
        </p:txBody>
      </p:sp>
      <p:cxnSp>
        <p:nvCxnSpPr>
          <p:cNvPr id="10" name="Straight Connector 9"/>
          <p:cNvCxnSpPr/>
          <p:nvPr/>
        </p:nvCxnSpPr>
        <p:spPr>
          <a:xfrm>
            <a:off x="0" y="4596310"/>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B00D11F-BEFB-4237-9BAF-7CDCA3EA48EF}"/>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403256049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685800" rtl="0" eaLnBrk="1" latinLnBrk="0" hangingPunct="1">
        <a:lnSpc>
          <a:spcPct val="90000"/>
        </a:lnSpc>
        <a:spcBef>
          <a:spcPct val="0"/>
        </a:spcBef>
        <a:buNone/>
        <a:defRPr sz="2400" b="0" i="0" kern="1200" cap="all">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res.rhc.ac.ir/main/cartable.act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res.rhc.ac.ir/main/cartable.ac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res.rhc.ac.ir/main/cartable.ac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res.rhc.ac.ir/main/cartable.ac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res.rhc.ac.ir/main/cartable.ac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res.rhc.ac.ir/main/cartable.act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0068" y="2610476"/>
            <a:ext cx="8330268" cy="1552256"/>
          </a:xfrm>
        </p:spPr>
        <p:txBody>
          <a:bodyPr>
            <a:normAutofit/>
          </a:bodyPr>
          <a:lstStyle/>
          <a:p>
            <a:r>
              <a:rPr lang="en-US" sz="3200" b="0" i="0" dirty="0">
                <a:solidFill>
                  <a:srgbClr val="00008B"/>
                </a:solidFill>
                <a:effectLst/>
                <a:latin typeface="IranSansWeb"/>
              </a:rPr>
              <a:t>A comparison between minimally invasive surgery versus conventional surgery in treatment of CARDIAC MASSES</a:t>
            </a:r>
            <a:endParaRPr lang="en-US" sz="3200" dirty="0"/>
          </a:p>
        </p:txBody>
      </p:sp>
      <p:sp>
        <p:nvSpPr>
          <p:cNvPr id="3" name="Subtitle 2"/>
          <p:cNvSpPr>
            <a:spLocks noGrp="1"/>
          </p:cNvSpPr>
          <p:nvPr>
            <p:ph type="subTitle" idx="1"/>
          </p:nvPr>
        </p:nvSpPr>
        <p:spPr>
          <a:xfrm>
            <a:off x="798644" y="980768"/>
            <a:ext cx="7686820" cy="1363955"/>
          </a:xfrm>
        </p:spPr>
        <p:txBody>
          <a:bodyPr>
            <a:normAutofit/>
          </a:bodyPr>
          <a:lstStyle/>
          <a:p>
            <a:pPr algn="r"/>
            <a:r>
              <a:rPr lang="fa-IR" sz="3200" b="1" dirty="0">
                <a:solidFill>
                  <a:srgbClr val="000000"/>
                </a:solidFill>
                <a:latin typeface="IranSansWeb"/>
              </a:rPr>
              <a:t>تا</a:t>
            </a:r>
            <a:r>
              <a:rPr lang="fa-IR" sz="3200" b="1" i="0" dirty="0">
                <a:solidFill>
                  <a:srgbClr val="000000"/>
                </a:solidFill>
                <a:effectLst/>
                <a:latin typeface="IranSansWeb"/>
              </a:rPr>
              <a:t>ثیر استفاده از روش جراحی کمتر تهاجمی در مقایسه با روش جراحی مرسوم در خارج کردن توده های قلبی</a:t>
            </a:r>
            <a:endParaRPr lang="en-US" sz="3200" b="1" dirty="0"/>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fa-IR" b="0" i="0" u="none" strike="noStrike" dirty="0">
                <a:solidFill>
                  <a:srgbClr val="000000"/>
                </a:solidFill>
                <a:effectLst/>
                <a:latin typeface="Times New Roman" panose="02020603050405020304" pitchFamily="18" charset="0"/>
              </a:rPr>
              <a:t>معیارهای خروج از مطالعه:</a:t>
            </a:r>
            <a:endParaRPr lang="fa-IR" b="0" i="0" u="none" strike="noStrike" dirty="0">
              <a:solidFill>
                <a:srgbClr val="000000"/>
              </a:solidFill>
              <a:effectLst/>
              <a:latin typeface="IranSansWeb"/>
            </a:endParaRPr>
          </a:p>
          <a:p>
            <a:pPr algn="just" rtl="1"/>
            <a:r>
              <a:rPr lang="fa-IR" b="0" i="0" u="none" strike="noStrike" dirty="0">
                <a:solidFill>
                  <a:srgbClr val="000000"/>
                </a:solidFill>
                <a:effectLst/>
                <a:latin typeface="Times New Roman" panose="02020603050405020304" pitchFamily="18" charset="0"/>
              </a:rPr>
              <a:t>بیمارانی که به هر دلیل قابل جراحی نباشند</a:t>
            </a:r>
            <a:endParaRPr lang="fa-IR" b="0" i="0" u="none" strike="noStrike" dirty="0">
              <a:solidFill>
                <a:srgbClr val="000000"/>
              </a:solidFill>
              <a:effectLst/>
              <a:latin typeface="IranSansWeb"/>
            </a:endParaRPr>
          </a:p>
          <a:p>
            <a:pPr algn="just" rtl="1"/>
            <a:r>
              <a:rPr lang="fa-IR" b="0" i="0" u="none" strike="noStrike" dirty="0">
                <a:solidFill>
                  <a:srgbClr val="000000"/>
                </a:solidFill>
                <a:effectLst/>
                <a:latin typeface="Times New Roman" panose="02020603050405020304" pitchFamily="18" charset="0"/>
              </a:rPr>
              <a:t>بیمارانی که لخته های کوچک دارند و با روش غیر جراحی درمان می شوند</a:t>
            </a:r>
            <a:endParaRPr lang="fa-IR" b="0" i="0" u="none" strike="noStrike" dirty="0">
              <a:solidFill>
                <a:srgbClr val="000000"/>
              </a:solidFill>
              <a:effectLst/>
              <a:latin typeface="IranSansWeb"/>
              <a:hlinkClick r:id="rId2"/>
            </a:endParaRPr>
          </a:p>
        </p:txBody>
      </p:sp>
    </p:spTree>
    <p:extLst>
      <p:ext uri="{BB962C8B-B14F-4D97-AF65-F5344CB8AC3E}">
        <p14:creationId xmlns:p14="http://schemas.microsoft.com/office/powerpoint/2010/main" val="500149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484" y="0"/>
            <a:ext cx="9355016" cy="5143500"/>
          </a:xfrm>
        </p:spPr>
      </p:pic>
    </p:spTree>
    <p:extLst>
      <p:ext uri="{BB962C8B-B14F-4D97-AF65-F5344CB8AC3E}">
        <p14:creationId xmlns:p14="http://schemas.microsoft.com/office/powerpoint/2010/main" val="298441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4986669" y="1511799"/>
            <a:ext cx="3304471" cy="2587960"/>
          </a:xfrm>
        </p:spPr>
        <p:txBody>
          <a:bodyPr>
            <a:normAutofit fontScale="92500" lnSpcReduction="20000"/>
          </a:bodyPr>
          <a:lstStyle/>
          <a:p>
            <a:pPr algn="r" rtl="1"/>
            <a:r>
              <a:rPr lang="fa-IR" dirty="0"/>
              <a:t>مرکز تحقیقات کاردیو انکولوژی</a:t>
            </a:r>
            <a:endParaRPr lang="en-US" dirty="0"/>
          </a:p>
          <a:p>
            <a:pPr algn="r" rtl="1"/>
            <a:r>
              <a:rPr lang="fa-IR" dirty="0"/>
              <a:t>دکترآذین علیزاده اصل	مجری اصلی</a:t>
            </a:r>
          </a:p>
          <a:p>
            <a:pPr algn="r" rtl="1"/>
            <a:r>
              <a:rPr lang="fa-IR" dirty="0"/>
              <a:t>دکتر فریدون نوحی</a:t>
            </a:r>
          </a:p>
          <a:p>
            <a:pPr algn="r" rtl="1"/>
            <a:r>
              <a:rPr lang="fa-IR" dirty="0"/>
              <a:t> دکترمجید ملکی</a:t>
            </a:r>
          </a:p>
          <a:p>
            <a:pPr algn="r" rtl="1"/>
            <a:r>
              <a:rPr lang="fa-IR" dirty="0"/>
              <a:t>دکتر سعید حسینی</a:t>
            </a:r>
          </a:p>
          <a:p>
            <a:pPr algn="r" rtl="1"/>
            <a:r>
              <a:rPr lang="fa-IR" dirty="0"/>
              <a:t>دکتر بهادر بهارستانی</a:t>
            </a:r>
          </a:p>
          <a:p>
            <a:pPr algn="r" rtl="1"/>
            <a:r>
              <a:rPr lang="fa-IR" dirty="0"/>
              <a:t>دکتر مهدی دلیری                مجری</a:t>
            </a:r>
          </a:p>
          <a:p>
            <a:pPr algn="r" rtl="1"/>
            <a:r>
              <a:rPr lang="fa-IR" dirty="0"/>
              <a:t>دکتر بهشید قدردوست</a:t>
            </a:r>
          </a:p>
          <a:p>
            <a:pPr algn="r" rtl="1"/>
            <a:endParaRPr lang="fa-IR" dirty="0"/>
          </a:p>
          <a:p>
            <a:pPr marL="0" indent="0" algn="r" rtl="1">
              <a:buNone/>
            </a:pPr>
            <a:endParaRPr lang="en-US" dirty="0"/>
          </a:p>
        </p:txBody>
      </p:sp>
      <p:sp>
        <p:nvSpPr>
          <p:cNvPr id="4" name="Content Placeholder 2">
            <a:extLst>
              <a:ext uri="{FF2B5EF4-FFF2-40B4-BE49-F238E27FC236}">
                <a16:creationId xmlns:a16="http://schemas.microsoft.com/office/drawing/2014/main" id="{AEED2DF2-0F21-4379-ABCF-9180A42F678C}"/>
              </a:ext>
            </a:extLst>
          </p:cNvPr>
          <p:cNvSpPr txBox="1">
            <a:spLocks/>
          </p:cNvSpPr>
          <p:nvPr/>
        </p:nvSpPr>
        <p:spPr>
          <a:xfrm>
            <a:off x="1385442" y="1511799"/>
            <a:ext cx="3304471" cy="2587960"/>
          </a:xfrm>
          <a:prstGeom prst="rect">
            <a:avLst/>
          </a:prstGeom>
        </p:spPr>
        <p:txBody>
          <a:bodyPr vert="horz" lIns="91440" tIns="45720" rIns="91440" bIns="45720" rtlCol="0" anchor="t">
            <a:normAutofit fontScale="92500" lnSpcReduction="20000"/>
          </a:bodyPr>
          <a:lst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a:lstStyle>
          <a:p>
            <a:pPr algn="r" rtl="1"/>
            <a:r>
              <a:rPr lang="fa-IR" dirty="0"/>
              <a:t>دکترفاطمه نبهایی</a:t>
            </a:r>
          </a:p>
          <a:p>
            <a:pPr algn="r" rtl="1"/>
            <a:r>
              <a:rPr lang="fa-IR" dirty="0"/>
              <a:t>دکتر کیارا رضایی</a:t>
            </a:r>
          </a:p>
          <a:p>
            <a:pPr algn="r" rtl="1"/>
            <a:r>
              <a:rPr lang="fa-IR" dirty="0"/>
              <a:t>دکتر حسین کامران زاده</a:t>
            </a:r>
          </a:p>
          <a:p>
            <a:pPr algn="r" rtl="1"/>
            <a:r>
              <a:rPr lang="fa-IR" dirty="0"/>
              <a:t>دکتر سودابه شفیعی</a:t>
            </a:r>
          </a:p>
          <a:p>
            <a:pPr algn="r" rtl="1"/>
            <a:r>
              <a:rPr lang="fa-IR" dirty="0"/>
              <a:t>دکتر منا یدالهی</a:t>
            </a:r>
          </a:p>
          <a:p>
            <a:pPr algn="r" rtl="1"/>
            <a:r>
              <a:rPr lang="fa-IR" dirty="0"/>
              <a:t>دکتر رسوا آذرفرین</a:t>
            </a:r>
          </a:p>
          <a:p>
            <a:pPr algn="r" rtl="1"/>
            <a:r>
              <a:rPr lang="fa-IR" dirty="0"/>
              <a:t>دکتر محمد رضا بای</a:t>
            </a:r>
          </a:p>
          <a:p>
            <a:pPr algn="r" rtl="1"/>
            <a:r>
              <a:rPr lang="fa-IR" dirty="0"/>
              <a:t>دکتر بهرام محبی</a:t>
            </a:r>
          </a:p>
          <a:p>
            <a:pPr algn="r" rtl="1"/>
            <a:endParaRPr lang="fa-IR" dirty="0"/>
          </a:p>
          <a:p>
            <a:pPr marL="0" indent="0" algn="r" rtl="1">
              <a:buFont typeface="Arial" panose="020B0604020202020204" pitchFamily="34" charset="0"/>
              <a:buNone/>
            </a:pPr>
            <a:endParaRPr lang="en-US" dirty="0"/>
          </a:p>
        </p:txBody>
      </p:sp>
    </p:spTree>
    <p:extLst>
      <p:ext uri="{BB962C8B-B14F-4D97-AF65-F5344CB8AC3E}">
        <p14:creationId xmlns:p14="http://schemas.microsoft.com/office/powerpoint/2010/main"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4986669" y="1511799"/>
            <a:ext cx="3304471" cy="2587960"/>
          </a:xfrm>
        </p:spPr>
        <p:txBody>
          <a:bodyPr>
            <a:normAutofit/>
          </a:bodyPr>
          <a:lstStyle/>
          <a:p>
            <a:pPr algn="r" rtl="1"/>
            <a:r>
              <a:rPr lang="fa-IR" dirty="0"/>
              <a:t>دکتر محمد اسماعیل زنگنه</a:t>
            </a:r>
          </a:p>
          <a:p>
            <a:pPr algn="r" rtl="1"/>
            <a:r>
              <a:rPr lang="fa-IR" dirty="0"/>
              <a:t>دکتر محمد جواد عالم زاده</a:t>
            </a:r>
          </a:p>
          <a:p>
            <a:pPr algn="r" rtl="1"/>
            <a:r>
              <a:rPr lang="fa-IR" dirty="0"/>
              <a:t>حسین فودازی</a:t>
            </a:r>
          </a:p>
          <a:p>
            <a:pPr algn="r" rtl="1"/>
            <a:r>
              <a:rPr lang="fa-IR" dirty="0"/>
              <a:t>امیرحسین امامی</a:t>
            </a:r>
          </a:p>
          <a:p>
            <a:pPr algn="r" rtl="1"/>
            <a:r>
              <a:rPr lang="fa-IR" dirty="0"/>
              <a:t>فاطمه رستمی</a:t>
            </a:r>
          </a:p>
          <a:p>
            <a:pPr algn="r" rtl="1"/>
            <a:endParaRPr lang="fa-IR" dirty="0"/>
          </a:p>
          <a:p>
            <a:pPr marL="0" indent="0" algn="r" rtl="1">
              <a:buNone/>
            </a:pPr>
            <a:endParaRPr lang="en-US" dirty="0"/>
          </a:p>
        </p:txBody>
      </p:sp>
    </p:spTree>
    <p:extLst>
      <p:ext uri="{BB962C8B-B14F-4D97-AF65-F5344CB8AC3E}">
        <p14:creationId xmlns:p14="http://schemas.microsoft.com/office/powerpoint/2010/main" val="129913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DBAA2-00C2-4685-8ED1-5143A5C420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051C5A-8A80-4EE7-AAE5-7E8AA22BA774}"/>
              </a:ext>
            </a:extLst>
          </p:cNvPr>
          <p:cNvSpPr>
            <a:spLocks noGrp="1"/>
          </p:cNvSpPr>
          <p:nvPr>
            <p:ph idx="1"/>
          </p:nvPr>
        </p:nvSpPr>
        <p:spPr>
          <a:xfrm>
            <a:off x="1088685" y="1511798"/>
            <a:ext cx="7619380" cy="3028311"/>
          </a:xfrm>
        </p:spPr>
        <p:txBody>
          <a:bodyPr>
            <a:normAutofit fontScale="92500" lnSpcReduction="20000"/>
          </a:bodyPr>
          <a:lstStyle/>
          <a:p>
            <a:pPr marL="257175" indent="-257175" algn="just" rtl="1">
              <a:lnSpc>
                <a:spcPct val="107000"/>
              </a:lnSpc>
              <a:spcBef>
                <a:spcPts val="0"/>
              </a:spcBef>
              <a:spcAft>
                <a:spcPts val="600"/>
              </a:spcAft>
              <a:tabLst>
                <a:tab pos="342900" algn="l"/>
              </a:tabLst>
            </a:pPr>
            <a:r>
              <a:rPr lang="fa-IR" dirty="0">
                <a:latin typeface="Calibri" panose="020F0502020204030204" pitchFamily="34" charset="0"/>
                <a:ea typeface="Calibri" panose="020F0502020204030204" pitchFamily="34" charset="0"/>
                <a:cs typeface="Arial" panose="020B0604020202020204" pitchFamily="34" charset="0"/>
              </a:rPr>
              <a:t>تود ه های قلبی اغلب به عنوان یک چالش تشخیصی-درمانی مطرح هستند(1). تومورهای قلب اغلب بدون علامت و تظاهرات بالینی هستند و بصورت اتفاقی با تصویر برداری کشف می شوند. همچنین تشــخیص و درمـان به موقع اهمیت ویژه ای در کاهش عوارض و مرگ و میر دارد(2) برداشتن توده های قلبی به روش جراحی درمان اصلی تومورهای قلبی می باشد و به دلیلی عوارضی چون آمبولیزاسیون یا انسداد دریچه های قلبی باید در زودترین زمان ممکن انجام شود. روش </a:t>
            </a:r>
            <a:r>
              <a:rPr lang="en-US" dirty="0">
                <a:latin typeface="Arial" panose="020B0604020202020204" pitchFamily="34" charset="0"/>
                <a:ea typeface="Calibri" panose="020F0502020204030204" pitchFamily="34" charset="0"/>
                <a:cs typeface="Times New Roman" panose="02020603050405020304" pitchFamily="18" charset="0"/>
              </a:rPr>
              <a:t>median sternotomy  </a:t>
            </a:r>
            <a:r>
              <a:rPr lang="fa-IR" dirty="0">
                <a:latin typeface="Calibri" panose="020F0502020204030204" pitchFamily="34" charset="0"/>
                <a:ea typeface="Calibri" panose="020F0502020204030204" pitchFamily="34" charset="0"/>
                <a:cs typeface="Arial" panose="020B0604020202020204" pitchFamily="34" charset="0"/>
              </a:rPr>
              <a:t>جراحی مرسوم برداشتن توده های قلبی می باشد. ولی این نوع جراحی با عوارضی از قبیل عفونت استرنوم، نارضایتی بیمار به دلیل مسایل زیبایی و عوارضی دیگر همراه می باشد.  امروزه با پیشرفت روش </a:t>
            </a:r>
            <a:r>
              <a:rPr lang="en-US" dirty="0">
                <a:latin typeface="Arial" panose="020B0604020202020204" pitchFamily="34" charset="0"/>
                <a:ea typeface="Calibri" panose="020F0502020204030204" pitchFamily="34" charset="0"/>
                <a:cs typeface="Times New Roman" panose="02020603050405020304" pitchFamily="18" charset="0"/>
              </a:rPr>
              <a:t>minimally invasive cardiac surgery(MICS) </a:t>
            </a:r>
            <a:r>
              <a:rPr lang="fa-IR" dirty="0">
                <a:latin typeface="Calibri" panose="020F0502020204030204" pitchFamily="34" charset="0"/>
                <a:ea typeface="Calibri" panose="020F0502020204030204" pitchFamily="34" charset="0"/>
                <a:cs typeface="Arial" panose="020B0604020202020204" pitchFamily="34" charset="0"/>
              </a:rPr>
              <a:t>به صورت </a:t>
            </a:r>
            <a:r>
              <a:rPr lang="en-US" dirty="0" err="1">
                <a:latin typeface="Arial" panose="020B0604020202020204" pitchFamily="34" charset="0"/>
                <a:ea typeface="Calibri" panose="020F0502020204030204" pitchFamily="34" charset="0"/>
                <a:cs typeface="Times New Roman" panose="02020603050405020304" pitchFamily="18" charset="0"/>
              </a:rPr>
              <a:t>minithoracotomy</a:t>
            </a:r>
            <a:r>
              <a:rPr lang="en-US" dirty="0">
                <a:latin typeface="Arial" panose="020B0604020202020204" pitchFamily="34" charset="0"/>
                <a:ea typeface="Calibri" panose="020F0502020204030204" pitchFamily="34" charset="0"/>
                <a:cs typeface="Times New Roman" panose="02020603050405020304" pitchFamily="18" charset="0"/>
              </a:rPr>
              <a:t> right anterolateral </a:t>
            </a:r>
            <a:r>
              <a:rPr lang="fa-IR" dirty="0">
                <a:latin typeface="Calibri" panose="020F0502020204030204" pitchFamily="34" charset="0"/>
                <a:ea typeface="Calibri" panose="020F0502020204030204" pitchFamily="34" charset="0"/>
                <a:cs typeface="Arial" panose="020B0604020202020204" pitchFamily="34" charset="0"/>
              </a:rPr>
              <a:t>از این نوع جراحی برای خارج کردن توده های قلبی استفاده می شود.(5,3) مطالعات متعددی در مورد جراحی دریچه میترال با روش </a:t>
            </a:r>
            <a:r>
              <a:rPr lang="en-US" dirty="0">
                <a:latin typeface="Arial" panose="020B0604020202020204" pitchFamily="34" charset="0"/>
                <a:ea typeface="Calibri" panose="020F0502020204030204" pitchFamily="34" charset="0"/>
                <a:cs typeface="Times New Roman" panose="02020603050405020304" pitchFamily="18" charset="0"/>
              </a:rPr>
              <a:t>MICS  </a:t>
            </a:r>
            <a:r>
              <a:rPr lang="fa-IR" dirty="0">
                <a:latin typeface="Calibri" panose="020F0502020204030204" pitchFamily="34" charset="0"/>
                <a:ea typeface="Calibri" panose="020F0502020204030204" pitchFamily="34" charset="0"/>
                <a:cs typeface="Arial" panose="020B0604020202020204" pitchFamily="34" charset="0"/>
              </a:rPr>
              <a:t>وجود دارد.(6و7) و همچنین مطالعاتی در زمینه مقایسه نتایج و عوارض بین دو روش مرسوم جراحی و </a:t>
            </a:r>
            <a:r>
              <a:rPr lang="en-US" dirty="0">
                <a:latin typeface="Arial" panose="020B0604020202020204" pitchFamily="34" charset="0"/>
                <a:ea typeface="Calibri" panose="020F0502020204030204" pitchFamily="34" charset="0"/>
                <a:cs typeface="Times New Roman" panose="02020603050405020304" pitchFamily="18" charset="0"/>
              </a:rPr>
              <a:t>MICS </a:t>
            </a:r>
            <a:r>
              <a:rPr lang="fa-IR" dirty="0">
                <a:latin typeface="Calibri" panose="020F0502020204030204" pitchFamily="34" charset="0"/>
                <a:ea typeface="Calibri" panose="020F0502020204030204" pitchFamily="34" charset="0"/>
                <a:cs typeface="Arial" panose="020B0604020202020204" pitchFamily="34" charset="0"/>
              </a:rPr>
              <a:t>جهت خارج سازی توده های قلبی نیز انجام شده است.(8) با توجه به عوارض کمتر بعد از عمل شامل درد بیمار و عفونت استرنوم، بهبود معیارهایی از قبیل  زمان اینتوباسیون، مدت زمان بستری </a:t>
            </a:r>
            <a:r>
              <a:rPr lang="en-US" dirty="0">
                <a:latin typeface="Arial" panose="020B0604020202020204" pitchFamily="34" charset="0"/>
                <a:ea typeface="Calibri" panose="020F0502020204030204" pitchFamily="34" charset="0"/>
                <a:cs typeface="Times New Roman" panose="02020603050405020304" pitchFamily="18" charset="0"/>
              </a:rPr>
              <a:t>ICU  </a:t>
            </a:r>
            <a:r>
              <a:rPr lang="fa-IR" dirty="0">
                <a:latin typeface="Calibri" panose="020F0502020204030204" pitchFamily="34" charset="0"/>
                <a:ea typeface="Calibri" panose="020F0502020204030204" pitchFamily="34" charset="0"/>
                <a:cs typeface="Arial" panose="020B0604020202020204" pitchFamily="34" charset="0"/>
              </a:rPr>
              <a:t>وبیمارستان و همچنین در نظر گرفتن مسایل زیبایی در روش جدید تر </a:t>
            </a:r>
            <a:r>
              <a:rPr lang="en-US" dirty="0">
                <a:latin typeface="Arial" panose="020B0604020202020204" pitchFamily="34" charset="0"/>
                <a:ea typeface="Calibri" panose="020F0502020204030204" pitchFamily="34" charset="0"/>
                <a:cs typeface="Times New Roman" panose="02020603050405020304" pitchFamily="18" charset="0"/>
              </a:rPr>
              <a:t>MICS  </a:t>
            </a:r>
            <a:r>
              <a:rPr lang="fa-IR" dirty="0">
                <a:latin typeface="Calibri" panose="020F0502020204030204" pitchFamily="34" charset="0"/>
                <a:ea typeface="Calibri" panose="020F0502020204030204" pitchFamily="34" charset="0"/>
                <a:cs typeface="Arial" panose="020B0604020202020204" pitchFamily="34" charset="0"/>
              </a:rPr>
              <a:t>بررسی نتایج این دو روش جراحی ضروری به نظر می رسد. قابل ذکر است که تا کنون مطالعه ای در مورد </a:t>
            </a:r>
            <a:r>
              <a:rPr lang="en-US" dirty="0">
                <a:latin typeface="Arial" panose="020B0604020202020204" pitchFamily="34" charset="0"/>
                <a:ea typeface="Calibri" panose="020F0502020204030204" pitchFamily="34" charset="0"/>
                <a:cs typeface="Times New Roman" panose="02020603050405020304" pitchFamily="18" charset="0"/>
              </a:rPr>
              <a:t>MICS  </a:t>
            </a:r>
            <a:r>
              <a:rPr lang="fa-IR" dirty="0">
                <a:latin typeface="Calibri" panose="020F0502020204030204" pitchFamily="34" charset="0"/>
                <a:ea typeface="Calibri" panose="020F0502020204030204" pitchFamily="34" charset="0"/>
                <a:cs typeface="Arial" panose="020B0604020202020204" pitchFamily="34" charset="0"/>
              </a:rPr>
              <a:t>جهت خارج سازی توده های قلبی در کشور انجام نشده است که این خود به ارزشمندی این مطالعه می افزاید.</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600"/>
              </a:spcAft>
            </a:pPr>
            <a:r>
              <a:rPr lang="en-US" sz="1350" dirty="0">
                <a:latin typeface="Calibri" panose="020F0502020204030204" pitchFamily="34" charset="0"/>
                <a:ea typeface="Calibri" panose="020F050202020403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val="1308473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marR="0" algn="just" rtl="1"/>
            <a:r>
              <a:rPr lang="fa-IR" b="0" i="0" u="none" strike="noStrike" dirty="0">
                <a:solidFill>
                  <a:srgbClr val="000000"/>
                </a:solidFill>
                <a:effectLst/>
                <a:latin typeface="IranSansWeb"/>
              </a:rPr>
              <a:t>برداشتن توده به روش جراحی درمان اصلی تومورهای قلبی می باشد و به دلیلی عوارضی چون آمبولیزاسیون یا انسداد دریچه های قلبی باید در زودترین زمان ممکن انجام شود. روش </a:t>
            </a:r>
            <a:r>
              <a:rPr lang="en-US" b="0" i="0" u="none" strike="noStrike" dirty="0">
                <a:solidFill>
                  <a:srgbClr val="000000"/>
                </a:solidFill>
                <a:effectLst/>
                <a:latin typeface="IranSansWeb"/>
              </a:rPr>
              <a:t>median sternotomy  </a:t>
            </a:r>
            <a:r>
              <a:rPr lang="fa-IR" b="0" i="0" u="none" strike="noStrike" dirty="0">
                <a:solidFill>
                  <a:srgbClr val="000000"/>
                </a:solidFill>
                <a:effectLst/>
                <a:latin typeface="IranSansWeb"/>
              </a:rPr>
              <a:t>جراحی مرسوم برداشتن توده های قلبی می باشد. ولی این نوع جراحی با عوارضی از قبیل عفونت استرنوم، نارضایتی بیمار به دلیل مسایل زیبایی و عوارضی دیگر همراه می باشد.  امروزه با پیشرفت روش </a:t>
            </a:r>
            <a:r>
              <a:rPr lang="en-US" b="0" i="0" u="none" strike="noStrike" dirty="0">
                <a:solidFill>
                  <a:srgbClr val="000000"/>
                </a:solidFill>
                <a:effectLst/>
                <a:latin typeface="IranSansWeb"/>
              </a:rPr>
              <a:t>minimally invasive cardiac surgery(MICS) </a:t>
            </a:r>
            <a:r>
              <a:rPr lang="fa-IR" b="0" i="0" u="none" strike="noStrike" dirty="0">
                <a:solidFill>
                  <a:srgbClr val="000000"/>
                </a:solidFill>
                <a:effectLst/>
                <a:latin typeface="IranSansWeb"/>
              </a:rPr>
              <a:t>به صورت </a:t>
            </a:r>
            <a:r>
              <a:rPr lang="en-US" b="0" i="0" u="none" strike="noStrike" dirty="0" err="1">
                <a:solidFill>
                  <a:srgbClr val="000000"/>
                </a:solidFill>
                <a:effectLst/>
                <a:latin typeface="IranSansWeb"/>
              </a:rPr>
              <a:t>minithoracotomy</a:t>
            </a:r>
            <a:r>
              <a:rPr lang="en-US" b="0" i="0" u="none" strike="noStrike" dirty="0">
                <a:solidFill>
                  <a:srgbClr val="000000"/>
                </a:solidFill>
                <a:effectLst/>
                <a:latin typeface="IranSansWeb"/>
              </a:rPr>
              <a:t> right anterolateral </a:t>
            </a:r>
            <a:r>
              <a:rPr lang="fa-IR" b="0" i="0" u="none" strike="noStrike" dirty="0">
                <a:solidFill>
                  <a:srgbClr val="000000"/>
                </a:solidFill>
                <a:effectLst/>
                <a:latin typeface="IranSansWeb"/>
              </a:rPr>
              <a:t>از این نوع جراحی برای خارج کردن توده های قلبی استفاده می شود.( 5و3)</a:t>
            </a:r>
          </a:p>
          <a:p>
            <a:pPr marL="0" marR="0" algn="just" rtl="1"/>
            <a:r>
              <a:rPr lang="fa-IR" b="0" i="0" u="none" strike="noStrike" dirty="0">
                <a:solidFill>
                  <a:srgbClr val="000000"/>
                </a:solidFill>
                <a:effectLst/>
                <a:latin typeface="IranSansWeb"/>
              </a:rPr>
              <a:t>مطالعات متعددی در مورد جراحی دریچه میترال با روش </a:t>
            </a:r>
            <a:r>
              <a:rPr lang="en-US" b="0" i="0" u="none" strike="noStrike" dirty="0">
                <a:solidFill>
                  <a:srgbClr val="000000"/>
                </a:solidFill>
                <a:effectLst/>
                <a:latin typeface="IranSansWeb"/>
              </a:rPr>
              <a:t>MICS  </a:t>
            </a:r>
            <a:r>
              <a:rPr lang="fa-IR" b="0" i="0" u="none" strike="noStrike" dirty="0">
                <a:solidFill>
                  <a:srgbClr val="000000"/>
                </a:solidFill>
                <a:effectLst/>
                <a:latin typeface="IranSansWeb"/>
              </a:rPr>
              <a:t>وجود دارد(7و6) و همچنین مطالعاتی در زمینه مقایسه نتایج و عوارض بین دو روش مرسوم جراحی و </a:t>
            </a:r>
            <a:r>
              <a:rPr lang="en-US" b="0" i="0" u="none" strike="noStrike" dirty="0">
                <a:solidFill>
                  <a:srgbClr val="000000"/>
                </a:solidFill>
                <a:effectLst/>
                <a:latin typeface="IranSansWeb"/>
              </a:rPr>
              <a:t>MICS </a:t>
            </a:r>
            <a:r>
              <a:rPr lang="fa-IR" b="0" i="0" u="none" strike="noStrike" dirty="0">
                <a:solidFill>
                  <a:srgbClr val="000000"/>
                </a:solidFill>
                <a:effectLst/>
                <a:latin typeface="IranSansWeb"/>
              </a:rPr>
              <a:t>جهت خارج سازی توده های قلبی نیز انجام شده است.(8) در مطالعه ای که  </a:t>
            </a:r>
            <a:r>
              <a:rPr lang="en-US" b="0" i="0" u="none" strike="noStrike" dirty="0" err="1">
                <a:solidFill>
                  <a:srgbClr val="000000"/>
                </a:solidFill>
                <a:effectLst/>
                <a:latin typeface="IranSansWeb"/>
              </a:rPr>
              <a:t>Congcong</a:t>
            </a:r>
            <a:r>
              <a:rPr lang="en-US" b="0" i="0" u="none" strike="noStrike" dirty="0">
                <a:solidFill>
                  <a:srgbClr val="000000"/>
                </a:solidFill>
                <a:effectLst/>
                <a:latin typeface="IranSansWeb"/>
              </a:rPr>
              <a:t> Luo </a:t>
            </a:r>
            <a:r>
              <a:rPr lang="fa-IR" b="0" i="0" u="none" strike="noStrike" dirty="0">
                <a:solidFill>
                  <a:srgbClr val="000000"/>
                </a:solidFill>
                <a:effectLst/>
                <a:latin typeface="IranSansWeb"/>
              </a:rPr>
              <a:t>و همکارانش به مقایسه دو روش  </a:t>
            </a:r>
            <a:r>
              <a:rPr lang="en-US" b="0" i="0" u="none" strike="noStrike" dirty="0">
                <a:solidFill>
                  <a:srgbClr val="000000"/>
                </a:solidFill>
                <a:effectLst/>
                <a:latin typeface="IranSansWeb"/>
              </a:rPr>
              <a:t>MICS </a:t>
            </a:r>
            <a:r>
              <a:rPr lang="fa-IR" b="0" i="0" u="none" strike="noStrike" dirty="0">
                <a:solidFill>
                  <a:srgbClr val="000000"/>
                </a:solidFill>
                <a:effectLst/>
                <a:latin typeface="IranSansWeb"/>
              </a:rPr>
              <a:t>و </a:t>
            </a:r>
            <a:r>
              <a:rPr lang="en-US" b="0" i="0" u="none" strike="noStrike" dirty="0">
                <a:solidFill>
                  <a:srgbClr val="000000"/>
                </a:solidFill>
                <a:effectLst/>
                <a:latin typeface="IranSansWeb"/>
              </a:rPr>
              <a:t>conventional </a:t>
            </a:r>
            <a:r>
              <a:rPr lang="fa-IR" b="0" i="0" u="none" strike="noStrike" dirty="0">
                <a:solidFill>
                  <a:srgbClr val="000000"/>
                </a:solidFill>
                <a:effectLst/>
                <a:latin typeface="IranSansWeb"/>
              </a:rPr>
              <a:t>پرداختند، روش </a:t>
            </a:r>
            <a:r>
              <a:rPr lang="en-US" b="0" i="0" u="none" strike="noStrike" dirty="0">
                <a:solidFill>
                  <a:srgbClr val="000000"/>
                </a:solidFill>
                <a:effectLst/>
                <a:latin typeface="IranSansWeb"/>
              </a:rPr>
              <a:t>MICS </a:t>
            </a:r>
            <a:r>
              <a:rPr lang="fa-IR" b="0" i="0" u="none" strike="noStrike" dirty="0">
                <a:solidFill>
                  <a:srgbClr val="000000"/>
                </a:solidFill>
                <a:effectLst/>
                <a:latin typeface="IranSansWeb"/>
              </a:rPr>
              <a:t>از </a:t>
            </a:r>
            <a:r>
              <a:rPr lang="en-US" b="0" i="0" u="none" strike="noStrike" dirty="0">
                <a:solidFill>
                  <a:srgbClr val="000000"/>
                </a:solidFill>
                <a:effectLst/>
                <a:latin typeface="IranSansWeb"/>
              </a:rPr>
              <a:t>efficacy </a:t>
            </a:r>
            <a:r>
              <a:rPr lang="fa-IR" b="0" i="0" u="none" strike="noStrike" dirty="0">
                <a:solidFill>
                  <a:srgbClr val="000000"/>
                </a:solidFill>
                <a:effectLst/>
                <a:latin typeface="IranSansWeb"/>
              </a:rPr>
              <a:t>و </a:t>
            </a:r>
            <a:r>
              <a:rPr lang="en-US" b="0" i="0" u="none" strike="noStrike" dirty="0">
                <a:solidFill>
                  <a:srgbClr val="000000"/>
                </a:solidFill>
                <a:effectLst/>
                <a:latin typeface="IranSansWeb"/>
              </a:rPr>
              <a:t>safety </a:t>
            </a:r>
            <a:r>
              <a:rPr lang="fa-IR" b="0" i="0" u="none" strike="noStrike" dirty="0">
                <a:solidFill>
                  <a:srgbClr val="000000"/>
                </a:solidFill>
                <a:effectLst/>
                <a:latin typeface="IranSansWeb"/>
              </a:rPr>
              <a:t>مشابه با روش مرسوم برخوردار بوده همچنین در روش </a:t>
            </a:r>
            <a:r>
              <a:rPr lang="en-US" b="0" i="0" u="none" strike="noStrike" dirty="0">
                <a:solidFill>
                  <a:srgbClr val="000000"/>
                </a:solidFill>
                <a:effectLst/>
                <a:latin typeface="IranSansWeb"/>
              </a:rPr>
              <a:t>MICS </a:t>
            </a:r>
            <a:r>
              <a:rPr lang="fa-IR" b="0" i="0" u="none" strike="noStrike" dirty="0">
                <a:solidFill>
                  <a:srgbClr val="000000"/>
                </a:solidFill>
                <a:effectLst/>
                <a:latin typeface="IranSansWeb"/>
              </a:rPr>
              <a:t>میزان درناژ و ترانسفیوژن کمتر،نتایج </a:t>
            </a:r>
            <a:r>
              <a:rPr lang="en-US" b="0" i="0" u="none" strike="noStrike" dirty="0">
                <a:solidFill>
                  <a:srgbClr val="000000"/>
                </a:solidFill>
                <a:effectLst/>
                <a:latin typeface="IranSansWeb"/>
              </a:rPr>
              <a:t>cosmetic </a:t>
            </a:r>
            <a:r>
              <a:rPr lang="fa-IR" b="0" i="0" u="none" strike="noStrike" dirty="0">
                <a:solidFill>
                  <a:srgbClr val="000000"/>
                </a:solidFill>
                <a:effectLst/>
                <a:latin typeface="IranSansWeb"/>
              </a:rPr>
              <a:t>بهتر و تعداد روز های بستری کمتربوده.(13)</a:t>
            </a:r>
            <a:endParaRPr lang="fa-IR" b="0" i="0" u="none" strike="noStrike" dirty="0">
              <a:solidFill>
                <a:srgbClr val="000000"/>
              </a:solidFill>
              <a:effectLst/>
              <a:latin typeface="IranSansWeb"/>
              <a:hlinkClick r:id="rId2"/>
            </a:endParaRPr>
          </a:p>
          <a:p>
            <a:pPr algn="r" rtl="1"/>
            <a:endParaRPr lang="fa-IR" dirty="0"/>
          </a:p>
        </p:txBody>
      </p:sp>
    </p:spTree>
    <p:extLst>
      <p:ext uri="{BB962C8B-B14F-4D97-AF65-F5344CB8AC3E}">
        <p14:creationId xmlns:p14="http://schemas.microsoft.com/office/powerpoint/2010/main" val="3472899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marR="0" algn="just" rtl="1"/>
            <a:r>
              <a:rPr lang="fa-IR" b="1" i="0" u="none" strike="noStrike" dirty="0">
                <a:effectLst/>
                <a:latin typeface="IranSansWeb"/>
              </a:rPr>
              <a:t>اهداف (خروجی ها) اصلی طرح : </a:t>
            </a:r>
            <a:r>
              <a:rPr lang="fa-IR" b="0" i="0" u="none" strike="noStrike" dirty="0">
                <a:effectLst/>
                <a:latin typeface="IranSansWeb"/>
              </a:rPr>
              <a:t>مقایسه  عوارض دو روش جراحی کمتر تهاجمی با  روش جراحی مرسوم (همراه با استرنوتومی )در خارج کردن توده های قلبی </a:t>
            </a:r>
          </a:p>
          <a:p>
            <a:pPr marL="0" marR="0" algn="just" rtl="1"/>
            <a:r>
              <a:rPr lang="fa-IR" b="1" i="0" u="none" strike="noStrike" dirty="0">
                <a:effectLst/>
                <a:latin typeface="IranSansWeb"/>
              </a:rPr>
              <a:t>اهداف (خروجی  ها) اختصاصی  طرح :</a:t>
            </a:r>
            <a:endParaRPr lang="fa-IR" b="0" i="0" u="none" strike="noStrike" dirty="0">
              <a:effectLst/>
              <a:latin typeface="IranSansWeb"/>
            </a:endParaRPr>
          </a:p>
          <a:p>
            <a:pPr marL="0" marR="0" algn="just" rtl="1"/>
            <a:r>
              <a:rPr lang="fa-IR" b="0" i="0" u="none" strike="noStrike" dirty="0">
                <a:effectLst/>
                <a:latin typeface="IranSansWeb"/>
              </a:rPr>
              <a:t> مقایسه عوارض عمل شامل بروز نارسایی کلیوی، آریتمی، عفونت زخم، نیاز به ترانسفیوزن  بین دو عمل مرسوم به روش استرنوتومی و جراحی کمتر تهاجمی</a:t>
            </a:r>
          </a:p>
          <a:p>
            <a:pPr algn="just" rtl="1"/>
            <a:r>
              <a:rPr lang="fa-IR" b="0" i="0" u="none" strike="noStrike" dirty="0">
                <a:effectLst/>
                <a:latin typeface="IranSansWeb"/>
              </a:rPr>
              <a:t>مقایسه اندکس های بالینی شامل زمان پمپ، مدت اینتوباسیون، مدت بستری، میزان درناژبین دو عمل مرسوم به روش استرنوتومی و جراحی کمتر تهاجمی</a:t>
            </a:r>
          </a:p>
          <a:p>
            <a:pPr algn="just" rtl="1"/>
            <a:r>
              <a:rPr lang="fa-IR" b="0" i="0" u="none" strike="noStrike" dirty="0">
                <a:effectLst/>
                <a:latin typeface="IranSansWeb"/>
              </a:rPr>
              <a:t>مقایسه رضایت بیماران به لحاظ زیبایی و میزان درد بین دو عمل مرسوم به روش استرنوتومی و جراحی کمتر تهاجمی</a:t>
            </a:r>
          </a:p>
          <a:p>
            <a:pPr algn="just" rtl="1"/>
            <a:r>
              <a:rPr lang="fa-IR" b="0" i="0" u="none" strike="noStrike" dirty="0">
                <a:effectLst/>
                <a:latin typeface="IranSansWeb"/>
              </a:rPr>
              <a:t>مقایسه سورویوال بین دو عمل مرسوم به روش استرنوتومی و جراحی کمتر تهاجمی</a:t>
            </a:r>
            <a:endParaRPr lang="fa-IR" b="0" i="0" u="none" strike="noStrike" dirty="0">
              <a:effectLst/>
              <a:latin typeface="IranSansWeb"/>
              <a:hlinkClick r:id="rId2">
                <a:extLst>
                  <a:ext uri="{A12FA001-AC4F-418D-AE19-62706E023703}">
                    <ahyp:hlinkClr xmlns:ahyp="http://schemas.microsoft.com/office/drawing/2018/hyperlinkcolor" val="tx"/>
                  </a:ext>
                </a:extLst>
              </a:hlinkClick>
            </a:endParaRPr>
          </a:p>
          <a:p>
            <a:pPr algn="r" rtl="1"/>
            <a:endParaRPr lang="fa-IR" dirty="0"/>
          </a:p>
        </p:txBody>
      </p:sp>
    </p:spTree>
    <p:extLst>
      <p:ext uri="{BB962C8B-B14F-4D97-AF65-F5344CB8AC3E}">
        <p14:creationId xmlns:p14="http://schemas.microsoft.com/office/powerpoint/2010/main" val="1109928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92500" lnSpcReduction="10000"/>
          </a:bodyPr>
          <a:lstStyle/>
          <a:p>
            <a:pPr marL="0" marR="0" algn="just" rtl="1"/>
            <a:r>
              <a:rPr lang="fa-IR" b="1" i="0" u="none" strike="noStrike" dirty="0">
                <a:solidFill>
                  <a:srgbClr val="000000"/>
                </a:solidFill>
                <a:effectLst/>
                <a:latin typeface="IranSansWeb"/>
              </a:rPr>
              <a:t>فرضیه ها یا سوالات پژوهش</a:t>
            </a:r>
            <a:r>
              <a:rPr lang="fa-IR" b="0" i="0" u="none" strike="noStrike" dirty="0">
                <a:solidFill>
                  <a:srgbClr val="000000"/>
                </a:solidFill>
                <a:effectLst/>
                <a:latin typeface="IranSansWeb"/>
              </a:rPr>
              <a:t> </a:t>
            </a:r>
          </a:p>
          <a:p>
            <a:pPr marL="0" marR="0" algn="just" rtl="1"/>
            <a:r>
              <a:rPr lang="fa-IR" b="0" i="0" u="none" strike="noStrike" dirty="0">
                <a:solidFill>
                  <a:srgbClr val="000000"/>
                </a:solidFill>
                <a:effectLst/>
                <a:latin typeface="IranSansWeb"/>
              </a:rPr>
              <a:t>            عوارض عمل شامل بروز نارسایی کلیوی، آریتمی، عفونت زخم، نیاز به ترانسفیوزن  بین دو عمل مرسوم به روش استرنوتومی و جراحی کمتر تهاجمی تفاوت دارد</a:t>
            </a:r>
          </a:p>
          <a:p>
            <a:pPr algn="just" rtl="1"/>
            <a:r>
              <a:rPr lang="fa-IR" b="0" i="0" u="none" strike="noStrike" dirty="0">
                <a:solidFill>
                  <a:srgbClr val="000000"/>
                </a:solidFill>
                <a:effectLst/>
                <a:latin typeface="IranSansWeb"/>
              </a:rPr>
              <a:t> </a:t>
            </a:r>
          </a:p>
          <a:p>
            <a:pPr algn="just" rtl="1"/>
            <a:r>
              <a:rPr lang="fa-IR" b="0" i="0" u="none" strike="noStrike" dirty="0">
                <a:solidFill>
                  <a:srgbClr val="000000"/>
                </a:solidFill>
                <a:effectLst/>
                <a:latin typeface="IranSansWeb"/>
              </a:rPr>
              <a:t>          تعداد روز بستری در بخش و </a:t>
            </a:r>
            <a:r>
              <a:rPr lang="en-US" b="0" i="0" u="none" strike="noStrike" dirty="0">
                <a:solidFill>
                  <a:srgbClr val="000000"/>
                </a:solidFill>
                <a:effectLst/>
                <a:latin typeface="IranSansWeb"/>
              </a:rPr>
              <a:t>ICU، </a:t>
            </a:r>
            <a:r>
              <a:rPr lang="fa-IR" b="0" i="0" u="none" strike="noStrike" dirty="0">
                <a:solidFill>
                  <a:srgbClr val="000000"/>
                </a:solidFill>
                <a:effectLst/>
                <a:latin typeface="IranSansWeb"/>
              </a:rPr>
              <a:t>زمان انتوباسیون بین دو عمل جراحی مرسوم و کمتر تهاجمی متفاوت است</a:t>
            </a:r>
          </a:p>
          <a:p>
            <a:pPr algn="just" rtl="1"/>
            <a:r>
              <a:rPr lang="fa-IR" b="0" i="0" u="none" strike="noStrike" dirty="0">
                <a:solidFill>
                  <a:srgbClr val="000000"/>
                </a:solidFill>
                <a:effectLst/>
                <a:latin typeface="IranSansWeb"/>
              </a:rPr>
              <a:t>        میزان رضایت  بیماران از جهت مسایل زیبایی درعمل جراحی  کمتر تهاجمی کمتراست</a:t>
            </a:r>
          </a:p>
          <a:p>
            <a:pPr algn="just" rtl="1"/>
            <a:r>
              <a:rPr lang="fa-IR" b="0" i="0" u="none" strike="noStrike" dirty="0">
                <a:solidFill>
                  <a:srgbClr val="000000"/>
                </a:solidFill>
                <a:effectLst/>
                <a:latin typeface="IranSansWeb"/>
              </a:rPr>
              <a:t>         میزان مورتالیته بین دو عمل جراحی مرسوم و کمتر تهاجمی متفاوت است</a:t>
            </a:r>
          </a:p>
          <a:p>
            <a:pPr marL="0" marR="0" algn="just" rtl="1"/>
            <a:r>
              <a:rPr lang="fa-IR" b="0" i="0" u="none" strike="noStrike" dirty="0">
                <a:solidFill>
                  <a:srgbClr val="000000"/>
                </a:solidFill>
                <a:effectLst/>
                <a:latin typeface="IranSansWeb"/>
              </a:rPr>
              <a:t> </a:t>
            </a:r>
            <a:endParaRPr lang="fa-IR" b="0" i="0" u="none" strike="noStrike" dirty="0">
              <a:solidFill>
                <a:srgbClr val="000000"/>
              </a:solidFill>
              <a:effectLst/>
              <a:latin typeface="IranSansWeb"/>
              <a:hlinkClick r:id="rId2"/>
            </a:endParaRPr>
          </a:p>
          <a:p>
            <a:pPr marL="0" indent="0" algn="r" rtl="1">
              <a:buNone/>
            </a:pPr>
            <a:endParaRPr lang="en-US" dirty="0"/>
          </a:p>
        </p:txBody>
      </p:sp>
    </p:spTree>
    <p:extLst>
      <p:ext uri="{BB962C8B-B14F-4D97-AF65-F5344CB8AC3E}">
        <p14:creationId xmlns:p14="http://schemas.microsoft.com/office/powerpoint/2010/main" val="1075078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marR="0" algn="just" rtl="1"/>
            <a:r>
              <a:rPr lang="fa-IR" b="0" i="0" u="none" strike="noStrike" dirty="0">
                <a:effectLst/>
                <a:latin typeface="IranSansWeb"/>
              </a:rPr>
              <a:t>تحقیق حاضر  یک مطالعه ی مداخله ای(</a:t>
            </a:r>
            <a:r>
              <a:rPr lang="en-US" b="0" i="0" u="none" strike="noStrike" dirty="0">
                <a:effectLst/>
                <a:latin typeface="IranSansWeb"/>
              </a:rPr>
              <a:t>interventional ) </a:t>
            </a:r>
            <a:r>
              <a:rPr lang="fa-IR" b="0" i="0" u="none" strike="noStrike" dirty="0">
                <a:effectLst/>
                <a:latin typeface="IranSansWeb"/>
              </a:rPr>
              <a:t>و یا کارآزمایی بالینی (</a:t>
            </a:r>
            <a:r>
              <a:rPr lang="en-US" b="0" i="0" u="none" strike="noStrike" dirty="0">
                <a:effectLst/>
                <a:latin typeface="IranSansWeb"/>
              </a:rPr>
              <a:t>clinical trial  ) </a:t>
            </a:r>
            <a:r>
              <a:rPr lang="fa-IR" b="0" i="0" u="none" strike="noStrike" dirty="0">
                <a:effectLst/>
                <a:latin typeface="IranSansWeb"/>
              </a:rPr>
              <a:t>غیر تصادفی است.  بدین معنی که جامعه هدف تمامی بیمارانی که به دلیل توده قلبی در بیمارستان شهید رجایی در حد فاصل بین شهریور 99 تا شهریور1400تحت عمل جراحی قرار خواهند گرفت ؛ می باشد . تمامی بیمارانی که به علت  توده قلبی شامل لخته، تومورهای اولیه خوش خیم و بدخیم و همچنین تومورهای ثانویه در بیمارستان شهید رجایی در حد فاصل بین شهریور 99 تا شهریور1400 بستری شده اند و بعد از اخذ رضایت آگاهانه بر اساس کرایتریاهای تعریف شده در یکی از دو گروه جراحی به روش مرسوم با برش </a:t>
            </a:r>
            <a:r>
              <a:rPr lang="en-US" b="0" i="0" u="none" strike="noStrike" dirty="0">
                <a:effectLst/>
                <a:latin typeface="IranSansWeb"/>
              </a:rPr>
              <a:t>mid sternotomy </a:t>
            </a:r>
            <a:r>
              <a:rPr lang="fa-IR" b="0" i="0" u="none" strike="noStrike" dirty="0">
                <a:effectLst/>
                <a:latin typeface="IranSansWeb"/>
              </a:rPr>
              <a:t>و یا روش کمتر تهاجمی  به صورت </a:t>
            </a:r>
            <a:r>
              <a:rPr lang="en-US" b="0" i="0" u="none" strike="noStrike" dirty="0" err="1">
                <a:effectLst/>
                <a:latin typeface="IranSansWeb"/>
              </a:rPr>
              <a:t>minithoracotomy</a:t>
            </a:r>
            <a:r>
              <a:rPr lang="en-US" b="0" i="0" u="none" strike="noStrike" dirty="0">
                <a:effectLst/>
                <a:latin typeface="IranSansWeb"/>
              </a:rPr>
              <a:t> right anterolateral </a:t>
            </a:r>
            <a:r>
              <a:rPr lang="fa-IR" b="0" i="0" u="none" strike="noStrike" dirty="0">
                <a:effectLst/>
                <a:latin typeface="IranSansWeb"/>
              </a:rPr>
              <a:t>قرار می گیرند و  وارد مطالعه شده. لازم به ذکر است که مطالعه </a:t>
            </a:r>
            <a:r>
              <a:rPr lang="en-US" b="0" i="0" u="none" strike="noStrike" dirty="0">
                <a:effectLst/>
                <a:latin typeface="IranSansWeb"/>
              </a:rPr>
              <a:t>open </a:t>
            </a:r>
            <a:r>
              <a:rPr lang="en-US" b="0" i="0" u="none" strike="noStrike" dirty="0" err="1">
                <a:effectLst/>
                <a:latin typeface="IranSansWeb"/>
              </a:rPr>
              <a:t>labled</a:t>
            </a:r>
            <a:r>
              <a:rPr lang="en-US" b="0" i="0" u="none" strike="noStrike" dirty="0">
                <a:effectLst/>
                <a:latin typeface="IranSansWeb"/>
              </a:rPr>
              <a:t> </a:t>
            </a:r>
            <a:r>
              <a:rPr lang="fa-IR" b="0" i="0" u="none" strike="noStrike" dirty="0">
                <a:effectLst/>
                <a:latin typeface="IranSansWeb"/>
              </a:rPr>
              <a:t>مس باشد.کلیه اطلاعات لازم  قبل از عمل شامل ویژگی های دموگرافیک، ریسک فاکتورهای قلبی،  مشخصات اکوکاریودیوگرفیک و یافته های بالینی و همچنین اندکس های مورد نظر حین و بعد از عمل درج می شوند. تمامی اطلاعات وارد نرم افزار ُ</a:t>
            </a:r>
            <a:r>
              <a:rPr lang="en-US" b="0" i="0" u="none" strike="noStrike" dirty="0">
                <a:effectLst/>
                <a:latin typeface="IranSansWeb"/>
              </a:rPr>
              <a:t>SPSS  </a:t>
            </a:r>
            <a:r>
              <a:rPr lang="fa-IR" b="0" i="0" u="none" strike="noStrike" dirty="0">
                <a:effectLst/>
                <a:latin typeface="IranSansWeb"/>
              </a:rPr>
              <a:t>شده و نتایج دوگروه مقایسه خواهند شد.</a:t>
            </a:r>
            <a:endParaRPr lang="fa-IR" b="0" i="0" u="none" strike="noStrike" dirty="0">
              <a:effectLst/>
              <a:latin typeface="IranSansWeb"/>
              <a:hlinkClick r:id="rId2">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3788267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fa-IR" b="0" i="0" u="none" strike="noStrike" dirty="0">
                <a:solidFill>
                  <a:srgbClr val="000000"/>
                </a:solidFill>
                <a:effectLst/>
                <a:latin typeface="Times New Roman" panose="02020603050405020304" pitchFamily="18" charset="0"/>
              </a:rPr>
              <a:t>معیارهای ورود به طرح:</a:t>
            </a:r>
            <a:endParaRPr lang="fa-IR" b="0" i="0" u="none" strike="noStrike" dirty="0">
              <a:solidFill>
                <a:srgbClr val="000000"/>
              </a:solidFill>
              <a:effectLst/>
              <a:latin typeface="IranSansWeb"/>
            </a:endParaRPr>
          </a:p>
          <a:p>
            <a:pPr algn="just" rtl="1"/>
            <a:r>
              <a:rPr lang="fa-IR" b="0" i="0" u="none" strike="noStrike" dirty="0">
                <a:solidFill>
                  <a:srgbClr val="000000"/>
                </a:solidFill>
                <a:effectLst/>
                <a:latin typeface="Times New Roman" panose="02020603050405020304" pitchFamily="18" charset="0"/>
              </a:rPr>
              <a:t>1.بیمارانی که توده قلبی دارند و کاندید جراحی می باشند</a:t>
            </a:r>
            <a:endParaRPr lang="fa-IR" b="0" i="0" u="none" strike="noStrike" dirty="0">
              <a:solidFill>
                <a:srgbClr val="000000"/>
              </a:solidFill>
              <a:effectLst/>
              <a:latin typeface="IranSansWeb"/>
            </a:endParaRPr>
          </a:p>
          <a:p>
            <a:pPr algn="just" rtl="1"/>
            <a:r>
              <a:rPr lang="fa-IR" b="0" i="0" u="none" strike="noStrike" dirty="0">
                <a:solidFill>
                  <a:srgbClr val="000000"/>
                </a:solidFill>
                <a:effectLst/>
                <a:latin typeface="Times New Roman" panose="02020603050405020304" pitchFamily="18" charset="0"/>
              </a:rPr>
              <a:t>2.بیمارانی که امکان پیگیری بعدی آنها وجود دارد</a:t>
            </a:r>
            <a:endParaRPr lang="fa-IR" b="0" i="0" u="none" strike="noStrike" dirty="0">
              <a:solidFill>
                <a:srgbClr val="000000"/>
              </a:solidFill>
              <a:effectLst/>
              <a:latin typeface="IranSansWeb"/>
            </a:endParaRPr>
          </a:p>
          <a:p>
            <a:pPr algn="just" rtl="1"/>
            <a:r>
              <a:rPr lang="fa-IR" b="0" i="0" u="none" strike="noStrike" dirty="0">
                <a:solidFill>
                  <a:srgbClr val="000000"/>
                </a:solidFill>
                <a:effectLst/>
                <a:latin typeface="Times New Roman" panose="02020603050405020304" pitchFamily="18" charset="0"/>
              </a:rPr>
              <a:t>3.بیمارانی که رضایت به ورود به مطالعه دارند</a:t>
            </a:r>
            <a:endParaRPr lang="fa-IR" b="0" i="0" u="none" strike="noStrike" dirty="0">
              <a:solidFill>
                <a:srgbClr val="000000"/>
              </a:solidFill>
              <a:effectLst/>
              <a:latin typeface="IranSansWeb"/>
              <a:hlinkClick r:id="rId2"/>
            </a:endParaRPr>
          </a:p>
        </p:txBody>
      </p:sp>
    </p:spTree>
    <p:extLst>
      <p:ext uri="{BB962C8B-B14F-4D97-AF65-F5344CB8AC3E}">
        <p14:creationId xmlns:p14="http://schemas.microsoft.com/office/powerpoint/2010/main" val="118115829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0</TotalTime>
  <Words>1078</Words>
  <Application>Microsoft Office PowerPoint</Application>
  <PresentationFormat>On-screen Show (16:9)</PresentationFormat>
  <Paragraphs>48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Gill Sans MT</vt:lpstr>
      <vt:lpstr>IranSansWeb</vt:lpstr>
      <vt:lpstr>Times New Roman</vt:lpstr>
      <vt:lpstr>Gallery</vt:lpstr>
      <vt:lpstr>A comparison between minimally invasive surgery versus conventional surgery in treatment of CARDIAC MASSES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2021-01-10T20:21:33Z</dcterms:modified>
</cp:coreProperties>
</file>