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7" r:id="rId18"/>
    <p:sldId id="278" r:id="rId19"/>
    <p:sldId id="281" r:id="rId20"/>
    <p:sldId id="282" r:id="rId21"/>
    <p:sldId id="280" r:id="rId22"/>
    <p:sldId id="279" r:id="rId23"/>
    <p:sldId id="275"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1EAF833-00A2-459A-B085-B29F908DB97E}" type="datetimeFigureOut">
              <a:rPr lang="fa-IR" smtClean="0"/>
              <a:pPr/>
              <a:t>27/05/1442</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FAD467-39F5-4B97-B772-AEA4CC897B6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EAF833-00A2-459A-B085-B29F908DB97E}" type="datetimeFigureOut">
              <a:rPr lang="fa-IR" smtClean="0"/>
              <a:pPr/>
              <a:t>27/05/1442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FAD467-39F5-4B97-B772-AEA4CC897B6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EAF833-00A2-459A-B085-B29F908DB97E}" type="datetimeFigureOut">
              <a:rPr lang="fa-IR" smtClean="0"/>
              <a:pPr/>
              <a:t>27/05/1442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FAD467-39F5-4B97-B772-AEA4CC897B6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EAF833-00A2-459A-B085-B29F908DB97E}" type="datetimeFigureOut">
              <a:rPr lang="fa-IR" smtClean="0"/>
              <a:pPr/>
              <a:t>27/05/1442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FAD467-39F5-4B97-B772-AEA4CC897B67}" type="slidenum">
              <a:rPr lang="fa-IR" smtClean="0"/>
              <a:pPr/>
              <a:t>‹#›</a:t>
            </a:fld>
            <a:endParaRPr lang="fa-I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EAF833-00A2-459A-B085-B29F908DB97E}" type="datetimeFigureOut">
              <a:rPr lang="fa-IR" smtClean="0"/>
              <a:pPr/>
              <a:t>27/05/1442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FAD467-39F5-4B97-B772-AEA4CC897B67}"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EAF833-00A2-459A-B085-B29F908DB97E}" type="datetimeFigureOut">
              <a:rPr lang="fa-IR" smtClean="0"/>
              <a:pPr/>
              <a:t>27/05/1442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6FAD467-39F5-4B97-B772-AEA4CC897B67}" type="slidenum">
              <a:rPr lang="fa-IR" smtClean="0"/>
              <a:pPr/>
              <a:t>‹#›</a:t>
            </a:fld>
            <a:endParaRPr lang="fa-I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EAF833-00A2-459A-B085-B29F908DB97E}" type="datetimeFigureOut">
              <a:rPr lang="fa-IR" smtClean="0"/>
              <a:pPr/>
              <a:t>27/05/1442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6FAD467-39F5-4B97-B772-AEA4CC897B6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EAF833-00A2-459A-B085-B29F908DB97E}" type="datetimeFigureOut">
              <a:rPr lang="fa-IR" smtClean="0"/>
              <a:pPr/>
              <a:t>27/05/1442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6FAD467-39F5-4B97-B772-AEA4CC897B67}" type="slidenum">
              <a:rPr lang="fa-IR" smtClean="0"/>
              <a:pPr/>
              <a:t>‹#›</a:t>
            </a:fld>
            <a:endParaRPr lang="fa-I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AF833-00A2-459A-B085-B29F908DB97E}" type="datetimeFigureOut">
              <a:rPr lang="fa-IR" smtClean="0"/>
              <a:pPr/>
              <a:t>27/05/1442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6FAD467-39F5-4B97-B772-AEA4CC897B6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1EAF833-00A2-459A-B085-B29F908DB97E}" type="datetimeFigureOut">
              <a:rPr lang="fa-IR" smtClean="0"/>
              <a:pPr/>
              <a:t>27/05/1442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6FAD467-39F5-4B97-B772-AEA4CC897B6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1EAF833-00A2-459A-B085-B29F908DB97E}" type="datetimeFigureOut">
              <a:rPr lang="fa-IR" smtClean="0"/>
              <a:pPr/>
              <a:t>27/05/1442</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FAD467-39F5-4B97-B772-AEA4CC897B67}"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EAF833-00A2-459A-B085-B29F908DB97E}" type="datetimeFigureOut">
              <a:rPr lang="fa-IR" smtClean="0"/>
              <a:pPr/>
              <a:t>27/05/1442</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FAD467-39F5-4B97-B772-AEA4CC897B67}"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052736"/>
            <a:ext cx="8964488" cy="3162082"/>
          </a:xfrm>
        </p:spPr>
        <p:txBody>
          <a:bodyPr>
            <a:normAutofit/>
          </a:bodyPr>
          <a:lstStyle/>
          <a:p>
            <a:pPr algn="ctr"/>
            <a:r>
              <a:rPr lang="ar-SA" sz="3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عنـوان طرح </a:t>
            </a:r>
            <a:r>
              <a:rPr lang="ar-SA"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ar-SA"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SA" sz="3600" b="1" dirty="0">
                <a:ln w="10541" cmpd="sng">
                  <a:solidFill>
                    <a:schemeClr val="accent1">
                      <a:shade val="88000"/>
                      <a:satMod val="110000"/>
                    </a:schemeClr>
                  </a:solidFill>
                  <a:prstDash val="solid"/>
                </a:ln>
                <a:solidFill>
                  <a:schemeClr val="bg2">
                    <a:lumMod val="25000"/>
                  </a:schemeClr>
                </a:solidFill>
              </a:rPr>
              <a:t>بررسی تاثیر </a:t>
            </a:r>
            <a:r>
              <a:rPr lang="fa-IR" sz="3600" b="1" dirty="0">
                <a:ln w="10541" cmpd="sng">
                  <a:solidFill>
                    <a:schemeClr val="accent1">
                      <a:shade val="88000"/>
                      <a:satMod val="110000"/>
                    </a:schemeClr>
                  </a:solidFill>
                  <a:prstDash val="solid"/>
                </a:ln>
                <a:solidFill>
                  <a:schemeClr val="bg2">
                    <a:lumMod val="25000"/>
                  </a:schemeClr>
                </a:solidFill>
              </a:rPr>
              <a:t>تهویه</a:t>
            </a:r>
            <a:r>
              <a:rPr lang="ar-SA" sz="3600" b="1" dirty="0">
                <a:ln w="10541" cmpd="sng">
                  <a:solidFill>
                    <a:schemeClr val="accent1">
                      <a:shade val="88000"/>
                      <a:satMod val="110000"/>
                    </a:schemeClr>
                  </a:solidFill>
                  <a:prstDash val="solid"/>
                </a:ln>
                <a:solidFill>
                  <a:schemeClr val="bg2">
                    <a:lumMod val="25000"/>
                  </a:schemeClr>
                </a:solidFill>
              </a:rPr>
              <a:t> مکانیکال در طی کاردیو پولمونری بای پس در جراحی </a:t>
            </a:r>
            <a:r>
              <a:rPr lang="fa-IR" sz="3600" b="1" dirty="0" smtClean="0">
                <a:ln w="10541" cmpd="sng">
                  <a:solidFill>
                    <a:schemeClr val="accent1">
                      <a:shade val="88000"/>
                      <a:satMod val="110000"/>
                    </a:schemeClr>
                  </a:solidFill>
                  <a:prstDash val="solid"/>
                </a:ln>
                <a:solidFill>
                  <a:schemeClr val="bg2">
                    <a:lumMod val="25000"/>
                  </a:schemeClr>
                </a:solidFill>
              </a:rPr>
              <a:t>دریچه </a:t>
            </a:r>
            <a:r>
              <a:rPr lang="ar-SA" sz="3600" b="1" dirty="0" smtClean="0">
                <a:ln w="10541" cmpd="sng">
                  <a:solidFill>
                    <a:schemeClr val="accent1">
                      <a:shade val="88000"/>
                      <a:satMod val="110000"/>
                    </a:schemeClr>
                  </a:solidFill>
                  <a:prstDash val="solid"/>
                </a:ln>
                <a:solidFill>
                  <a:schemeClr val="bg2">
                    <a:lumMod val="25000"/>
                  </a:schemeClr>
                </a:solidFill>
              </a:rPr>
              <a:t>قلب </a:t>
            </a:r>
            <a:r>
              <a:rPr lang="ar-SA" sz="3600" b="1" dirty="0">
                <a:ln w="10541" cmpd="sng">
                  <a:solidFill>
                    <a:schemeClr val="accent1">
                      <a:shade val="88000"/>
                      <a:satMod val="110000"/>
                    </a:schemeClr>
                  </a:solidFill>
                  <a:prstDash val="solid"/>
                </a:ln>
                <a:solidFill>
                  <a:schemeClr val="bg2">
                    <a:lumMod val="25000"/>
                  </a:schemeClr>
                </a:solidFill>
              </a:rPr>
              <a:t>بزرگسالان بر </a:t>
            </a:r>
            <a:r>
              <a:rPr lang="ar-SA" sz="3600" b="1" dirty="0" smtClean="0">
                <a:ln w="10541" cmpd="sng">
                  <a:solidFill>
                    <a:schemeClr val="accent1">
                      <a:shade val="88000"/>
                      <a:satMod val="110000"/>
                    </a:schemeClr>
                  </a:solidFill>
                  <a:prstDash val="solid"/>
                </a:ln>
                <a:solidFill>
                  <a:schemeClr val="bg2">
                    <a:lumMod val="25000"/>
                  </a:schemeClr>
                </a:solidFill>
              </a:rPr>
              <a:t>روی پاسخ </a:t>
            </a:r>
            <a:r>
              <a:rPr lang="ar-SA" sz="3600" b="1" dirty="0">
                <a:ln w="10541" cmpd="sng">
                  <a:solidFill>
                    <a:schemeClr val="accent1">
                      <a:shade val="88000"/>
                      <a:satMod val="110000"/>
                    </a:schemeClr>
                  </a:solidFill>
                  <a:prstDash val="solid"/>
                </a:ln>
                <a:solidFill>
                  <a:schemeClr val="bg2">
                    <a:lumMod val="25000"/>
                  </a:schemeClr>
                </a:solidFill>
              </a:rPr>
              <a:t>های </a:t>
            </a:r>
            <a:r>
              <a:rPr lang="ar-SA" sz="3600" b="1" dirty="0" smtClean="0">
                <a:ln w="10541" cmpd="sng">
                  <a:solidFill>
                    <a:schemeClr val="accent1">
                      <a:shade val="88000"/>
                      <a:satMod val="110000"/>
                    </a:schemeClr>
                  </a:solidFill>
                  <a:prstDash val="solid"/>
                </a:ln>
                <a:solidFill>
                  <a:schemeClr val="bg2">
                    <a:lumMod val="25000"/>
                  </a:schemeClr>
                </a:solidFill>
              </a:rPr>
              <a:t>التهابی</a:t>
            </a:r>
            <a:r>
              <a:rPr lang="fa-IR" sz="3600" b="1" dirty="0" smtClean="0">
                <a:ln w="10541" cmpd="sng">
                  <a:solidFill>
                    <a:schemeClr val="accent1">
                      <a:shade val="88000"/>
                      <a:satMod val="110000"/>
                    </a:schemeClr>
                  </a:solidFill>
                  <a:prstDash val="solid"/>
                </a:ln>
                <a:solidFill>
                  <a:schemeClr val="bg2">
                    <a:lumMod val="25000"/>
                  </a:schemeClr>
                </a:solidFill>
              </a:rPr>
              <a:t> و</a:t>
            </a:r>
            <a:r>
              <a:rPr lang="ar-SA" sz="3600" b="1" dirty="0" smtClean="0">
                <a:ln w="10541" cmpd="sng">
                  <a:solidFill>
                    <a:schemeClr val="accent1">
                      <a:shade val="88000"/>
                      <a:satMod val="110000"/>
                    </a:schemeClr>
                  </a:solidFill>
                  <a:prstDash val="solid"/>
                </a:ln>
                <a:solidFill>
                  <a:schemeClr val="bg2">
                    <a:lumMod val="25000"/>
                  </a:schemeClr>
                </a:solidFill>
              </a:rPr>
              <a:t> عملکرد ریوی </a:t>
            </a:r>
            <a:endParaRPr lang="fa-IR" sz="3600" b="1" dirty="0" smtClean="0">
              <a:ln w="10541" cmpd="sng">
                <a:solidFill>
                  <a:schemeClr val="accent1">
                    <a:shade val="88000"/>
                    <a:satMod val="110000"/>
                  </a:schemeClr>
                </a:solidFill>
                <a:prstDash val="solid"/>
              </a:ln>
              <a:solidFill>
                <a:schemeClr val="bg2">
                  <a:lumMod val="25000"/>
                </a:schemeClr>
              </a:solidFill>
            </a:endParaRPr>
          </a:p>
          <a:p>
            <a:endParaRPr lang="fa-IR"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l"/>
            <a:endParaRPr lang="fa-IR"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sz="3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fa-I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noAutofit/>
          </a:bodyPr>
          <a:lstStyle/>
          <a:p>
            <a:pPr>
              <a:buFont typeface="Wingdings" pitchFamily="2" charset="2"/>
              <a:buChar char="ü"/>
            </a:pPr>
            <a:r>
              <a:rPr lang="en-US" sz="2400" b="1" dirty="0" smtClean="0"/>
              <a:t>John and Ervine </a:t>
            </a:r>
            <a:r>
              <a:rPr lang="ar-SA" sz="2400" b="1" dirty="0" smtClean="0"/>
              <a:t>در سال 2008(21)در مطالعه خود نشان دادن که حفظ مکانیکال ونتیلاسیون با حجم کمتر از </a:t>
            </a:r>
            <a:r>
              <a:rPr lang="en-US" sz="2400" b="1" dirty="0" smtClean="0"/>
              <a:t>5cc/kg</a:t>
            </a:r>
            <a:r>
              <a:rPr lang="ar-SA" sz="2400" b="1" dirty="0" smtClean="0"/>
              <a:t> در طی کاردیوپولمونری بای پس منافع سودمندی دارد در مقایسه با گروه کنترل که ونتیله نمی شوند. انها کاهش در </a:t>
            </a:r>
            <a:r>
              <a:rPr lang="en-US" sz="2400" b="1" dirty="0" smtClean="0"/>
              <a:t>extravascular lung water</a:t>
            </a:r>
            <a:r>
              <a:rPr lang="ar-SA" sz="2400" b="1" dirty="0" smtClean="0"/>
              <a:t> و کاهش در طول مدت اینتوباسیون در مقایسه با گروه کنترل بدون ونتیلاسیون  را نشان دادند. </a:t>
            </a:r>
            <a:r>
              <a:rPr lang="en-US" sz="2400" b="1" dirty="0" smtClean="0"/>
              <a:t>Davoudi et al.</a:t>
            </a:r>
            <a:r>
              <a:rPr lang="ar-SA" sz="2400" b="1" dirty="0" smtClean="0"/>
              <a:t>نشان دادند (8) که تداوم مکانیکال ونتیلاسیون در طی کاردیوپولمونری بای پس با حجم کم باعث می شود که اکسیژناسیون ومکانیک ریه بعد از بای پس بهتر  شود. به عبارت دیگر تعدادی مطالعات نشان دادند که استفاده از </a:t>
            </a:r>
            <a:r>
              <a:rPr lang="en-US" sz="2400" b="1" dirty="0" smtClean="0"/>
              <a:t>CPAP</a:t>
            </a:r>
            <a:r>
              <a:rPr lang="ar-SA" sz="2400" b="1" dirty="0" smtClean="0"/>
              <a:t>  (2</a:t>
            </a:r>
            <a:r>
              <a:rPr lang="fa-IR" sz="2400" b="1" dirty="0" smtClean="0"/>
              <a:t>2</a:t>
            </a:r>
            <a:r>
              <a:rPr lang="ar-SA" sz="2400" b="1" dirty="0" smtClean="0"/>
              <a:t>)،</a:t>
            </a:r>
            <a:r>
              <a:rPr lang="en-US" sz="2400" b="1" dirty="0" smtClean="0"/>
              <a:t>recruitment maneuvers</a:t>
            </a:r>
            <a:r>
              <a:rPr lang="ar-SA" sz="2400" b="1" dirty="0" smtClean="0"/>
              <a:t> (23)، یا  ونتیلاسیون با حجم کم در طی کاردیوپولمونری بای پس می تواند التهاب را کاهش بدهد و اکسیژناسیون، مکانیک ریه و </a:t>
            </a:r>
            <a:r>
              <a:rPr lang="en-US" sz="2400" b="1" dirty="0" smtClean="0"/>
              <a:t>Shunt fraction</a:t>
            </a:r>
            <a:r>
              <a:rPr lang="ar-SA" sz="2400" b="1" dirty="0" smtClean="0"/>
              <a:t> را بهبود ببخشد و این اثرات مثبت به صورت گذرا و با تاثیر مشکوک بر روی </a:t>
            </a:r>
            <a:r>
              <a:rPr lang="en-US" sz="2400" b="1" dirty="0" smtClean="0"/>
              <a:t>Outcome</a:t>
            </a:r>
            <a:r>
              <a:rPr lang="ar-SA" sz="2400" b="1" dirty="0" smtClean="0"/>
              <a:t> نشان داده شدند. (24) با توجه به اینکه کاردیوپولمونری باپس خود یک فرایند التهابی می باشد و طبق مطالعات ونتیلاسیون با حجم کم می تواند فاکتورهای التهابی را کاهش دهد </a:t>
            </a:r>
            <a:r>
              <a:rPr lang="fa-IR" sz="2400" b="1" dirty="0" smtClean="0"/>
              <a:t>. </a:t>
            </a:r>
            <a:endParaRPr lang="fa-IR"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Autofit/>
          </a:bodyPr>
          <a:lstStyle/>
          <a:p>
            <a:pPr>
              <a:buFont typeface="Wingdings" pitchFamily="2" charset="2"/>
              <a:buChar char="ü"/>
            </a:pPr>
            <a:r>
              <a:rPr lang="fa-IR" sz="2400" b="1" dirty="0" smtClean="0"/>
              <a:t>در این مرکز  مطالعه ای  بر روی سطح فاکتورهای التهابی در طی جراحی قلب با </a:t>
            </a:r>
            <a:r>
              <a:rPr lang="en-US" sz="2400" b="1" dirty="0" smtClean="0"/>
              <a:t>CPB</a:t>
            </a:r>
            <a:r>
              <a:rPr lang="fa-IR" sz="2400" b="1" dirty="0" smtClean="0"/>
              <a:t> و تاثیر ان بر روی عملکرد کلیه بعد از عمل انجام شده است (25)در این مطلعه توضیح داده شده است که </a:t>
            </a:r>
            <a:r>
              <a:rPr lang="ar-SA" sz="2400" b="1" dirty="0" smtClean="0"/>
              <a:t>بای پس قلبی ریوی به دلیل پاسخ التهابی باعث ایجاد اثرات مضر بر روی ارگانهای دورتر می شود</a:t>
            </a:r>
            <a:r>
              <a:rPr lang="en-US" sz="2400" b="1" dirty="0" smtClean="0"/>
              <a:t>. </a:t>
            </a:r>
            <a:r>
              <a:rPr lang="ar-SA" sz="2400" b="1" dirty="0" smtClean="0"/>
              <a:t>یکی از این اندام ها کلیه است که غالباً تحت تأثیر جراحی قلب قرار می گیرد</a:t>
            </a:r>
            <a:r>
              <a:rPr lang="en-US" sz="2400" b="1" dirty="0" smtClean="0"/>
              <a:t>.</a:t>
            </a:r>
            <a:r>
              <a:rPr lang="ar-SA" sz="2400" b="1" dirty="0" smtClean="0"/>
              <a:t> آسیب حاد کلیه عارضه بای پس قلبی ریوی است که ممکن است منجر به افزایش عوارض بعد از عمل و مرگ و میر شود</a:t>
            </a:r>
            <a:r>
              <a:rPr lang="en-US" sz="2400" b="1" dirty="0" smtClean="0"/>
              <a:t>. </a:t>
            </a:r>
            <a:r>
              <a:rPr lang="ar-SA" sz="2400" b="1" dirty="0" smtClean="0"/>
              <a:t>پاسخ التهابی بای پس قلبی ریوی ممکن است به اختلال عملکرد اندام از راه دور کمک کند</a:t>
            </a:r>
            <a:r>
              <a:rPr lang="en-US" sz="2400" b="1" dirty="0" smtClean="0"/>
              <a:t>.</a:t>
            </a:r>
            <a:r>
              <a:rPr lang="ar-SA" sz="2400" b="1" dirty="0" smtClean="0"/>
              <a:t> در مطالعه اشاره شده  </a:t>
            </a:r>
            <a:r>
              <a:rPr lang="ar-SA" sz="2400" b="1" dirty="0" smtClean="0">
                <a:solidFill>
                  <a:srgbClr val="FF0000"/>
                </a:solidFill>
              </a:rPr>
              <a:t>، رابطه سیتوکین ها از جمله اینترلوکین 6 ، اینترلوکین 8 ، اینترلوکین 10 و تومور نکروز فاکتور </a:t>
            </a:r>
            <a:r>
              <a:rPr lang="en-US" sz="2400" b="1" dirty="0" smtClean="0">
                <a:solidFill>
                  <a:srgbClr val="FF0000"/>
                </a:solidFill>
              </a:rPr>
              <a:t> α </a:t>
            </a:r>
            <a:r>
              <a:rPr lang="ar-SA" sz="2400" b="1" dirty="0" smtClean="0">
                <a:solidFill>
                  <a:srgbClr val="FF0000"/>
                </a:solidFill>
              </a:rPr>
              <a:t>، و عملکرد عملکرد کلیه مانند کراتینین و نیتروژن اوره خون</a:t>
            </a:r>
            <a:r>
              <a:rPr lang="en-US" sz="2400" b="1" dirty="0" smtClean="0">
                <a:solidFill>
                  <a:srgbClr val="FF0000"/>
                </a:solidFill>
              </a:rPr>
              <a:t> (BUN) </a:t>
            </a:r>
            <a:r>
              <a:rPr lang="ar-SA" sz="2400" b="1" dirty="0" smtClean="0">
                <a:solidFill>
                  <a:srgbClr val="FF0000"/>
                </a:solidFill>
              </a:rPr>
              <a:t>بررسی شده است</a:t>
            </a:r>
            <a:r>
              <a:rPr lang="en-US" sz="2400" b="1" dirty="0" smtClean="0">
                <a:solidFill>
                  <a:srgbClr val="FF0000"/>
                </a:solidFill>
              </a:rPr>
              <a:t>.</a:t>
            </a:r>
            <a:r>
              <a:rPr lang="ar-SA" sz="2400" b="1" dirty="0" smtClean="0">
                <a:solidFill>
                  <a:srgbClr val="FF0000"/>
                </a:solidFill>
              </a:rPr>
              <a:t> </a:t>
            </a:r>
            <a:r>
              <a:rPr lang="ar-SA" sz="2400" b="1" dirty="0" smtClean="0"/>
              <a:t>دراین مطالعه درمجموع ، اطلاعات  91 بیمار بین سنین 4 تا 60 ماه پس از رضایت آگاهانه برای جراحی قلب الکتیو با بای پس قلبی ریوی ثبت شد</a:t>
            </a:r>
            <a:r>
              <a:rPr lang="en-US" sz="2400" b="1" dirty="0" smtClean="0"/>
              <a:t>.</a:t>
            </a:r>
            <a:r>
              <a:rPr lang="ar-SA" sz="2400" b="1" dirty="0" smtClean="0"/>
              <a:t> داده های مربوط به تست عملکرد کلیه و پیامدهای بالینی تا 24 ساعت پس از مراجعه به بخش مراقبت های ویژه با دقت ثبت شد و مورد تجزیه و تحلیل قرار گرفت</a:t>
            </a:r>
            <a:endParaRPr lang="en-US" sz="24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fontScale="92500" lnSpcReduction="10000"/>
          </a:bodyPr>
          <a:lstStyle/>
          <a:p>
            <a:pPr>
              <a:buFont typeface="Wingdings" pitchFamily="2" charset="2"/>
              <a:buChar char="ü"/>
            </a:pPr>
            <a:r>
              <a:rPr lang="ar-SA" sz="2400" b="1" dirty="0" smtClean="0">
                <a:solidFill>
                  <a:srgbClr val="FF0000"/>
                </a:solidFill>
              </a:rPr>
              <a:t>یافته های این مطالعه  نشان می دهد که ارتباط مستقیمی بین سایتوکاین ها از جمله اینترلوکین 6 ، اینترلوکین 8 ، اینترلوکین 10 و  تومور نکروز فاکتور</a:t>
            </a:r>
            <a:r>
              <a:rPr lang="en-US" sz="2400" b="1" dirty="0" smtClean="0">
                <a:solidFill>
                  <a:srgbClr val="FF0000"/>
                </a:solidFill>
              </a:rPr>
              <a:t> α </a:t>
            </a:r>
            <a:r>
              <a:rPr lang="ar-SA" sz="2400" b="1" dirty="0" smtClean="0">
                <a:solidFill>
                  <a:srgbClr val="FF0000"/>
                </a:solidFill>
              </a:rPr>
              <a:t>و زمان بای پس قلبی ریوی ، مدت زمان عمل و اقامت در واحد مراقبت ویژه وجود دارد</a:t>
            </a:r>
            <a:r>
              <a:rPr lang="en-US" sz="2400" b="1" dirty="0" smtClean="0">
                <a:solidFill>
                  <a:srgbClr val="FF0000"/>
                </a:solidFill>
              </a:rPr>
              <a:t>.</a:t>
            </a:r>
            <a:r>
              <a:rPr lang="ar-SA" sz="2400" b="1" dirty="0" smtClean="0">
                <a:solidFill>
                  <a:srgbClr val="FF0000"/>
                </a:solidFill>
              </a:rPr>
              <a:t> </a:t>
            </a:r>
            <a:r>
              <a:rPr lang="ar-SA" sz="2400" b="1" dirty="0" smtClean="0"/>
              <a:t>زمان بای پس قلبی ریوی طولانی تر همراه با اینترلوکین 8 بالاتر در زمان دکلامپ و 24 ساعت بعد در واحد مراقبت های ویژه و همچنین اینترلوکین 10 بالاتر در زمان دکلامپ. اینترلوکین 6 بالاتر در زمان دکلامپ با به صورت مستقیم با </a:t>
            </a:r>
            <a:r>
              <a:rPr lang="en-US" sz="2400" b="1" dirty="0" smtClean="0"/>
              <a:t>BUN</a:t>
            </a:r>
            <a:r>
              <a:rPr lang="ar-SA" sz="2400" b="1" dirty="0" smtClean="0"/>
              <a:t> بالاتر بعد از عمل همراه بود. سطح اینترلوکین 8 بعد از اینداکشن بیهوشی به طور مستقیم با مدت اقامت واحد مراقبت های ویژه در ارتباط بود. سطح بالاتراینترلوکین 6 و سطح  تومورنکروز فاکتور</a:t>
            </a:r>
            <a:r>
              <a:rPr lang="en-US" sz="2400" b="1" dirty="0" smtClean="0"/>
              <a:t>-α </a:t>
            </a:r>
            <a:r>
              <a:rPr lang="ar-SA" sz="2400" b="1" dirty="0" smtClean="0"/>
              <a:t>بالاتر پس از 24 ساعت بستری در بخش مراقبت های ویژه با زمان تهویه مکانیکی طولانی تر همراه بود</a:t>
            </a:r>
            <a:r>
              <a:rPr lang="en-US" sz="2400" b="1" dirty="0" smtClean="0"/>
              <a:t>.</a:t>
            </a:r>
            <a:r>
              <a:rPr lang="ar-SA" sz="2400" b="1" dirty="0" smtClean="0"/>
              <a:t> این مطالعه نشان داد که سطح </a:t>
            </a:r>
            <a:r>
              <a:rPr lang="en-US" sz="2400" b="1" dirty="0" smtClean="0"/>
              <a:t>circulatory pro-inflammatory cytokine</a:t>
            </a:r>
            <a:r>
              <a:rPr lang="ar-SA" sz="2400" b="1" dirty="0" smtClean="0"/>
              <a:t> بالاتربا عوارض جانبی مانند افزایش مدت بستری در بخش مراقبت های ویژه و مدت زمان طولانی تر تهویه مکانیکی در بیماران کودکان همراه است</a:t>
            </a:r>
            <a:r>
              <a:rPr lang="en-US" sz="2400" b="1" dirty="0" smtClean="0"/>
              <a:t>.</a:t>
            </a:r>
            <a:r>
              <a:rPr lang="ar-SA" sz="2400" b="1" dirty="0" smtClean="0"/>
              <a:t> همچنین با پارامترهای بیوشیمیایی نامطلوب عملکرد کلیه ، </a:t>
            </a:r>
            <a:r>
              <a:rPr lang="en-US" sz="2400" b="1" dirty="0" smtClean="0"/>
              <a:t>BUN </a:t>
            </a:r>
            <a:r>
              <a:rPr lang="ar-SA" sz="2400" b="1" dirty="0" smtClean="0"/>
              <a:t>ارتباط دارد</a:t>
            </a:r>
            <a:r>
              <a:rPr lang="en-US" sz="2400" b="1" dirty="0" smtClean="0"/>
              <a:t>. </a:t>
            </a:r>
            <a:r>
              <a:rPr lang="ar-SA" sz="2400" b="1" dirty="0" smtClean="0"/>
              <a:t>یافته ها حاکی از آن است که کنترل صحیح پاسخ التهابی برای کنترل نتایج نامطلوب بالینی و آسیب شناختی ضروری است</a:t>
            </a:r>
            <a:r>
              <a:rPr lang="en-US" sz="2400" b="1" dirty="0" smtClean="0"/>
              <a:t>.</a:t>
            </a:r>
            <a:endParaRPr lang="fa-IR" sz="2400" b="1" dirty="0" smtClean="0"/>
          </a:p>
          <a:p>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078621"/>
          </a:xfrm>
        </p:spPr>
        <p:txBody>
          <a:bodyPr>
            <a:normAutofit fontScale="77500" lnSpcReduction="20000"/>
          </a:bodyPr>
          <a:lstStyle/>
          <a:p>
            <a:pPr>
              <a:buFont typeface="Wingdings" pitchFamily="2" charset="2"/>
              <a:buChar char="ü"/>
            </a:pPr>
            <a:r>
              <a:rPr lang="ar-SA" b="1" dirty="0" smtClean="0"/>
              <a:t>همچنین در مطالعه دیگر در این مرکز سطح فاکتورهای التهابی مجدد بررسی شد(26) در این مطالعه در يك كارآزمايي باليني تصادفي شده ، 56 بيمار مبتلا به</a:t>
            </a:r>
            <a:r>
              <a:rPr lang="en-US" b="1" dirty="0" smtClean="0"/>
              <a:t> CABG </a:t>
            </a:r>
            <a:r>
              <a:rPr lang="ar-SA" b="1" dirty="0" smtClean="0"/>
              <a:t>منتخب كه در طي سال 2017 به مركز پزشكي و تحقيقات قلب و عروق رجايي (تهران ، ايران) مراجعه كرده بودند ، به طور تصادفي در دو گروه شامل گروه كنترل و</a:t>
            </a:r>
            <a:r>
              <a:rPr lang="en-US" b="1" dirty="0" smtClean="0"/>
              <a:t> MUF </a:t>
            </a:r>
            <a:r>
              <a:rPr lang="ar-SA" b="1" dirty="0" smtClean="0"/>
              <a:t>قرار گرفتند</a:t>
            </a:r>
            <a:r>
              <a:rPr lang="en-US" b="1" dirty="0" smtClean="0"/>
              <a:t>. </a:t>
            </a:r>
            <a:r>
              <a:rPr lang="ar-SA" b="1" dirty="0" smtClean="0"/>
              <a:t>پارامترهای بالینی قبل از عمل و بعد از عمل ثبت شد</a:t>
            </a:r>
            <a:r>
              <a:rPr lang="en-US" b="1" dirty="0" smtClean="0"/>
              <a:t>. </a:t>
            </a:r>
            <a:r>
              <a:rPr lang="ar-SA" b="1" dirty="0" smtClean="0"/>
              <a:t>سطح سرمی سیتوکین های التهابی پس از برداشتن گیره ، بعد از بای پس قلبی ریوی</a:t>
            </a:r>
            <a:r>
              <a:rPr lang="en-US" b="1" dirty="0" smtClean="0"/>
              <a:t>                                   (CPB) </a:t>
            </a:r>
            <a:r>
              <a:rPr lang="ar-SA" b="1" dirty="0" smtClean="0"/>
              <a:t>( </a:t>
            </a:r>
            <a:r>
              <a:rPr lang="en-US" b="1" dirty="0" smtClean="0"/>
              <a:t>MUF</a:t>
            </a:r>
            <a:r>
              <a:rPr lang="ar-SA" b="1" dirty="0" smtClean="0"/>
              <a:t> در گروه</a:t>
            </a:r>
            <a:r>
              <a:rPr lang="en-US" b="1" dirty="0" smtClean="0"/>
              <a:t> ( MUF </a:t>
            </a:r>
            <a:r>
              <a:rPr lang="ar-SA" b="1" dirty="0" smtClean="0"/>
              <a:t>و 24 ساعت بعد از ورود به بخش مراقبت های ویژه</a:t>
            </a:r>
            <a:r>
              <a:rPr lang="en-US" b="1" dirty="0" smtClean="0"/>
              <a:t> (ICU) </a:t>
            </a:r>
            <a:r>
              <a:rPr lang="ar-SA" b="1" dirty="0" smtClean="0"/>
              <a:t>، و شاخص های چرخشی ترومبو الاستومتری</a:t>
            </a:r>
            <a:r>
              <a:rPr lang="en-US" b="1" dirty="0" smtClean="0"/>
              <a:t> (ROTEM) </a:t>
            </a:r>
            <a:r>
              <a:rPr lang="ar-SA" b="1" dirty="0" smtClean="0"/>
              <a:t>، قبل از عمل و بعد از عمل ارسال اندازه گیری شد</a:t>
            </a:r>
            <a:r>
              <a:rPr lang="en-US" b="1" dirty="0" smtClean="0"/>
              <a:t>.</a:t>
            </a:r>
            <a:r>
              <a:rPr lang="fa-IR" b="1" dirty="0" smtClean="0"/>
              <a:t> و نشان داده شد </a:t>
            </a:r>
            <a:r>
              <a:rPr lang="ar-SA" b="1" dirty="0" smtClean="0"/>
              <a:t>دردو گروه در پارامترهای بالینی بعد از عمل از جمله همودینامیک ، تزریق ، شاخص های</a:t>
            </a:r>
            <a:r>
              <a:rPr lang="en-US" b="1" dirty="0" smtClean="0"/>
              <a:t> ROTEM </a:t>
            </a:r>
            <a:r>
              <a:rPr lang="ar-SA" b="1" dirty="0" smtClean="0"/>
              <a:t>، تهویه مکانیکی و زمان</a:t>
            </a:r>
            <a:r>
              <a:rPr lang="en-US" b="1" dirty="0" smtClean="0"/>
              <a:t> CPB </a:t>
            </a:r>
            <a:r>
              <a:rPr lang="ar-SA" b="1" dirty="0" smtClean="0"/>
              <a:t>و مدت زمان</a:t>
            </a:r>
            <a:r>
              <a:rPr lang="en-US" b="1" dirty="0" smtClean="0"/>
              <a:t> ICU </a:t>
            </a:r>
            <a:r>
              <a:rPr lang="ar-SA" b="1" dirty="0" smtClean="0"/>
              <a:t>مشابه بودند</a:t>
            </a:r>
            <a:r>
              <a:rPr lang="en-US" b="1" dirty="0" smtClean="0"/>
              <a:t>.</a:t>
            </a:r>
            <a:r>
              <a:rPr lang="ar-SA" b="1" dirty="0" smtClean="0"/>
              <a:t> سطح واسطه های التهابی پس از</a:t>
            </a:r>
            <a:r>
              <a:rPr lang="en-US" b="1" dirty="0" smtClean="0"/>
              <a:t> CPB </a:t>
            </a:r>
            <a:r>
              <a:rPr lang="ar-SA" b="1" dirty="0" smtClean="0"/>
              <a:t>در هر دو گروه به طور قابل توجهی افزایش یافت</a:t>
            </a:r>
            <a:r>
              <a:rPr lang="en-US" b="1" dirty="0" smtClean="0"/>
              <a:t>. </a:t>
            </a:r>
            <a:r>
              <a:rPr lang="ar-SA" b="1" dirty="0" smtClean="0"/>
              <a:t>اندازه گیری  اینترلوکین 6، 8، 10 بین دو گروه در کلیه نقاط اندازه گیری آزمایشی برابر بود. گروه</a:t>
            </a:r>
            <a:r>
              <a:rPr lang="en-US" b="1" dirty="0" smtClean="0"/>
              <a:t> MUF </a:t>
            </a:r>
            <a:r>
              <a:rPr lang="ar-SA" b="1" dirty="0" smtClean="0"/>
              <a:t> به طور قابل توجهی سطح  پایین تری از فاکتور تومورنکروز</a:t>
            </a:r>
            <a:r>
              <a:rPr lang="en-US" b="1" dirty="0" smtClean="0"/>
              <a:t> (TNF) -α </a:t>
            </a:r>
            <a:r>
              <a:rPr lang="ar-SA" b="1" dirty="0" smtClean="0"/>
              <a:t>را در مقایسه با گروه کنترل پس از</a:t>
            </a:r>
            <a:r>
              <a:rPr lang="en-US" b="1" dirty="0" smtClean="0"/>
              <a:t> CPB </a:t>
            </a:r>
            <a:r>
              <a:rPr lang="ar-SA" b="1" dirty="0" smtClean="0"/>
              <a:t>نشان داد. سطح هموگلوبین و هماتوکریت به طور واضح در گروه </a:t>
            </a:r>
            <a:r>
              <a:rPr lang="en-US" b="1" dirty="0" smtClean="0"/>
              <a:t>MUF</a:t>
            </a:r>
            <a:r>
              <a:rPr lang="ar-SA" b="1" dirty="0" smtClean="0"/>
              <a:t> از گروه کنترل  بعد از </a:t>
            </a:r>
            <a:r>
              <a:rPr lang="en-US" b="1" dirty="0" smtClean="0"/>
              <a:t>CPB</a:t>
            </a:r>
            <a:r>
              <a:rPr lang="ar-SA" b="1" dirty="0" smtClean="0"/>
              <a:t> بالاتر است</a:t>
            </a:r>
            <a:endParaRPr lang="fa-I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ü"/>
            </a:pPr>
            <a:r>
              <a:rPr lang="ar-SA" b="1" dirty="0" smtClean="0"/>
              <a:t>با تو جه به این که بیشتر اعمال جراحی قلب بدون </a:t>
            </a:r>
            <a:r>
              <a:rPr lang="fa-IR" b="1" dirty="0" smtClean="0"/>
              <a:t> کاردیو پولمونری بای پس امکان پذیر نیست و با توجه به تاثیر  ان بر روی فاکتورهای التهابی و بر روی عملکرد ریه در این مطالعه بر ان شدیم </a:t>
            </a:r>
            <a:r>
              <a:rPr lang="ar-SA" b="1" dirty="0" smtClean="0"/>
              <a:t>تاثیر ادامه مکانیکال ونتیلاسیون با حجم کم در طی کاردیوپولمونری باپس در کاهش سطح پلاسمایی فاکتورهای التهابی و بهبود عملکرد ریه  در مقابل گروه کنترل که از روش معمول استفاده می شود  را بررسی کنیم با توجه به اینکه  کاهش سطح پلاسمایی فاکتور های التهابی طبق مطالعات انجام شده باعث کاهش عوارض ریوی می شود.</a:t>
            </a:r>
            <a:endParaRPr lang="en-US" b="1" dirty="0" smtClean="0"/>
          </a:p>
          <a:p>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00042"/>
            <a:ext cx="9144000" cy="5953294"/>
          </a:xfrm>
        </p:spPr>
        <p:txBody>
          <a:bodyPr>
            <a:noAutofit/>
          </a:bodyPr>
          <a:lstStyle/>
          <a:p>
            <a:pPr>
              <a:buNone/>
            </a:pPr>
            <a:r>
              <a:rPr lang="fa-IR" sz="1800" b="1" dirty="0" smtClean="0"/>
              <a:t>اهداف </a:t>
            </a:r>
            <a:r>
              <a:rPr lang="ar-SA" sz="1800" b="1" dirty="0" smtClean="0"/>
              <a:t>(خروجي ها) </a:t>
            </a:r>
            <a:r>
              <a:rPr lang="fa-IR" sz="1800" b="1" dirty="0" smtClean="0"/>
              <a:t>اصلي طرح</a:t>
            </a:r>
            <a:r>
              <a:rPr lang="ar-SA" sz="1800" b="1" dirty="0" smtClean="0"/>
              <a:t> :</a:t>
            </a:r>
            <a:r>
              <a:rPr lang="fa-IR" sz="2000" b="1" dirty="0" smtClean="0"/>
              <a:t>ارزیابی</a:t>
            </a:r>
            <a:r>
              <a:rPr lang="ar-SA" sz="2000" b="1" dirty="0" smtClean="0"/>
              <a:t> تاثیر </a:t>
            </a:r>
            <a:r>
              <a:rPr lang="fa-IR" sz="2000" b="1" dirty="0" smtClean="0"/>
              <a:t>تهویه</a:t>
            </a:r>
            <a:r>
              <a:rPr lang="ar-SA" sz="2000" b="1" dirty="0" smtClean="0"/>
              <a:t> مکانیکال در طی کاردیو پولمونری بای پس در جراحی</a:t>
            </a:r>
            <a:r>
              <a:rPr lang="fa-IR" sz="2000" b="1" dirty="0" smtClean="0"/>
              <a:t> دریچه</a:t>
            </a:r>
            <a:r>
              <a:rPr lang="ar-SA" sz="2000" b="1" dirty="0" smtClean="0"/>
              <a:t> قلب بزرگسالان بر روی پاسخ های التهابی </a:t>
            </a:r>
            <a:r>
              <a:rPr lang="fa-IR" sz="2000" b="1" dirty="0" smtClean="0"/>
              <a:t>و</a:t>
            </a:r>
            <a:r>
              <a:rPr lang="ar-SA" sz="2000" b="1" dirty="0" smtClean="0"/>
              <a:t>عملکرد ریوی</a:t>
            </a:r>
            <a:endParaRPr lang="en-US" sz="1800" b="1" dirty="0" smtClean="0"/>
          </a:p>
          <a:p>
            <a:pPr>
              <a:buNone/>
            </a:pPr>
            <a:r>
              <a:rPr lang="fa-IR" sz="1800" b="1" dirty="0" smtClean="0"/>
              <a:t> </a:t>
            </a:r>
            <a:endParaRPr lang="en-US" sz="1800" b="1" dirty="0" smtClean="0"/>
          </a:p>
          <a:p>
            <a:pPr>
              <a:buNone/>
            </a:pPr>
            <a:r>
              <a:rPr lang="fa-IR" sz="1800" b="1" dirty="0" smtClean="0"/>
              <a:t> </a:t>
            </a:r>
            <a:r>
              <a:rPr lang="ar-SA" sz="1800" b="1" dirty="0" smtClean="0"/>
              <a:t>اهداف (خروجي  ها) اختصاصي  طرح :</a:t>
            </a:r>
            <a:endParaRPr lang="en-US" sz="1800" b="1" dirty="0" smtClean="0"/>
          </a:p>
          <a:p>
            <a:pPr>
              <a:buFont typeface="+mj-lt"/>
              <a:buAutoNum type="arabicPeriod"/>
            </a:pPr>
            <a:r>
              <a:rPr lang="ar-SA" sz="900" b="1" dirty="0" smtClean="0"/>
              <a:t> </a:t>
            </a:r>
            <a:r>
              <a:rPr lang="ar-SA" sz="2000" b="1" dirty="0" smtClean="0"/>
              <a:t>ارزیابی سطح پلاسمایی </a:t>
            </a:r>
            <a:r>
              <a:rPr lang="en-US" sz="2000" b="1" dirty="0" smtClean="0"/>
              <a:t>IL-6, IL-8, IL-10,INT gamma,TNF alph</a:t>
            </a:r>
            <a:r>
              <a:rPr lang="ar-SA" sz="2000" b="1" dirty="0" smtClean="0"/>
              <a:t>  قبل و بعد از </a:t>
            </a:r>
            <a:r>
              <a:rPr lang="en-US" sz="2000" b="1" dirty="0" smtClean="0"/>
              <a:t> CPB</a:t>
            </a:r>
            <a:r>
              <a:rPr lang="ar-SA" sz="2000" b="1" dirty="0" smtClean="0"/>
              <a:t>و 24 ساعت بعد از عمل در </a:t>
            </a:r>
            <a:r>
              <a:rPr lang="en-US" sz="2000" b="1" dirty="0" smtClean="0"/>
              <a:t> ICU </a:t>
            </a:r>
            <a:r>
              <a:rPr lang="ar-SA" sz="2000" b="1" dirty="0" smtClean="0"/>
              <a:t> در گروه با ادامه مکانیکال ونتیلاسیون در طی </a:t>
            </a:r>
            <a:r>
              <a:rPr lang="en-US" sz="2000" b="1" dirty="0" smtClean="0"/>
              <a:t>CPB</a:t>
            </a:r>
            <a:r>
              <a:rPr lang="ar-SA" sz="2000" b="1" dirty="0" smtClean="0"/>
              <a:t> وگروه کنترل مقایسه دو گروه با یکدیگر</a:t>
            </a:r>
            <a:endParaRPr lang="en-US" sz="2000" b="1" dirty="0" smtClean="0"/>
          </a:p>
          <a:p>
            <a:pPr marL="566928" indent="-457200">
              <a:buFont typeface="+mj-lt"/>
              <a:buAutoNum type="arabicPeriod"/>
            </a:pPr>
            <a:r>
              <a:rPr lang="ar-SA" sz="2000" b="1" dirty="0" smtClean="0"/>
              <a:t> </a:t>
            </a:r>
            <a:r>
              <a:rPr lang="ar-SA" sz="2000" b="1" dirty="0" smtClean="0">
                <a:solidFill>
                  <a:srgbClr val="C00000"/>
                </a:solidFill>
              </a:rPr>
              <a:t>ارزیابی </a:t>
            </a:r>
            <a:r>
              <a:rPr lang="en-US" sz="2000" b="1" dirty="0" smtClean="0">
                <a:solidFill>
                  <a:srgbClr val="C00000"/>
                </a:solidFill>
              </a:rPr>
              <a:t>FEV1</a:t>
            </a:r>
            <a:r>
              <a:rPr lang="ar-SA" sz="2000" b="1" dirty="0" smtClean="0">
                <a:solidFill>
                  <a:srgbClr val="C00000"/>
                </a:solidFill>
              </a:rPr>
              <a:t>و</a:t>
            </a:r>
            <a:r>
              <a:rPr lang="en-US" sz="2000" b="1" dirty="0" smtClean="0">
                <a:solidFill>
                  <a:srgbClr val="C00000"/>
                </a:solidFill>
              </a:rPr>
              <a:t>FVC</a:t>
            </a:r>
            <a:r>
              <a:rPr lang="ar-SA" sz="2000" b="1" dirty="0" smtClean="0">
                <a:solidFill>
                  <a:srgbClr val="C00000"/>
                </a:solidFill>
              </a:rPr>
              <a:t> قبل از عمل  و </a:t>
            </a:r>
            <a:r>
              <a:rPr lang="en-US" sz="2000" b="1" dirty="0" smtClean="0">
                <a:solidFill>
                  <a:srgbClr val="C00000"/>
                </a:solidFill>
              </a:rPr>
              <a:t>45</a:t>
            </a:r>
            <a:r>
              <a:rPr lang="fa-IR" sz="2000" b="1" dirty="0" smtClean="0">
                <a:solidFill>
                  <a:srgbClr val="C00000"/>
                </a:solidFill>
              </a:rPr>
              <a:t> روز</a:t>
            </a:r>
            <a:r>
              <a:rPr lang="ar-SA" sz="2000" b="1" dirty="0" smtClean="0">
                <a:solidFill>
                  <a:srgbClr val="C00000"/>
                </a:solidFill>
              </a:rPr>
              <a:t>بعد از عمل  در گروه با ادامه مکانیکال ونتیلاسیون در طی </a:t>
            </a:r>
            <a:r>
              <a:rPr lang="en-US" sz="2000" b="1" dirty="0" smtClean="0">
                <a:solidFill>
                  <a:srgbClr val="C00000"/>
                </a:solidFill>
              </a:rPr>
              <a:t>CPB</a:t>
            </a:r>
            <a:r>
              <a:rPr lang="ar-SA" sz="2000" b="1" dirty="0" smtClean="0">
                <a:solidFill>
                  <a:srgbClr val="C00000"/>
                </a:solidFill>
              </a:rPr>
              <a:t> و گروه کنترل و مقایسه دو گروه با یکدیگر</a:t>
            </a:r>
            <a:endParaRPr lang="en-US" sz="2000" b="1" dirty="0" smtClean="0">
              <a:solidFill>
                <a:srgbClr val="C00000"/>
              </a:solidFill>
            </a:endParaRPr>
          </a:p>
          <a:p>
            <a:pPr marL="566928" indent="-457200">
              <a:buFont typeface="+mj-lt"/>
              <a:buAutoNum type="arabicPeriod"/>
            </a:pPr>
            <a:r>
              <a:rPr lang="en-US" sz="2000" b="1" dirty="0" smtClean="0"/>
              <a:t> </a:t>
            </a:r>
            <a:r>
              <a:rPr lang="ar-SA" sz="2000" b="1" dirty="0" smtClean="0"/>
              <a:t>ارزیابی تست </a:t>
            </a:r>
            <a:r>
              <a:rPr lang="en-US" sz="2000" b="1" dirty="0" smtClean="0"/>
              <a:t>6minute walking test</a:t>
            </a:r>
            <a:r>
              <a:rPr lang="ar-SA" sz="2000" b="1" dirty="0" smtClean="0"/>
              <a:t> قبل از عمل و </a:t>
            </a:r>
            <a:r>
              <a:rPr lang="fa-IR" sz="2000" b="1" dirty="0" smtClean="0"/>
              <a:t>7و45 روز</a:t>
            </a:r>
            <a:r>
              <a:rPr lang="ar-SA" sz="2000" b="1" dirty="0" smtClean="0"/>
              <a:t> بعد از عمل در گروه با ادامه مکانیکال ونتیلاسیون در طی </a:t>
            </a:r>
            <a:r>
              <a:rPr lang="en-US" sz="2000" b="1" dirty="0" smtClean="0"/>
              <a:t>CPB</a:t>
            </a:r>
            <a:r>
              <a:rPr lang="ar-SA" sz="2000" b="1" dirty="0" smtClean="0"/>
              <a:t> و گروه کنترل و مقایسه دو گروه با یکدیگر</a:t>
            </a:r>
            <a:endParaRPr lang="fa-IR" sz="2000" b="1" dirty="0" smtClean="0"/>
          </a:p>
          <a:p>
            <a:pPr marL="566928" lvl="0" indent="-457200">
              <a:buFont typeface="+mj-lt"/>
              <a:buAutoNum type="arabicPeriod"/>
            </a:pPr>
            <a:r>
              <a:rPr lang="ar-SA" sz="2000" b="1" dirty="0">
                <a:solidFill>
                  <a:srgbClr val="C00000"/>
                </a:solidFill>
              </a:rPr>
              <a:t>ارزیابی تاثیر مدت زمان عمل ، مدت زمان بای پس ، مدت زمان پمپ بر سطح فاکتورهای التهابی در هر دو گروه </a:t>
            </a:r>
            <a:endParaRPr lang="fa-IR" sz="2000" b="1" dirty="0" smtClean="0">
              <a:solidFill>
                <a:srgbClr val="C00000"/>
              </a:solidFill>
            </a:endParaRPr>
          </a:p>
          <a:p>
            <a:pPr marL="566928" indent="-457200">
              <a:buFont typeface="+mj-lt"/>
              <a:buAutoNum type="arabicPeriod"/>
            </a:pPr>
            <a:r>
              <a:rPr lang="ar-SA" sz="2000" b="1" dirty="0"/>
              <a:t>ارزیابی تاثیر ادامه مکانیکال ونتیلاسیون بر روی مدت زمان اینتوباسیون در مقایسه با گروه کنترل </a:t>
            </a:r>
            <a:endParaRPr lang="en-US" sz="2000" b="1" dirty="0">
              <a:solidFill>
                <a:srgbClr val="C00000"/>
              </a:solidFill>
            </a:endParaRPr>
          </a:p>
          <a:p>
            <a:pPr marL="566928" indent="-457200">
              <a:buFont typeface="+mj-lt"/>
              <a:buAutoNum type="arabicPeriod"/>
            </a:pPr>
            <a:endParaRPr lang="en-US" sz="2000" b="1" dirty="0" smtClean="0"/>
          </a:p>
          <a:p>
            <a:pPr marL="566928" indent="-457200">
              <a:buFont typeface="+mj-lt"/>
              <a:buAutoNum type="arabicPeriod"/>
            </a:pPr>
            <a:r>
              <a:rPr lang="ar-SA" sz="2000" b="1" dirty="0" smtClean="0">
                <a:solidFill>
                  <a:srgbClr val="C00000"/>
                </a:solidFill>
              </a:rPr>
              <a:t> ارزیابی  تاثیر ادامه مکانیکال ونتیلاسیون بر روی </a:t>
            </a:r>
            <a:r>
              <a:rPr lang="fa-IR" sz="2000" b="1" dirty="0" smtClean="0">
                <a:solidFill>
                  <a:srgbClr val="C00000"/>
                </a:solidFill>
              </a:rPr>
              <a:t>مدت بستری در</a:t>
            </a:r>
            <a:r>
              <a:rPr lang="en-US" sz="2000" b="1" dirty="0" smtClean="0">
                <a:solidFill>
                  <a:srgbClr val="C00000"/>
                </a:solidFill>
              </a:rPr>
              <a:t>ICU </a:t>
            </a:r>
            <a:r>
              <a:rPr lang="ar-SA" sz="2000" b="1" dirty="0" smtClean="0">
                <a:solidFill>
                  <a:srgbClr val="C00000"/>
                </a:solidFill>
              </a:rPr>
              <a:t>در مقایسه با گروه کنترل </a:t>
            </a:r>
            <a:endParaRPr lang="en-US" sz="2000" b="1" dirty="0" smtClean="0">
              <a:solidFill>
                <a:srgbClr val="C00000"/>
              </a:solidFill>
            </a:endParaRPr>
          </a:p>
          <a:p>
            <a:pPr marL="566928" indent="-457200">
              <a:buFont typeface="+mj-lt"/>
              <a:buAutoNum type="arabicPeriod"/>
            </a:pPr>
            <a:endParaRPr lang="en-US" sz="2000" b="1" dirty="0" smtClean="0"/>
          </a:p>
          <a:p>
            <a:pPr>
              <a:buNone/>
            </a:pPr>
            <a:r>
              <a:rPr lang="ar-SA" sz="500" b="1" dirty="0" smtClean="0"/>
              <a:t> </a:t>
            </a:r>
            <a:endParaRPr lang="en-US" sz="500" b="1" dirty="0" smtClean="0"/>
          </a:p>
          <a:p>
            <a:pPr>
              <a:buNone/>
            </a:pPr>
            <a:r>
              <a:rPr lang="ar-SA" sz="500" b="1" dirty="0" smtClean="0"/>
              <a:t> </a:t>
            </a:r>
            <a:endParaRPr lang="en-US" sz="500" b="1" dirty="0" smtClean="0"/>
          </a:p>
          <a:p>
            <a:pPr>
              <a:buNone/>
            </a:pPr>
            <a:r>
              <a:rPr lang="ar-SA" sz="500" b="1" dirty="0" smtClean="0"/>
              <a:t> </a:t>
            </a:r>
            <a:endParaRPr lang="en-US" sz="500" b="1" dirty="0" smtClean="0"/>
          </a:p>
          <a:p>
            <a:pPr>
              <a:buNone/>
            </a:pPr>
            <a:r>
              <a:rPr lang="ar-SA" sz="500" b="1" dirty="0" smtClean="0"/>
              <a:t> </a:t>
            </a:r>
            <a:endParaRPr lang="en-US" sz="500" b="1" dirty="0" smtClean="0"/>
          </a:p>
          <a:p>
            <a:pPr>
              <a:buNone/>
            </a:pPr>
            <a:r>
              <a:rPr lang="fa-IR" sz="500" b="1" dirty="0" smtClean="0"/>
              <a:t> </a:t>
            </a:r>
            <a:endParaRPr lang="en-US" sz="500" b="1" dirty="0" smtClean="0"/>
          </a:p>
          <a:p>
            <a:pPr>
              <a:buNone/>
            </a:pPr>
            <a:endParaRPr lang="fa-IR" sz="5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a:bodyPr>
          <a:lstStyle/>
          <a:p>
            <a:pPr>
              <a:buNone/>
            </a:pPr>
            <a:r>
              <a:rPr lang="fa-IR" b="1" dirty="0" smtClean="0"/>
              <a:t>روش اجرا</a:t>
            </a:r>
            <a:endParaRPr lang="en-US" b="1" dirty="0" smtClean="0"/>
          </a:p>
          <a:p>
            <a:pPr>
              <a:buNone/>
            </a:pPr>
            <a:r>
              <a:rPr lang="en-US" b="1" dirty="0" smtClean="0">
                <a:solidFill>
                  <a:srgbClr val="FF0000"/>
                </a:solidFill>
              </a:rPr>
              <a:t>Trial design</a:t>
            </a:r>
            <a:r>
              <a:rPr lang="fa-IR" b="1" dirty="0" smtClean="0"/>
              <a:t>:</a:t>
            </a:r>
          </a:p>
          <a:p>
            <a:pPr>
              <a:buFont typeface="Wingdings" pitchFamily="2" charset="2"/>
              <a:buChar char="ü"/>
            </a:pPr>
            <a:r>
              <a:rPr lang="ar-SA" sz="2800" b="1" dirty="0" smtClean="0"/>
              <a:t>این مطالعه یک مطالعه </a:t>
            </a:r>
            <a:r>
              <a:rPr lang="en-US" sz="2800" b="1" dirty="0" smtClean="0"/>
              <a:t>(clinical trial study) </a:t>
            </a:r>
            <a:r>
              <a:rPr lang="ar-SA" sz="2800" b="1" dirty="0" smtClean="0"/>
              <a:t> می باشد که پس از تایید کمیته اخلاق ورجیستر شدن </a:t>
            </a:r>
            <a:r>
              <a:rPr lang="fa-IR" sz="2800" b="1" dirty="0" smtClean="0"/>
              <a:t>در </a:t>
            </a:r>
            <a:r>
              <a:rPr lang="en-US" sz="2800" b="1" dirty="0" smtClean="0"/>
              <a:t>IRCT</a:t>
            </a:r>
            <a:r>
              <a:rPr lang="fa-IR" sz="2800" b="1" dirty="0" smtClean="0"/>
              <a:t> و</a:t>
            </a:r>
            <a:r>
              <a:rPr lang="ar-SA" sz="2800" b="1" dirty="0" smtClean="0"/>
              <a:t> </a:t>
            </a:r>
            <a:r>
              <a:rPr lang="fa-IR" sz="2800" b="1" dirty="0" smtClean="0"/>
              <a:t>پس از اخذ</a:t>
            </a:r>
            <a:r>
              <a:rPr lang="ar-SA" sz="2800" b="1" dirty="0" smtClean="0"/>
              <a:t> رضایت اگاهانه </a:t>
            </a:r>
            <a:r>
              <a:rPr lang="fa-IR" sz="2800" b="1" dirty="0" smtClean="0"/>
              <a:t>مکتوب از تمام بیماران</a:t>
            </a:r>
            <a:r>
              <a:rPr lang="ar-SA" sz="2800" b="1" dirty="0" smtClean="0"/>
              <a:t> در مرکز قلب شهید رجایی انجام می شود. این مطالعه در یک دوره 18 ماه انجام می شود و طبق محاسبه اماری درهر گروه 30 بیمار بررسی شوند،  </a:t>
            </a:r>
            <a:endParaRPr lang="fa-IR" sz="2800" b="1" dirty="0" smtClean="0"/>
          </a:p>
          <a:p>
            <a:pPr marL="109728" indent="0">
              <a:buNone/>
            </a:pPr>
            <a:endParaRPr lang="fa-IR" sz="2000" dirty="0" smtClean="0"/>
          </a:p>
          <a:p>
            <a:pPr>
              <a:buFont typeface="Wingdings" pitchFamily="2" charset="2"/>
              <a:buChar char="ü"/>
            </a:pPr>
            <a:endParaRPr lang="fa-IR"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143668"/>
          </a:xfrm>
        </p:spPr>
        <p:txBody>
          <a:bodyPr>
            <a:normAutofit fontScale="62500" lnSpcReduction="20000"/>
          </a:bodyPr>
          <a:lstStyle/>
          <a:p>
            <a:pPr>
              <a:buFont typeface="Wingdings" pitchFamily="2" charset="2"/>
              <a:buChar char="ü"/>
            </a:pPr>
            <a:r>
              <a:rPr lang="en-US" b="1" dirty="0" smtClean="0">
                <a:solidFill>
                  <a:srgbClr val="FF0000"/>
                </a:solidFill>
              </a:rPr>
              <a:t>Participants</a:t>
            </a:r>
            <a:r>
              <a:rPr lang="fa-IR" b="1" dirty="0" smtClean="0">
                <a:solidFill>
                  <a:srgbClr val="FF0000"/>
                </a:solidFill>
              </a:rPr>
              <a:t> :</a:t>
            </a:r>
          </a:p>
          <a:p>
            <a:pPr>
              <a:buFont typeface="Wingdings" pitchFamily="2" charset="2"/>
              <a:buChar char="ü"/>
            </a:pPr>
            <a:r>
              <a:rPr lang="fa-IR" b="1" dirty="0" smtClean="0"/>
              <a:t>ا</a:t>
            </a:r>
            <a:r>
              <a:rPr lang="ar-SA" b="1" dirty="0" smtClean="0"/>
              <a:t>نتخاب بیماران که در گروه ادامه تهویه مکانیکال قرار می گیرند با تو جه  به معیارهای ورود و خروج طرح </a:t>
            </a:r>
            <a:r>
              <a:rPr lang="ar-SA" b="1" dirty="0" smtClean="0"/>
              <a:t>می </a:t>
            </a:r>
            <a:r>
              <a:rPr lang="ar-SA" b="1" dirty="0" smtClean="0"/>
              <a:t>باشند. </a:t>
            </a:r>
            <a:endParaRPr lang="fa-IR" b="1" dirty="0" smtClean="0"/>
          </a:p>
          <a:p>
            <a:pPr>
              <a:buFont typeface="Wingdings" pitchFamily="2" charset="2"/>
              <a:buChar char="ü"/>
            </a:pPr>
            <a:endParaRPr lang="fa-IR" dirty="0" smtClean="0"/>
          </a:p>
          <a:p>
            <a:pPr>
              <a:buFont typeface="Wingdings" pitchFamily="2" charset="2"/>
              <a:buChar char="ü"/>
            </a:pPr>
            <a:r>
              <a:rPr lang="ar-SA" b="1" dirty="0" smtClean="0">
                <a:solidFill>
                  <a:srgbClr val="00B050"/>
                </a:solidFill>
              </a:rPr>
              <a:t>معیارهای ورود </a:t>
            </a:r>
            <a:r>
              <a:rPr lang="ar-SA" b="1" dirty="0" smtClean="0"/>
              <a:t>به طرح تمام  بیماران بزرگسالی که به صورت الکتیو تحت جراحی مجدد دریچه قلبی</a:t>
            </a:r>
            <a:r>
              <a:rPr lang="en-US" b="1" dirty="0" smtClean="0"/>
              <a:t>   </a:t>
            </a:r>
            <a:r>
              <a:rPr lang="ar-SA" b="1" dirty="0" smtClean="0"/>
              <a:t> قرار می گیرند، </a:t>
            </a:r>
            <a:endParaRPr lang="fa-IR" b="1" dirty="0" smtClean="0"/>
          </a:p>
          <a:p>
            <a:pPr>
              <a:buFont typeface="Wingdings" pitchFamily="2" charset="2"/>
              <a:buChar char="ü"/>
            </a:pPr>
            <a:endParaRPr lang="fa-IR" b="1" dirty="0" smtClean="0">
              <a:solidFill>
                <a:srgbClr val="FF0000"/>
              </a:solidFill>
            </a:endParaRPr>
          </a:p>
          <a:p>
            <a:pPr>
              <a:buFont typeface="Wingdings" pitchFamily="2" charset="2"/>
              <a:buChar char="ü"/>
            </a:pPr>
            <a:r>
              <a:rPr lang="ar-SA" b="1" dirty="0" smtClean="0">
                <a:solidFill>
                  <a:srgbClr val="00B050"/>
                </a:solidFill>
              </a:rPr>
              <a:t>بیمارانی که از مطالعه خارج می شوند</a:t>
            </a:r>
            <a:r>
              <a:rPr lang="fa-IR" b="1" dirty="0" smtClean="0">
                <a:solidFill>
                  <a:srgbClr val="00B050"/>
                </a:solidFill>
              </a:rPr>
              <a:t>: </a:t>
            </a:r>
          </a:p>
          <a:p>
            <a:pPr>
              <a:buFont typeface="Wingdings" pitchFamily="2" charset="2"/>
              <a:buChar char="q"/>
            </a:pPr>
            <a:r>
              <a:rPr lang="ar-SA" b="1" dirty="0" smtClean="0"/>
              <a:t>بیمارانی هستن که تحت جراحی اورژانس قرار می گیرند، </a:t>
            </a:r>
            <a:endParaRPr lang="fa-IR" b="1" dirty="0" smtClean="0"/>
          </a:p>
          <a:p>
            <a:pPr>
              <a:buFont typeface="Wingdings" pitchFamily="2" charset="2"/>
              <a:buChar char="q"/>
            </a:pPr>
            <a:r>
              <a:rPr lang="ar-SA" b="1" dirty="0" smtClean="0"/>
              <a:t>بیمارانی که تحت جراحی های مادرزادی قلبی قرار می گیرند، </a:t>
            </a:r>
            <a:endParaRPr lang="fa-IR" b="1" dirty="0" smtClean="0"/>
          </a:p>
          <a:p>
            <a:pPr>
              <a:buFont typeface="Wingdings" pitchFamily="2" charset="2"/>
              <a:buChar char="q"/>
            </a:pPr>
            <a:r>
              <a:rPr lang="ar-SA" b="1" dirty="0" smtClean="0"/>
              <a:t>بیمارانی که تحت جراحی مجدد نوبت سوم و بیشتر دریچه  قرار می گیرند، </a:t>
            </a:r>
            <a:endParaRPr lang="fa-IR" b="1" dirty="0" smtClean="0"/>
          </a:p>
          <a:p>
            <a:pPr>
              <a:buFont typeface="Wingdings" pitchFamily="2" charset="2"/>
              <a:buChar char="q"/>
            </a:pPr>
            <a:r>
              <a:rPr lang="ar-SA" b="1" dirty="0" smtClean="0"/>
              <a:t>بیمارانی که مشکل انعقادی دارند، </a:t>
            </a:r>
            <a:endParaRPr lang="fa-IR" b="1" dirty="0" smtClean="0"/>
          </a:p>
          <a:p>
            <a:pPr>
              <a:buFont typeface="Wingdings" pitchFamily="2" charset="2"/>
              <a:buChar char="q"/>
            </a:pPr>
            <a:r>
              <a:rPr lang="ar-SA" b="1" dirty="0" smtClean="0"/>
              <a:t>بیماران تحت دیالیز، </a:t>
            </a:r>
            <a:endParaRPr lang="fa-IR" b="1" dirty="0" smtClean="0"/>
          </a:p>
          <a:p>
            <a:pPr>
              <a:buFont typeface="Wingdings" pitchFamily="2" charset="2"/>
              <a:buChar char="q"/>
            </a:pPr>
            <a:r>
              <a:rPr lang="ar-SA" b="1" dirty="0" smtClean="0"/>
              <a:t>بیماران با مشکلات ریوی مانند </a:t>
            </a:r>
            <a:r>
              <a:rPr lang="en-US" b="1" dirty="0" smtClean="0"/>
              <a:t>COPD</a:t>
            </a:r>
            <a:r>
              <a:rPr lang="ar-SA" b="1" dirty="0" smtClean="0"/>
              <a:t> که در </a:t>
            </a:r>
            <a:r>
              <a:rPr lang="en-US" b="1" dirty="0" smtClean="0"/>
              <a:t>stage</a:t>
            </a:r>
            <a:r>
              <a:rPr lang="ar-SA" b="1" dirty="0" smtClean="0"/>
              <a:t> یک و چهار با توجه به </a:t>
            </a:r>
            <a:r>
              <a:rPr lang="en-US" b="1" dirty="0" smtClean="0"/>
              <a:t>FEV1</a:t>
            </a:r>
            <a:r>
              <a:rPr lang="ar-SA" b="1" dirty="0" smtClean="0"/>
              <a:t> می باشند</a:t>
            </a:r>
            <a:r>
              <a:rPr lang="fa-IR" b="1" dirty="0" smtClean="0"/>
              <a:t>( </a:t>
            </a:r>
            <a:r>
              <a:rPr lang="en-US" b="1" dirty="0" smtClean="0"/>
              <a:t>stage1:mild FEV1≥80%</a:t>
            </a:r>
            <a:r>
              <a:rPr lang="fa-IR" b="1" dirty="0" smtClean="0"/>
              <a:t>، </a:t>
            </a:r>
            <a:r>
              <a:rPr lang="en-US" b="1" dirty="0" smtClean="0"/>
              <a:t>stage2:moderate FEV1 50-79%</a:t>
            </a:r>
            <a:r>
              <a:rPr lang="fa-IR" b="1" dirty="0" smtClean="0"/>
              <a:t>، </a:t>
            </a:r>
            <a:r>
              <a:rPr lang="en-US" b="1" dirty="0" smtClean="0"/>
              <a:t>stage3:severe FEV130-49%</a:t>
            </a:r>
            <a:r>
              <a:rPr lang="fa-IR" b="1" dirty="0" smtClean="0"/>
              <a:t> ، </a:t>
            </a:r>
            <a:r>
              <a:rPr lang="en-US" b="1" dirty="0" smtClean="0"/>
              <a:t>stage 4: very severe FEV1 ≤30% </a:t>
            </a:r>
            <a:r>
              <a:rPr lang="ar-SA" b="1" dirty="0" smtClean="0"/>
              <a:t>،</a:t>
            </a:r>
            <a:r>
              <a:rPr lang="fa-IR" b="1" dirty="0" smtClean="0"/>
              <a:t>) </a:t>
            </a:r>
          </a:p>
          <a:p>
            <a:pPr>
              <a:buFont typeface="Wingdings" pitchFamily="2" charset="2"/>
              <a:buChar char="q"/>
            </a:pPr>
            <a:r>
              <a:rPr lang="ar-SA" b="1" dirty="0" smtClean="0"/>
              <a:t>بیماران با اجکشن فرکشن کمتر از 35 درصد ، </a:t>
            </a:r>
            <a:endParaRPr lang="fa-IR" b="1" dirty="0" smtClean="0"/>
          </a:p>
          <a:p>
            <a:pPr>
              <a:buFont typeface="Wingdings" pitchFamily="2" charset="2"/>
              <a:buChar char="q"/>
            </a:pPr>
            <a:r>
              <a:rPr lang="ar-SA" b="1" dirty="0" smtClean="0"/>
              <a:t>بیمارانی که استرنوم باز به </a:t>
            </a:r>
            <a:r>
              <a:rPr lang="en-US" b="1" dirty="0" smtClean="0"/>
              <a:t>ICU</a:t>
            </a:r>
            <a:r>
              <a:rPr lang="ar-SA" b="1" dirty="0" smtClean="0"/>
              <a:t>منتقل می شوند،</a:t>
            </a:r>
            <a:endParaRPr lang="fa-IR" b="1" dirty="0" smtClean="0"/>
          </a:p>
          <a:p>
            <a:pPr>
              <a:buFont typeface="Wingdings" pitchFamily="2" charset="2"/>
              <a:buChar char="q"/>
            </a:pPr>
            <a:r>
              <a:rPr lang="ar-SA" b="1" dirty="0" smtClean="0"/>
              <a:t> همچنین در این مطالعه در صورتی که در طی جراحی قلب به علت ادامه مکانیکال ونتیلاسیون جراح دچار کاهش دید شود ونتیلاسیون متوقف می شود و بیمار از مطالعه حذف می شود،</a:t>
            </a:r>
            <a:endParaRPr lang="fa-IR" b="1" dirty="0" smtClean="0"/>
          </a:p>
          <a:p>
            <a:pPr>
              <a:buFont typeface="Wingdings" pitchFamily="2" charset="2"/>
              <a:buChar char="q"/>
            </a:pPr>
            <a:r>
              <a:rPr lang="ar-SA" b="1" dirty="0" smtClean="0"/>
              <a:t> همچنین بیمارانی که  بعد از انتقال به </a:t>
            </a:r>
            <a:r>
              <a:rPr lang="en-US" b="1" dirty="0" smtClean="0"/>
              <a:t>ICU</a:t>
            </a:r>
            <a:r>
              <a:rPr lang="ar-SA" b="1" dirty="0" smtClean="0"/>
              <a:t>به دلیل  عدم ثبات همودینامیک بیش از 12 ساعت اینتوبه می مانند</a:t>
            </a:r>
            <a:endParaRPr lang="fa-IR" b="1" dirty="0" smtClean="0"/>
          </a:p>
          <a:p>
            <a:pPr>
              <a:buFont typeface="Wingdings" pitchFamily="2" charset="2"/>
              <a:buChar char="q"/>
            </a:pPr>
            <a:r>
              <a:rPr lang="ar-SA" b="1" dirty="0" smtClean="0"/>
              <a:t> و همچنین بیمارانی که به هر دلیلی مجدد به اتاق عمل منتقل می شوند از مطالعه حذف می شوند.</a:t>
            </a:r>
            <a:endParaRPr lang="en-US" b="1" dirty="0" smtClean="0"/>
          </a:p>
          <a:p>
            <a:pPr>
              <a:buFont typeface="Wingdings" pitchFamily="2" charset="2"/>
              <a:buChar char="ü"/>
            </a:pP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786478"/>
          </a:xfrm>
        </p:spPr>
        <p:txBody>
          <a:bodyPr>
            <a:normAutofit fontScale="92500" lnSpcReduction="10000"/>
          </a:bodyPr>
          <a:lstStyle/>
          <a:p>
            <a:pPr marL="109728" indent="0">
              <a:buNone/>
            </a:pPr>
            <a:r>
              <a:rPr lang="en-US" sz="2000" b="1" dirty="0" smtClean="0">
                <a:solidFill>
                  <a:srgbClr val="FF0000"/>
                </a:solidFill>
              </a:rPr>
              <a:t>Intervention</a:t>
            </a:r>
            <a:r>
              <a:rPr lang="fa-IR" sz="2000" b="1" dirty="0" smtClean="0">
                <a:solidFill>
                  <a:srgbClr val="FF0000"/>
                </a:solidFill>
              </a:rPr>
              <a:t> :</a:t>
            </a:r>
          </a:p>
          <a:p>
            <a:pPr>
              <a:buFont typeface="Wingdings" pitchFamily="2" charset="2"/>
              <a:buChar char="ü"/>
            </a:pPr>
            <a:r>
              <a:rPr lang="ar-SA" sz="2000" b="1" dirty="0" smtClean="0"/>
              <a:t>در این مطالعه تمام بیماران قبل از جراحی تحت </a:t>
            </a:r>
            <a:r>
              <a:rPr lang="en-US" sz="2000" b="1" dirty="0" smtClean="0"/>
              <a:t>PFT(pulmonary functional test)</a:t>
            </a:r>
            <a:r>
              <a:rPr lang="ar-SA" sz="2000" b="1" dirty="0" smtClean="0"/>
              <a:t> و </a:t>
            </a:r>
            <a:r>
              <a:rPr lang="en-US" sz="2000" b="1" dirty="0" smtClean="0"/>
              <a:t>6 minute walking test</a:t>
            </a:r>
            <a:r>
              <a:rPr lang="ar-SA" sz="2000" b="1" dirty="0" smtClean="0"/>
              <a:t> قرار می گیرند، ،   در همه بیماران در هر دوگروه آزمایشات سیتوکین های التهابی در زمانهای قبل از عمل به عنوان پایه و در زمانهای بعد از جداشدن از پمپ و 24 ساعت بعد از ورود به بخش های ویژه که بیمار اکستیوب شده باشد  اندازه گیری خواهد شد.نمونه هپارینه از بیمار گرفته خواهد شد و بلافاصله در سانتریفیوژ قرار داده شده و سرم جدا خواهد شد. سپس نمونه تا زمان تکمیل نمونه گیری در نیتروژن مایع نگه داری خواهد شد.این نمونه خون ها برای بررسی                          </a:t>
            </a:r>
            <a:r>
              <a:rPr lang="en-US" sz="2000" b="1" dirty="0" smtClean="0"/>
              <a:t>IL-6, IL-8, IL-,10</a:t>
            </a:r>
            <a:r>
              <a:rPr lang="ar-SA" sz="2000" b="1" dirty="0" smtClean="0"/>
              <a:t>,</a:t>
            </a:r>
            <a:r>
              <a:rPr lang="en-US" sz="2000" b="1" dirty="0" smtClean="0"/>
              <a:t>TNF alph, interferon-gamma</a:t>
            </a:r>
            <a:r>
              <a:rPr lang="ar-SA" sz="2000" b="1" dirty="0" smtClean="0"/>
              <a:t> فرستاده می شود و سطح پلاسمایی این فاکتورها ارزیابی می شود و در هر دو گروه با هم مقایسه می شود</a:t>
            </a:r>
            <a:endParaRPr lang="fa-IR" sz="2000" b="1" dirty="0" smtClean="0"/>
          </a:p>
          <a:p>
            <a:pPr>
              <a:buFont typeface="Wingdings" pitchFamily="2" charset="2"/>
              <a:buChar char="ü"/>
            </a:pPr>
            <a:endParaRPr lang="fa-IR" sz="2000" b="1" dirty="0" smtClean="0"/>
          </a:p>
          <a:p>
            <a:r>
              <a:rPr lang="ar-SA" sz="2000" b="1" dirty="0" smtClean="0"/>
              <a:t>همچنین  همه بیماران </a:t>
            </a:r>
            <a:r>
              <a:rPr lang="fa-IR" sz="2000" b="1" dirty="0" smtClean="0"/>
              <a:t>در روز 7 پس از جراحی</a:t>
            </a:r>
            <a:r>
              <a:rPr lang="ar-SA" sz="2000" b="1" dirty="0" smtClean="0"/>
              <a:t> تحت  </a:t>
            </a:r>
            <a:r>
              <a:rPr lang="en-US" sz="2000" b="1" dirty="0" smtClean="0"/>
              <a:t>6 minute walking test</a:t>
            </a:r>
            <a:r>
              <a:rPr lang="ar-SA" sz="2000" b="1" dirty="0" smtClean="0"/>
              <a:t> قرار می گیرند و نتایج در هر دو گروه بررسی  و مقایسه می شوند و با نتایج این  تست قبل از عمل مقایسه می شوند  همچنین بیماران </a:t>
            </a:r>
            <a:r>
              <a:rPr lang="fa-IR" sz="2000" b="1" dirty="0" smtClean="0"/>
              <a:t>45</a:t>
            </a:r>
            <a:r>
              <a:rPr lang="en-US" sz="2000" b="1" dirty="0" smtClean="0"/>
              <a:t> </a:t>
            </a:r>
            <a:r>
              <a:rPr lang="fa-IR" sz="2000" b="1" dirty="0" smtClean="0"/>
              <a:t>روز</a:t>
            </a:r>
            <a:r>
              <a:rPr lang="ar-SA" sz="2000" b="1" dirty="0" smtClean="0"/>
              <a:t>بعد مجدد تحت تست </a:t>
            </a:r>
            <a:r>
              <a:rPr lang="en-US" sz="2000" b="1" dirty="0" smtClean="0"/>
              <a:t>PFT</a:t>
            </a:r>
            <a:r>
              <a:rPr lang="ar-SA" sz="2000" b="1" dirty="0" smtClean="0"/>
              <a:t> و </a:t>
            </a:r>
            <a:r>
              <a:rPr lang="en-US" sz="2000" b="1" dirty="0" smtClean="0"/>
              <a:t>6 minute walking test</a:t>
            </a:r>
            <a:r>
              <a:rPr lang="ar-SA" sz="2000" b="1" dirty="0" smtClean="0"/>
              <a:t> قرار می گیرند و نتایج در دو گروه مورد مقایسه قرار می گیرد وبا نتایج تست های قبلی مورد مقایسه قرار می گیرند .  </a:t>
            </a:r>
            <a:endParaRPr lang="en-US" sz="2000" b="1" dirty="0" smtClean="0"/>
          </a:p>
          <a:p>
            <a:r>
              <a:rPr lang="fa-IR" sz="2000" b="1" dirty="0" smtClean="0"/>
              <a:t>داده تا توسط نرم افزار آماری </a:t>
            </a:r>
            <a:r>
              <a:rPr lang="en-US" sz="2000" b="1" dirty="0" smtClean="0"/>
              <a:t>IBM SPSS Statistics</a:t>
            </a:r>
            <a:r>
              <a:rPr lang="fa-IR" sz="2000" b="1" dirty="0" smtClean="0"/>
              <a:t> و با استفاده از روش های مناسب مورد تجزیه و تحلیل قرار خواهد</a:t>
            </a:r>
            <a:r>
              <a:rPr lang="ar-SA" sz="2000" b="1" dirty="0" smtClean="0"/>
              <a:t>گرفت</a:t>
            </a:r>
            <a:r>
              <a:rPr lang="ar-SA" sz="2000" b="1" dirty="0" smtClean="0"/>
              <a:t>.</a:t>
            </a:r>
            <a:r>
              <a:rPr lang="en-US" sz="2000" b="1" dirty="0" smtClean="0"/>
              <a:t> </a:t>
            </a:r>
            <a:r>
              <a:rPr lang="fa-IR" sz="2200" b="1" dirty="0"/>
              <a:t>( توضیح داده شود که قسمت بررسی عملکرد ریه به صورت پایان نامه کارشناس ارشد پرفیوژنیست ارائه می شود)</a:t>
            </a:r>
            <a:endParaRPr lang="en-US" sz="2200" b="1" dirty="0" smtClean="0"/>
          </a:p>
          <a:p>
            <a:pPr>
              <a:buFont typeface="Wingdings" pitchFamily="2" charset="2"/>
              <a:buChar char="ü"/>
            </a:pPr>
            <a:endParaRPr lang="fa-I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fontScale="85000" lnSpcReduction="20000"/>
          </a:bodyPr>
          <a:lstStyle/>
          <a:p>
            <a:pPr marL="109728" indent="0">
              <a:buNone/>
            </a:pPr>
            <a:r>
              <a:rPr lang="en-US" b="1" dirty="0" smtClean="0">
                <a:solidFill>
                  <a:srgbClr val="FF0000"/>
                </a:solidFill>
              </a:rPr>
              <a:t>0utcome</a:t>
            </a:r>
          </a:p>
          <a:p>
            <a:pPr marL="109728" indent="0">
              <a:buNone/>
            </a:pPr>
            <a:endParaRPr lang="en-US" b="1" dirty="0" smtClean="0">
              <a:solidFill>
                <a:srgbClr val="FF0000"/>
              </a:solidFill>
            </a:endParaRPr>
          </a:p>
          <a:p>
            <a:pPr>
              <a:buFont typeface="Wingdings" panose="05000000000000000000" pitchFamily="2" charset="2"/>
              <a:buChar char="ü"/>
            </a:pPr>
            <a:r>
              <a:rPr lang="en-US" b="1" dirty="0">
                <a:solidFill>
                  <a:srgbClr val="FF0000"/>
                </a:solidFill>
              </a:rPr>
              <a:t>Primary outcome</a:t>
            </a:r>
            <a:r>
              <a:rPr lang="fa-IR" b="1" dirty="0">
                <a:solidFill>
                  <a:srgbClr val="FF0000"/>
                </a:solidFill>
              </a:rPr>
              <a:t> </a:t>
            </a:r>
          </a:p>
          <a:p>
            <a:pPr marL="109728" indent="0">
              <a:buNone/>
            </a:pPr>
            <a:endParaRPr lang="fa-IR" b="1" dirty="0" smtClean="0">
              <a:solidFill>
                <a:srgbClr val="FF0000"/>
              </a:solidFill>
            </a:endParaRPr>
          </a:p>
          <a:p>
            <a:pPr>
              <a:buFont typeface="Wingdings" panose="05000000000000000000" pitchFamily="2" charset="2"/>
              <a:buChar char="q"/>
            </a:pPr>
            <a:r>
              <a:rPr lang="fa-IR" b="1" dirty="0" smtClean="0"/>
              <a:t>کاهش سطح پلاسمایی فاکتورهای التهابی   </a:t>
            </a:r>
            <a:endParaRPr lang="en-US" sz="2400" b="1" dirty="0"/>
          </a:p>
          <a:p>
            <a:pPr marL="109728" indent="0">
              <a:buNone/>
            </a:pPr>
            <a:r>
              <a:rPr lang="ar-SA" sz="2800" b="1" dirty="0" smtClean="0"/>
              <a:t> </a:t>
            </a:r>
            <a:r>
              <a:rPr lang="en-US" sz="2800" b="1" dirty="0"/>
              <a:t>IL-6, IL-8, IL-10,INT </a:t>
            </a:r>
            <a:r>
              <a:rPr lang="en-US" sz="2800" b="1" dirty="0" err="1"/>
              <a:t>gamma,TNF</a:t>
            </a:r>
            <a:r>
              <a:rPr lang="en-US" sz="2800" b="1" dirty="0"/>
              <a:t> </a:t>
            </a:r>
            <a:r>
              <a:rPr lang="en-US" sz="2800" b="1" dirty="0" err="1"/>
              <a:t>alph</a:t>
            </a:r>
            <a:r>
              <a:rPr lang="ar-SA" sz="2800" b="1" dirty="0"/>
              <a:t> </a:t>
            </a:r>
            <a:r>
              <a:rPr lang="fa-IR" b="1" dirty="0" smtClean="0"/>
              <a:t>  در بیماران با ادامه مکانیکال ونتیلاسیون برروی </a:t>
            </a:r>
            <a:r>
              <a:rPr lang="en-US" b="1" dirty="0" smtClean="0"/>
              <a:t>CPB</a:t>
            </a:r>
            <a:endParaRPr lang="fa-IR" b="1" dirty="0" smtClean="0"/>
          </a:p>
          <a:p>
            <a:pPr marL="109728" indent="0">
              <a:buNone/>
            </a:pPr>
            <a:r>
              <a:rPr lang="fa-IR" b="1" dirty="0" smtClean="0"/>
              <a:t> </a:t>
            </a:r>
          </a:p>
          <a:p>
            <a:pPr>
              <a:buFont typeface="Wingdings" panose="05000000000000000000" pitchFamily="2" charset="2"/>
              <a:buChar char="q"/>
            </a:pPr>
            <a:r>
              <a:rPr lang="fa-IR" b="1" dirty="0" smtClean="0"/>
              <a:t>کاهش کمتر </a:t>
            </a:r>
            <a:r>
              <a:rPr lang="en-US" b="1" dirty="0" smtClean="0"/>
              <a:t>FEV1</a:t>
            </a:r>
            <a:r>
              <a:rPr lang="fa-IR" b="1" dirty="0" smtClean="0"/>
              <a:t> و </a:t>
            </a:r>
            <a:r>
              <a:rPr lang="en-US" b="1" dirty="0" smtClean="0"/>
              <a:t>FVC</a:t>
            </a:r>
            <a:r>
              <a:rPr lang="fa-IR" b="1" dirty="0" smtClean="0"/>
              <a:t> در بیماران با ادامه مکانیکال ونتیلاسیون بر روی </a:t>
            </a:r>
            <a:r>
              <a:rPr lang="en-US" b="1" dirty="0" smtClean="0"/>
              <a:t>CPB</a:t>
            </a:r>
            <a:r>
              <a:rPr lang="fa-IR" b="1" dirty="0" smtClean="0"/>
              <a:t> </a:t>
            </a:r>
            <a:endParaRPr lang="en-US" b="1" dirty="0" smtClean="0"/>
          </a:p>
          <a:p>
            <a:pPr marL="109728" indent="0">
              <a:buNone/>
            </a:pPr>
            <a:endParaRPr lang="fa-IR" b="1" dirty="0" smtClean="0"/>
          </a:p>
          <a:p>
            <a:pPr>
              <a:buFont typeface="Wingdings" panose="05000000000000000000" pitchFamily="2" charset="2"/>
              <a:buChar char="ü"/>
            </a:pPr>
            <a:r>
              <a:rPr lang="en-US" b="1" dirty="0" err="1" smtClean="0">
                <a:solidFill>
                  <a:srgbClr val="FF0000"/>
                </a:solidFill>
              </a:rPr>
              <a:t>Secondry</a:t>
            </a:r>
            <a:r>
              <a:rPr lang="en-US" b="1" dirty="0" smtClean="0">
                <a:solidFill>
                  <a:srgbClr val="FF0000"/>
                </a:solidFill>
              </a:rPr>
              <a:t> outcome</a:t>
            </a:r>
            <a:r>
              <a:rPr lang="fa-IR" b="1" dirty="0" smtClean="0">
                <a:solidFill>
                  <a:srgbClr val="FF0000"/>
                </a:solidFill>
              </a:rPr>
              <a:t> </a:t>
            </a:r>
          </a:p>
          <a:p>
            <a:pPr>
              <a:buFont typeface="Wingdings" panose="05000000000000000000" pitchFamily="2" charset="2"/>
              <a:buChar char="q"/>
            </a:pPr>
            <a:r>
              <a:rPr lang="fa-IR" b="1" dirty="0"/>
              <a:t> </a:t>
            </a:r>
            <a:r>
              <a:rPr lang="fa-IR" b="1" dirty="0" smtClean="0"/>
              <a:t>کاهش مدت زمان اینتوباسیون، کاهش مدت بستری در </a:t>
            </a:r>
            <a:r>
              <a:rPr lang="en-US" b="1" dirty="0" smtClean="0"/>
              <a:t>ICU</a:t>
            </a:r>
            <a:r>
              <a:rPr lang="fa-IR" b="1" dirty="0" smtClean="0"/>
              <a:t> در بیماران با ادامه مکانیکال ونتیلاسیون بر روی </a:t>
            </a:r>
            <a:r>
              <a:rPr lang="en-US" b="1" dirty="0" smtClean="0"/>
              <a:t>CPB</a:t>
            </a:r>
            <a:endParaRPr lang="fa-IR" b="1" dirty="0" smtClean="0"/>
          </a:p>
          <a:p>
            <a:pPr marL="109728" indent="0">
              <a:buNone/>
            </a:pPr>
            <a:endParaRPr lang="fa-IR" dirty="0"/>
          </a:p>
          <a:p>
            <a:pPr marL="109728" indent="0">
              <a:buNone/>
            </a:pPr>
            <a:r>
              <a:rPr lang="fa-IR" dirty="0" smtClean="0"/>
              <a:t>                </a:t>
            </a:r>
            <a:endParaRPr lang="en-US" dirty="0"/>
          </a:p>
        </p:txBody>
      </p:sp>
    </p:spTree>
    <p:extLst>
      <p:ext uri="{BB962C8B-B14F-4D97-AF65-F5344CB8AC3E}">
        <p14:creationId xmlns:p14="http://schemas.microsoft.com/office/powerpoint/2010/main" val="112520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007291"/>
          </a:xfrm>
        </p:spPr>
        <p:txBody>
          <a:bodyPr>
            <a:noAutofit/>
          </a:bodyPr>
          <a:lstStyle/>
          <a:p>
            <a:pPr>
              <a:buNone/>
            </a:pPr>
            <a:r>
              <a:rPr lang="ar-SA" sz="2800" b="1" u="sng" dirty="0" smtClean="0"/>
              <a:t>خلاصه ضرورت اجرا و اهداف </a:t>
            </a:r>
            <a:r>
              <a:rPr lang="ar-SA" sz="2800" b="1" u="sng" dirty="0" smtClean="0">
                <a:latin typeface="Times New Roman" pitchFamily="18" charset="0"/>
                <a:cs typeface="Times New Roman" pitchFamily="18" charset="0"/>
              </a:rPr>
              <a:t>كاربردي طرح:</a:t>
            </a:r>
            <a:r>
              <a:rPr lang="ar-SA" sz="2800" b="1" dirty="0" smtClean="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a:buFont typeface="Wingdings" pitchFamily="2" charset="2"/>
              <a:buChar char="ü"/>
            </a:pPr>
            <a:endParaRPr lang="fa-IR" sz="1800" b="1" dirty="0" smtClean="0"/>
          </a:p>
          <a:p>
            <a:pPr>
              <a:buFont typeface="Wingdings" pitchFamily="2" charset="2"/>
              <a:buChar char="ü"/>
            </a:pPr>
            <a:r>
              <a:rPr lang="ar-SA" sz="2000" b="1" dirty="0" smtClean="0">
                <a:latin typeface="Times New Roman" pitchFamily="18" charset="0"/>
                <a:cs typeface="Times New Roman" pitchFamily="18" charset="0"/>
              </a:rPr>
              <a:t>اختلال</a:t>
            </a:r>
            <a:r>
              <a:rPr lang="ar-SA" sz="1800" b="1" dirty="0" smtClean="0"/>
              <a:t> </a:t>
            </a:r>
            <a:r>
              <a:rPr lang="ar-SA" sz="2000" b="1" dirty="0" smtClean="0">
                <a:latin typeface="Times New Roman" pitchFamily="18" charset="0"/>
                <a:cs typeface="Times New Roman" pitchFamily="18" charset="0"/>
              </a:rPr>
              <a:t>در عملکرد ریه بعد از جراحی قلبی با وجود پیشرفتهایی که  در تکنیک های </a:t>
            </a:r>
            <a:r>
              <a:rPr lang="en-US" sz="2000" b="1" dirty="0" smtClean="0">
                <a:latin typeface="Times New Roman" pitchFamily="18" charset="0"/>
                <a:cs typeface="Times New Roman" pitchFamily="18" charset="0"/>
              </a:rPr>
              <a:t>CPB</a:t>
            </a:r>
            <a:r>
              <a:rPr lang="ar-SA" sz="2000" b="1" dirty="0" smtClean="0">
                <a:latin typeface="Times New Roman" pitchFamily="18" charset="0"/>
                <a:cs typeface="Times New Roman" pitchFamily="18" charset="0"/>
              </a:rPr>
              <a:t> و مراقبت در بخش های ویژه صورت گرفته است یک دلیل مهم موربیدیتی بعد از عمل  می باشد.</a:t>
            </a: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Font typeface="Wingdings" pitchFamily="2" charset="2"/>
              <a:buChar char="ü"/>
            </a:pPr>
            <a:r>
              <a:rPr lang="ar-SA" sz="2000" b="1" dirty="0" smtClean="0">
                <a:latin typeface="Times New Roman" pitchFamily="18" charset="0"/>
                <a:cs typeface="Times New Roman" pitchFamily="18" charset="0"/>
              </a:rPr>
              <a:t>اتیولوژی اختلال در عملکرد ریه بعد از جراحی باز قلب به دلیل فاکتورهای متعددی می تواند باشد و درنتیجه ترکیبی ازتاثیر  بیهوشی، </a:t>
            </a:r>
            <a:r>
              <a:rPr lang="en-US" sz="2000" b="1" dirty="0" smtClean="0">
                <a:latin typeface="Times New Roman" pitchFamily="18" charset="0"/>
                <a:cs typeface="Times New Roman" pitchFamily="18" charset="0"/>
              </a:rPr>
              <a:t>CPB</a:t>
            </a:r>
            <a:r>
              <a:rPr lang="ar-SA" sz="2000" b="1" dirty="0" smtClean="0">
                <a:latin typeface="Times New Roman" pitchFamily="18" charset="0"/>
                <a:cs typeface="Times New Roman" pitchFamily="18" charset="0"/>
              </a:rPr>
              <a:t> و ترومای جراحی می تواند می باشد. </a:t>
            </a: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Font typeface="Wingdings" pitchFamily="2" charset="2"/>
              <a:buChar char="ü"/>
            </a:pPr>
            <a:r>
              <a:rPr lang="en-US" sz="2000" b="1" dirty="0" smtClean="0">
                <a:latin typeface="Times New Roman" pitchFamily="18" charset="0"/>
                <a:cs typeface="Times New Roman" pitchFamily="18" charset="0"/>
              </a:rPr>
              <a:t>CPB</a:t>
            </a:r>
            <a:r>
              <a:rPr lang="ar-SA" sz="2000" b="1" dirty="0" smtClean="0">
                <a:latin typeface="Times New Roman" pitchFamily="18" charset="0"/>
                <a:cs typeface="Times New Roman" pitchFamily="18" charset="0"/>
              </a:rPr>
              <a:t> به عنوان یک پروسه فعال التهابی شناخته شده است و به افزایش نفوذپذیری عروق ریه و اسیب به پارانشیم ریه منجر می شود</a:t>
            </a:r>
            <a:endParaRPr lang="en-US" sz="2000" b="1" dirty="0" smtClean="0">
              <a:latin typeface="Times New Roman" pitchFamily="18" charset="0"/>
              <a:cs typeface="Times New Roman" pitchFamily="18" charset="0"/>
            </a:endParaRPr>
          </a:p>
          <a:p>
            <a:pPr>
              <a:buFont typeface="Wingdings" pitchFamily="2" charset="2"/>
              <a:buChar char="ü"/>
            </a:pPr>
            <a:endParaRPr lang="en-US" sz="2000" b="1" dirty="0" smtClean="0">
              <a:latin typeface="Times New Roman" pitchFamily="18" charset="0"/>
              <a:cs typeface="Times New Roman" pitchFamily="18" charset="0"/>
            </a:endParaRPr>
          </a:p>
          <a:p>
            <a:pPr>
              <a:buFont typeface="Wingdings" pitchFamily="2" charset="2"/>
              <a:buChar char="ü"/>
            </a:pPr>
            <a:r>
              <a:rPr lang="fa-IR" sz="2000" b="1" dirty="0" smtClean="0"/>
              <a:t>یکی از موارد مهمی که روی نتایج اعمال جراحی قلب تاثیر گذار است پاسخ های التهابی بعد از کاردیوپولموناری بای پس می باشد. مداخلات در جهت کاهش میزان سیتوکین های التهابی در گردش خون میتواند عوارضی همچون افزایش وزن پس از عمل، مشکلات ریوی، اختلالات انعقادی، نیاز به تزریق فرآورده های خونی،  مدت اینتوباسیون و بستری در </a:t>
            </a:r>
            <a:r>
              <a:rPr lang="en-US" sz="2000" b="1" dirty="0" smtClean="0"/>
              <a:t>icu</a:t>
            </a:r>
            <a:r>
              <a:rPr lang="fa-IR" sz="2000" b="1" dirty="0" smtClean="0"/>
              <a:t>، اختلالات متابولیک و  همچنین اختلالات اسید و باز را تعدیل کند.</a:t>
            </a:r>
            <a:r>
              <a:rPr lang="ar-SA" sz="2000" b="1" dirty="0" smtClean="0"/>
              <a:t> </a:t>
            </a:r>
            <a:r>
              <a:rPr lang="ar-SA" sz="2000" b="1" dirty="0" smtClean="0">
                <a:solidFill>
                  <a:srgbClr val="C00000"/>
                </a:solidFill>
              </a:rPr>
              <a:t>با توجه به اهمیت کنترل فاکتورهای التهابی</a:t>
            </a:r>
            <a:r>
              <a:rPr lang="en-US" sz="2000" b="1" dirty="0" smtClean="0">
                <a:solidFill>
                  <a:srgbClr val="C00000"/>
                </a:solidFill>
              </a:rPr>
              <a:t> </a:t>
            </a:r>
            <a:r>
              <a:rPr lang="fa-IR" sz="2000" b="1" dirty="0" smtClean="0">
                <a:solidFill>
                  <a:srgbClr val="C00000"/>
                </a:solidFill>
              </a:rPr>
              <a:t>به</a:t>
            </a:r>
            <a:r>
              <a:rPr lang="ar-SA" sz="2000" b="1" dirty="0" smtClean="0">
                <a:solidFill>
                  <a:srgbClr val="C00000"/>
                </a:solidFill>
              </a:rPr>
              <a:t> عنوان </a:t>
            </a:r>
            <a:r>
              <a:rPr lang="fa-IR" sz="2000" b="1" dirty="0" smtClean="0">
                <a:solidFill>
                  <a:srgbClr val="C00000"/>
                </a:solidFill>
              </a:rPr>
              <a:t>عامل </a:t>
            </a:r>
            <a:r>
              <a:rPr lang="ar-SA" sz="2000" b="1" dirty="0" smtClean="0">
                <a:solidFill>
                  <a:srgbClr val="C00000"/>
                </a:solidFill>
              </a:rPr>
              <a:t>مهم دخیل در کنترل حوادث مورتالیتی و موربیدیتی های مرتبط با عمل در حین و پس از عمل جراحی، نیاز است که بررسی دقیقی در مورد روش های کنترل </a:t>
            </a:r>
            <a:r>
              <a:rPr lang="fa-IR" sz="2000" b="1" dirty="0" smtClean="0">
                <a:solidFill>
                  <a:srgbClr val="C00000"/>
                </a:solidFill>
              </a:rPr>
              <a:t>ان </a:t>
            </a:r>
            <a:r>
              <a:rPr lang="ar-SA" sz="2000" b="1" dirty="0" smtClean="0">
                <a:solidFill>
                  <a:srgbClr val="C00000"/>
                </a:solidFill>
              </a:rPr>
              <a:t>انجام شود.</a:t>
            </a:r>
            <a:endParaRPr lang="en-US" sz="2000" b="1" dirty="0" smtClean="0">
              <a:solidFill>
                <a:srgbClr val="C00000"/>
              </a:solidFill>
            </a:endParaRPr>
          </a:p>
          <a:p>
            <a:pPr>
              <a:buFont typeface="Wingdings" pitchFamily="2" charset="2"/>
              <a:buChar char="ü"/>
            </a:pPr>
            <a:endParaRPr lang="fa-IR"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fontScale="92500" lnSpcReduction="20000"/>
          </a:bodyPr>
          <a:lstStyle/>
          <a:p>
            <a:pPr marL="109728" indent="0">
              <a:buNone/>
            </a:pPr>
            <a:r>
              <a:rPr lang="en-US" sz="2800" b="1" dirty="0">
                <a:solidFill>
                  <a:srgbClr val="FF0000"/>
                </a:solidFill>
              </a:rPr>
              <a:t>Sample size</a:t>
            </a:r>
            <a:endParaRPr lang="en-US" sz="2800" b="1" dirty="0" smtClean="0">
              <a:solidFill>
                <a:srgbClr val="FF0000"/>
              </a:solidFill>
              <a:latin typeface="Times New Roman" pitchFamily="18" charset="0"/>
              <a:cs typeface="Times New Roman" pitchFamily="18" charset="0"/>
            </a:endParaRPr>
          </a:p>
          <a:p>
            <a:pPr>
              <a:buFont typeface="Wingdings" pitchFamily="2" charset="2"/>
              <a:buChar char="ü"/>
            </a:pPr>
            <a:r>
              <a:rPr lang="ar-SA" sz="2800" b="1" dirty="0" smtClean="0">
                <a:solidFill>
                  <a:srgbClr val="FF0000"/>
                </a:solidFill>
                <a:latin typeface="Times New Roman" pitchFamily="18" charset="0"/>
                <a:cs typeface="Times New Roman" pitchFamily="18" charset="0"/>
              </a:rPr>
              <a:t>روش </a:t>
            </a:r>
            <a:r>
              <a:rPr lang="ar-SA" sz="2800" b="1" dirty="0">
                <a:solidFill>
                  <a:srgbClr val="FF0000"/>
                </a:solidFill>
                <a:latin typeface="Times New Roman" pitchFamily="18" charset="0"/>
                <a:cs typeface="Times New Roman" pitchFamily="18" charset="0"/>
              </a:rPr>
              <a:t>محاسبه حجم نمونه و تعدادآن:</a:t>
            </a:r>
            <a:endParaRPr lang="en-US" sz="2800" b="1" dirty="0">
              <a:solidFill>
                <a:srgbClr val="FF0000"/>
              </a:solidFill>
              <a:latin typeface="Times New Roman" pitchFamily="18" charset="0"/>
              <a:cs typeface="Times New Roman" pitchFamily="18" charset="0"/>
            </a:endParaRPr>
          </a:p>
          <a:p>
            <a:pPr>
              <a:buNone/>
            </a:pPr>
            <a:r>
              <a:rPr lang="ar-SA" sz="2800" dirty="0">
                <a:latin typeface="Times New Roman" pitchFamily="18" charset="0"/>
                <a:cs typeface="Times New Roman" pitchFamily="18" charset="0"/>
              </a:rPr>
              <a:t> </a:t>
            </a:r>
            <a:r>
              <a:rPr lang="fa-IR" sz="2800" dirty="0">
                <a:latin typeface="Times New Roman" pitchFamily="18" charset="0"/>
                <a:cs typeface="Times New Roman" pitchFamily="18" charset="0"/>
              </a:rPr>
              <a:t> </a:t>
            </a:r>
            <a:endParaRPr lang="en-US" sz="2800" b="1" dirty="0"/>
          </a:p>
          <a:p>
            <a:pPr>
              <a:buNone/>
            </a:pPr>
            <a:r>
              <a:rPr lang="fa-IR" sz="2800" b="1" dirty="0"/>
              <a:t>برای محاسبه حجم نمونه از نتایج مطالعه</a:t>
            </a:r>
            <a:r>
              <a:rPr lang="en-US" sz="2800" b="1" dirty="0"/>
              <a:t> Miranda et al )</a:t>
            </a:r>
            <a:r>
              <a:rPr lang="ar-SA" sz="2800" b="1" dirty="0"/>
              <a:t>5) </a:t>
            </a:r>
            <a:r>
              <a:rPr lang="fa-IR" sz="2800" b="1" dirty="0"/>
              <a:t>استفاده شده است. در این مطالعه میزان تغییرات برخی از فاکتورهای ایمنی شناختی و التهابی در دو گروه مشابه به دست آمده است. با توجه به نتایج مربوط به </a:t>
            </a:r>
            <a:r>
              <a:rPr lang="en-US" sz="2800" b="1" dirty="0"/>
              <a:t>:</a:t>
            </a:r>
          </a:p>
          <a:p>
            <a:pPr algn="l">
              <a:buNone/>
            </a:pPr>
            <a:r>
              <a:rPr lang="en-US" sz="2800" b="1" dirty="0"/>
              <a:t>IL8(0.25 </a:t>
            </a:r>
            <a:r>
              <a:rPr lang="en-US" sz="2800" b="1" dirty="0">
                <a:sym typeface="Symbol"/>
              </a:rPr>
              <a:t></a:t>
            </a:r>
            <a:r>
              <a:rPr lang="en-US" sz="2800" b="1" dirty="0"/>
              <a:t> 0.15 vs. 0.42</a:t>
            </a:r>
            <a:r>
              <a:rPr lang="en-US" sz="2800" b="1" dirty="0">
                <a:sym typeface="Symbol"/>
              </a:rPr>
              <a:t></a:t>
            </a:r>
            <a:r>
              <a:rPr lang="en-US" sz="2800" b="1" dirty="0"/>
              <a:t> 0.15), TNF </a:t>
            </a:r>
            <a:r>
              <a:rPr lang="en-US" sz="2800" b="1" dirty="0">
                <a:sym typeface="Symbol"/>
              </a:rPr>
              <a:t></a:t>
            </a:r>
            <a:r>
              <a:rPr lang="en-US" sz="2800" b="1" dirty="0"/>
              <a:t>(0.2 </a:t>
            </a:r>
            <a:r>
              <a:rPr lang="en-US" sz="2800" b="1" dirty="0">
                <a:sym typeface="Symbol"/>
              </a:rPr>
              <a:t></a:t>
            </a:r>
            <a:r>
              <a:rPr lang="en-US" sz="2800" b="1" dirty="0"/>
              <a:t> 0.1 vs. 0.4</a:t>
            </a:r>
            <a:r>
              <a:rPr lang="en-US" sz="2800" b="1" dirty="0">
                <a:sym typeface="Symbol"/>
              </a:rPr>
              <a:t></a:t>
            </a:r>
            <a:r>
              <a:rPr lang="en-US" sz="2800" b="1" dirty="0"/>
              <a:t> 0.25) &amp; IL6 (0.7 </a:t>
            </a:r>
            <a:r>
              <a:rPr lang="en-US" sz="2800" b="1" dirty="0">
                <a:sym typeface="Symbol"/>
              </a:rPr>
              <a:t></a:t>
            </a:r>
            <a:r>
              <a:rPr lang="en-US" sz="2800" b="1" dirty="0"/>
              <a:t> 0.2 vs. 1 </a:t>
            </a:r>
            <a:r>
              <a:rPr lang="en-US" sz="2800" b="1" dirty="0">
                <a:sym typeface="Symbol"/>
              </a:rPr>
              <a:t></a:t>
            </a:r>
            <a:r>
              <a:rPr lang="en-US" sz="2800" b="1" dirty="0"/>
              <a:t> 0.2)</a:t>
            </a:r>
          </a:p>
          <a:p>
            <a:pPr>
              <a:buNone/>
            </a:pPr>
            <a:r>
              <a:rPr lang="fa-IR" sz="2800" b="1" dirty="0"/>
              <a:t>و با در نظر گرفتن </a:t>
            </a:r>
            <a:r>
              <a:rPr lang="en-US" sz="2800" b="1" dirty="0">
                <a:sym typeface="Symbol"/>
              </a:rPr>
              <a:t></a:t>
            </a:r>
            <a:r>
              <a:rPr lang="en-US" sz="2800" b="1" dirty="0"/>
              <a:t> = 0.05, </a:t>
            </a:r>
            <a:r>
              <a:rPr lang="en-US" sz="2800" b="1" dirty="0">
                <a:sym typeface="Symbol"/>
              </a:rPr>
              <a:t></a:t>
            </a:r>
            <a:r>
              <a:rPr lang="en-US" sz="2800" b="1" dirty="0"/>
              <a:t> = 0.1</a:t>
            </a:r>
            <a:r>
              <a:rPr lang="fa-IR" sz="2800" b="1" dirty="0"/>
              <a:t> و با استفاده از فرمول حجم نمونه برای </a:t>
            </a:r>
            <a:r>
              <a:rPr lang="en-US" sz="2800" b="1" dirty="0"/>
              <a:t>t test</a:t>
            </a:r>
            <a:r>
              <a:rPr lang="fa-IR" sz="2800" b="1" dirty="0"/>
              <a:t>، حجم نمونه برابر 18، 14 و 23 نفر در هر گروه محاسبه می گردد که برای دقت بیشتر حجم نمونه در هرگروه 30 نفر و درمجموع 60 نفر تعیین شد. </a:t>
            </a:r>
            <a:endParaRPr lang="en-US" sz="2800" b="1" dirty="0"/>
          </a:p>
          <a:p>
            <a:pPr>
              <a:buNone/>
            </a:pPr>
            <a:r>
              <a:rPr lang="fa-IR" sz="2800" b="1" dirty="0"/>
              <a:t>محاسبات حجم نمونه با استفاده از نرم افزار آماری </a:t>
            </a:r>
            <a:r>
              <a:rPr lang="en-US" sz="2800" b="1" dirty="0" err="1"/>
              <a:t>GPower</a:t>
            </a:r>
            <a:r>
              <a:rPr lang="en-US" sz="2800" b="1" dirty="0"/>
              <a:t> 3.1</a:t>
            </a:r>
            <a:r>
              <a:rPr lang="fa-IR" sz="2800" b="1" dirty="0"/>
              <a:t> به انجام رسیده است.</a:t>
            </a:r>
            <a:endParaRPr lang="en-US" sz="2800" b="1" dirty="0"/>
          </a:p>
          <a:p>
            <a:endParaRPr lang="en-US" dirty="0"/>
          </a:p>
        </p:txBody>
      </p:sp>
    </p:spTree>
    <p:extLst>
      <p:ext uri="{BB962C8B-B14F-4D97-AF65-F5344CB8AC3E}">
        <p14:creationId xmlns:p14="http://schemas.microsoft.com/office/powerpoint/2010/main" val="823107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ar-SA" sz="2800" b="1" dirty="0" smtClean="0"/>
              <a:t>در این مطالعه بیماران به </a:t>
            </a:r>
            <a:r>
              <a:rPr lang="fa-IR" sz="2800" b="1" dirty="0" smtClean="0"/>
              <a:t>صورت تصادفی به </a:t>
            </a:r>
            <a:r>
              <a:rPr lang="ar-SA" sz="2800" b="1" dirty="0" smtClean="0"/>
              <a:t>دو گروه مساوی  ( گروهی که در طی </a:t>
            </a:r>
            <a:r>
              <a:rPr lang="en-US" sz="2800" b="1" dirty="0" smtClean="0"/>
              <a:t>CPB</a:t>
            </a:r>
            <a:r>
              <a:rPr lang="ar-SA" sz="2800" b="1" dirty="0" smtClean="0"/>
              <a:t>تحت مکانیکال ونتیلاسیون با </a:t>
            </a:r>
            <a:r>
              <a:rPr lang="en-US" sz="2800" b="1" dirty="0" smtClean="0"/>
              <a:t>TV=3cc/kg</a:t>
            </a:r>
            <a:r>
              <a:rPr lang="ar-SA" sz="2800" b="1" dirty="0" smtClean="0"/>
              <a:t> ، </a:t>
            </a:r>
            <a:r>
              <a:rPr lang="en-US" sz="2800" b="1" dirty="0" smtClean="0"/>
              <a:t>RR=12/min</a:t>
            </a:r>
            <a:r>
              <a:rPr lang="ar-SA" sz="2800" b="1" dirty="0" smtClean="0"/>
              <a:t> ، </a:t>
            </a:r>
            <a:r>
              <a:rPr lang="en-US" sz="2800" b="1" dirty="0" smtClean="0"/>
              <a:t> mmHg PEEP=5</a:t>
            </a:r>
            <a:r>
              <a:rPr lang="ar-SA" sz="2800" b="1" dirty="0" smtClean="0"/>
              <a:t>و</a:t>
            </a:r>
            <a:r>
              <a:rPr lang="en-US" sz="2800" b="1" dirty="0" smtClean="0"/>
              <a:t>FIO2=1</a:t>
            </a:r>
            <a:r>
              <a:rPr lang="ar-SA" sz="2800" b="1" dirty="0" smtClean="0"/>
              <a:t> قرارمی گیرند و گروهی که از روش معمول استفاده می شود) تخصیص می یابند. برای تخصیص تصادفی از روش </a:t>
            </a:r>
            <a:r>
              <a:rPr lang="en-US" sz="2800" b="1" dirty="0" smtClean="0"/>
              <a:t>balanced block randomization</a:t>
            </a:r>
            <a:r>
              <a:rPr lang="fa-IR" sz="2800" b="1" dirty="0" smtClean="0"/>
              <a:t> با بلوک های چهارتایی استفاده می شود. این کار توسط همکاران مطالعه که در هیچ یک از مراحل د رمان یا جمع آوری اطلاعات دخیل نمی باشند انجام می شود.  نتیجه ی فرایند تخصیص تصادفی در قالب پاکت های در بسته به محققان داده می شود تا </a:t>
            </a:r>
            <a:r>
              <a:rPr lang="en-US" sz="2800" b="1" dirty="0" smtClean="0"/>
              <a:t>concealment</a:t>
            </a:r>
            <a:r>
              <a:rPr lang="fa-IR" sz="2800" b="1" dirty="0" smtClean="0"/>
              <a:t> رعایت گردد.</a:t>
            </a:r>
          </a:p>
          <a:p>
            <a:pPr>
              <a:buFont typeface="Wingdings" panose="05000000000000000000" pitchFamily="2" charset="2"/>
              <a:buChar char="Ø"/>
            </a:pPr>
            <a:r>
              <a:rPr lang="fa-IR" sz="2800" b="1" dirty="0" smtClean="0">
                <a:solidFill>
                  <a:srgbClr val="FF0000"/>
                </a:solidFill>
              </a:rPr>
              <a:t>سطوح کورسازی(</a:t>
            </a:r>
            <a:r>
              <a:rPr lang="en-US" sz="2800" b="1" dirty="0" smtClean="0">
                <a:solidFill>
                  <a:srgbClr val="FF0000"/>
                </a:solidFill>
              </a:rPr>
              <a:t>blinding</a:t>
            </a:r>
            <a:r>
              <a:rPr lang="fa-IR" sz="2800" b="1" dirty="0" smtClean="0">
                <a:solidFill>
                  <a:srgbClr val="FF0000"/>
                </a:solidFill>
              </a:rPr>
              <a:t> )</a:t>
            </a:r>
            <a:endParaRPr lang="en-US" sz="2800" b="1" dirty="0" smtClean="0">
              <a:solidFill>
                <a:srgbClr val="FF0000"/>
              </a:solidFill>
            </a:endParaRPr>
          </a:p>
          <a:p>
            <a:pPr marL="109728" indent="0">
              <a:buNone/>
            </a:pPr>
            <a:r>
              <a:rPr lang="fa-IR" sz="2800" b="1" dirty="0" smtClean="0"/>
              <a:t>در این مطالعه به این صورت می باشد که  </a:t>
            </a:r>
            <a:r>
              <a:rPr lang="ar-SA" sz="2800" b="1" dirty="0" smtClean="0"/>
              <a:t> پرسنل ازمایشگاه و پرستاری جهت انجام ازمایشات سایتوکین های التهابی و تست های تنفسی بی اطلاع از نوع گروه ها می باشند و پزشک جراح و بیهوشی از نوع گروه ها مطلع می باشند.</a:t>
            </a:r>
            <a:endParaRPr lang="en-US" sz="2800" b="1" dirty="0" smtClean="0"/>
          </a:p>
          <a:p>
            <a:endParaRPr lang="en-US" dirty="0"/>
          </a:p>
        </p:txBody>
      </p:sp>
      <p:sp>
        <p:nvSpPr>
          <p:cNvPr id="3" name="Title 2"/>
          <p:cNvSpPr>
            <a:spLocks noGrp="1"/>
          </p:cNvSpPr>
          <p:nvPr>
            <p:ph type="title"/>
          </p:nvPr>
        </p:nvSpPr>
        <p:spPr>
          <a:xfrm>
            <a:off x="457200" y="274638"/>
            <a:ext cx="8229600" cy="850106"/>
          </a:xfrm>
        </p:spPr>
        <p:txBody>
          <a:bodyPr>
            <a:normAutofit/>
          </a:bodyPr>
          <a:lstStyle/>
          <a:p>
            <a:r>
              <a:rPr lang="en-US" sz="3600" dirty="0" smtClean="0">
                <a:solidFill>
                  <a:srgbClr val="FF0000"/>
                </a:solidFill>
              </a:rPr>
              <a:t>Randomization method</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5984" y="357188"/>
          <a:ext cx="4643470" cy="785796"/>
        </p:xfrm>
        <a:graphic>
          <a:graphicData uri="http://schemas.openxmlformats.org/drawingml/2006/table">
            <a:tbl>
              <a:tblPr rtl="1" firstRow="1" bandRow="1">
                <a:tableStyleId>{5C22544A-7EE6-4342-B048-85BDC9FD1C3A}</a:tableStyleId>
              </a:tblPr>
              <a:tblGrid>
                <a:gridCol w="4643470">
                  <a:extLst>
                    <a:ext uri="{9D8B030D-6E8A-4147-A177-3AD203B41FA5}">
                      <a16:colId xmlns:a16="http://schemas.microsoft.com/office/drawing/2014/main" val="20000"/>
                    </a:ext>
                  </a:extLst>
                </a:gridCol>
              </a:tblGrid>
              <a:tr h="785796">
                <a:tc>
                  <a:txBody>
                    <a:bodyPr/>
                    <a:lstStyle/>
                    <a:p>
                      <a:pPr rtl="1"/>
                      <a:r>
                        <a:rPr kumimoji="0" lang="fa-IR" sz="1400" b="1" kern="1200" dirty="0" smtClean="0">
                          <a:solidFill>
                            <a:schemeClr val="lt1"/>
                          </a:solidFill>
                          <a:latin typeface="+mn-lt"/>
                          <a:ea typeface="+mn-ea"/>
                          <a:cs typeface="+mn-cs"/>
                        </a:rPr>
                        <a:t>تعداد 60 بیمار در این مطالعه وارد می شوند بر اساس کرایتری های ورود و خروج از طرح و برای همه بیماران قبل از عمل </a:t>
                      </a:r>
                      <a:r>
                        <a:rPr kumimoji="0" lang="en-US" sz="1400" b="1" kern="1200" dirty="0" smtClean="0">
                          <a:solidFill>
                            <a:schemeClr val="lt1"/>
                          </a:solidFill>
                          <a:latin typeface="+mn-lt"/>
                          <a:ea typeface="+mn-ea"/>
                          <a:cs typeface="+mn-cs"/>
                        </a:rPr>
                        <a:t>PFT</a:t>
                      </a:r>
                      <a:r>
                        <a:rPr kumimoji="0" lang="fa-IR" sz="1400" b="1" kern="1200" dirty="0" smtClean="0">
                          <a:solidFill>
                            <a:schemeClr val="lt1"/>
                          </a:solidFill>
                          <a:latin typeface="+mn-lt"/>
                          <a:ea typeface="+mn-ea"/>
                          <a:cs typeface="+mn-cs"/>
                        </a:rPr>
                        <a:t> و </a:t>
                      </a:r>
                      <a:r>
                        <a:rPr kumimoji="0" lang="en-US" sz="1400" b="1" kern="1200" dirty="0" smtClean="0">
                          <a:solidFill>
                            <a:schemeClr val="lt1"/>
                          </a:solidFill>
                          <a:latin typeface="+mn-lt"/>
                          <a:ea typeface="+mn-ea"/>
                          <a:cs typeface="+mn-cs"/>
                        </a:rPr>
                        <a:t>6min w t</a:t>
                      </a:r>
                      <a:r>
                        <a:rPr kumimoji="0" lang="fa-IR" sz="1400" b="1" kern="1200" dirty="0" smtClean="0">
                          <a:solidFill>
                            <a:schemeClr val="lt1"/>
                          </a:solidFill>
                          <a:latin typeface="+mn-lt"/>
                          <a:ea typeface="+mn-ea"/>
                          <a:cs typeface="+mn-cs"/>
                        </a:rPr>
                        <a:t> انجام می شود </a:t>
                      </a:r>
                      <a:endParaRPr lang="fa-IR" sz="1400" dirty="0"/>
                    </a:p>
                  </a:txBody>
                  <a:tcPr/>
                </a:tc>
                <a:extLst>
                  <a:ext uri="{0D108BD9-81ED-4DB2-BD59-A6C34878D82A}">
                    <a16:rowId xmlns:a16="http://schemas.microsoft.com/office/drawing/2014/main" val="10000"/>
                  </a:ext>
                </a:extLst>
              </a:tr>
            </a:tbl>
          </a:graphicData>
        </a:graphic>
      </p:graphicFrame>
      <p:cxnSp>
        <p:nvCxnSpPr>
          <p:cNvPr id="6" name="Straight Arrow Connector 5"/>
          <p:cNvCxnSpPr/>
          <p:nvPr/>
        </p:nvCxnSpPr>
        <p:spPr>
          <a:xfrm rot="5400000">
            <a:off x="4394199" y="132078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2571736" y="1571612"/>
          <a:ext cx="4000528" cy="857256"/>
        </p:xfrm>
        <a:graphic>
          <a:graphicData uri="http://schemas.openxmlformats.org/drawingml/2006/table">
            <a:tbl>
              <a:tblPr rtl="1" firstRow="1" bandRow="1">
                <a:tableStyleId>{5C22544A-7EE6-4342-B048-85BDC9FD1C3A}</a:tableStyleId>
              </a:tblPr>
              <a:tblGrid>
                <a:gridCol w="4000528">
                  <a:extLst>
                    <a:ext uri="{9D8B030D-6E8A-4147-A177-3AD203B41FA5}">
                      <a16:colId xmlns:a16="http://schemas.microsoft.com/office/drawing/2014/main" val="20000"/>
                    </a:ext>
                  </a:extLst>
                </a:gridCol>
              </a:tblGrid>
              <a:tr h="857256">
                <a:tc>
                  <a:txBody>
                    <a:bodyPr/>
                    <a:lstStyle/>
                    <a:p>
                      <a:pPr algn="r" rtl="1">
                        <a:lnSpc>
                          <a:spcPct val="115000"/>
                        </a:lnSpc>
                        <a:spcAft>
                          <a:spcPts val="1000"/>
                        </a:spcAft>
                      </a:pPr>
                      <a:r>
                        <a:rPr lang="fa-IR" sz="1100" dirty="0">
                          <a:latin typeface="Calibri"/>
                          <a:ea typeface="Calibri"/>
                          <a:cs typeface="Arial"/>
                        </a:rPr>
                        <a:t>بیماران بر اساس </a:t>
                      </a:r>
                      <a:r>
                        <a:rPr lang="en-US" sz="1400" dirty="0">
                          <a:solidFill>
                            <a:srgbClr val="000000"/>
                          </a:solidFill>
                          <a:latin typeface="Calibri"/>
                          <a:ea typeface="Calibri"/>
                          <a:cs typeface="Arial"/>
                        </a:rPr>
                        <a:t> balanced block </a:t>
                      </a:r>
                      <a:r>
                        <a:rPr lang="en-US" sz="1400" dirty="0" smtClean="0">
                          <a:solidFill>
                            <a:srgbClr val="000000"/>
                          </a:solidFill>
                          <a:latin typeface="Calibri"/>
                          <a:ea typeface="Calibri"/>
                          <a:cs typeface="Arial"/>
                        </a:rPr>
                        <a:t>randomization</a:t>
                      </a:r>
                      <a:r>
                        <a:rPr lang="fa-IR" sz="1400" dirty="0" smtClean="0">
                          <a:solidFill>
                            <a:srgbClr val="000000"/>
                          </a:solidFill>
                          <a:latin typeface="Calibri"/>
                          <a:ea typeface="Calibri"/>
                          <a:cs typeface="Arial"/>
                        </a:rPr>
                        <a:t> </a:t>
                      </a:r>
                      <a:r>
                        <a:rPr kumimoji="0" lang="fa-IR" sz="1800" b="1" kern="1200" dirty="0" smtClean="0">
                          <a:solidFill>
                            <a:schemeClr val="lt1"/>
                          </a:solidFill>
                          <a:latin typeface="+mn-lt"/>
                          <a:ea typeface="+mn-ea"/>
                          <a:cs typeface="+mn-cs"/>
                        </a:rPr>
                        <a:t>با بلوک چهار تایی به دو گروه 30 نفره تقسیم می شوند</a:t>
                      </a:r>
                      <a:endParaRPr lang="en-US" sz="1100" dirty="0">
                        <a:latin typeface="Calibri"/>
                        <a:ea typeface="Calibri"/>
                        <a:cs typeface="Arial"/>
                      </a:endParaRPr>
                    </a:p>
                  </a:txBody>
                  <a:tcPr marL="114300" marR="114300" marT="0" marB="0"/>
                </a:tc>
                <a:extLst>
                  <a:ext uri="{0D108BD9-81ED-4DB2-BD59-A6C34878D82A}">
                    <a16:rowId xmlns:a16="http://schemas.microsoft.com/office/drawing/2014/main" val="10000"/>
                  </a:ext>
                </a:extLst>
              </a:tr>
            </a:tbl>
          </a:graphicData>
        </a:graphic>
      </p:graphicFrame>
      <p:cxnSp>
        <p:nvCxnSpPr>
          <p:cNvPr id="9" name="Straight Connector 8"/>
          <p:cNvCxnSpPr/>
          <p:nvPr/>
        </p:nvCxnSpPr>
        <p:spPr>
          <a:xfrm rot="5400000">
            <a:off x="4322761" y="2606669"/>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00562" y="2786058"/>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1785918" y="2786058"/>
            <a:ext cx="26432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7430314" y="292814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572398" y="299957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5786446" y="3143248"/>
          <a:ext cx="2786082" cy="518160"/>
        </p:xfrm>
        <a:graphic>
          <a:graphicData uri="http://schemas.openxmlformats.org/drawingml/2006/table">
            <a:tbl>
              <a:tblPr rtl="1" firstRow="1" bandRow="1">
                <a:tableStyleId>{5C22544A-7EE6-4342-B048-85BDC9FD1C3A}</a:tableStyleId>
              </a:tblPr>
              <a:tblGrid>
                <a:gridCol w="2786082">
                  <a:extLst>
                    <a:ext uri="{9D8B030D-6E8A-4147-A177-3AD203B41FA5}">
                      <a16:colId xmlns:a16="http://schemas.microsoft.com/office/drawing/2014/main" val="20000"/>
                    </a:ext>
                  </a:extLst>
                </a:gridCol>
              </a:tblGrid>
              <a:tr h="370840">
                <a:tc>
                  <a:txBody>
                    <a:bodyPr/>
                    <a:lstStyle/>
                    <a:p>
                      <a:pPr rtl="1"/>
                      <a:r>
                        <a:rPr kumimoji="0" lang="fa-IR" sz="1400" b="1" kern="1200" dirty="0" smtClean="0">
                          <a:solidFill>
                            <a:schemeClr val="lt1"/>
                          </a:solidFill>
                          <a:latin typeface="+mn-lt"/>
                          <a:ea typeface="+mn-ea"/>
                          <a:cs typeface="+mn-cs"/>
                        </a:rPr>
                        <a:t>برای 30  بیمار در زمان </a:t>
                      </a:r>
                      <a:r>
                        <a:rPr kumimoji="0" lang="en-US" sz="1400" b="1" kern="1200" dirty="0" smtClean="0">
                          <a:solidFill>
                            <a:schemeClr val="lt1"/>
                          </a:solidFill>
                          <a:latin typeface="+mn-lt"/>
                          <a:ea typeface="+mn-ea"/>
                          <a:cs typeface="+mn-cs"/>
                        </a:rPr>
                        <a:t>CPB </a:t>
                      </a:r>
                      <a:r>
                        <a:rPr kumimoji="0" lang="fa-IR" sz="1400" b="1" kern="1200" dirty="0" smtClean="0">
                          <a:solidFill>
                            <a:schemeClr val="lt1"/>
                          </a:solidFill>
                          <a:latin typeface="+mn-lt"/>
                          <a:ea typeface="+mn-ea"/>
                          <a:cs typeface="+mn-cs"/>
                        </a:rPr>
                        <a:t> مکانیکال ونتیلاسون ادامه می یابد</a:t>
                      </a:r>
                      <a:endParaRPr lang="fa-IR" sz="1400" dirty="0"/>
                    </a:p>
                  </a:txBody>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214282" y="3214686"/>
          <a:ext cx="3286148" cy="518160"/>
        </p:xfrm>
        <a:graphic>
          <a:graphicData uri="http://schemas.openxmlformats.org/drawingml/2006/table">
            <a:tbl>
              <a:tblPr rtl="1" firstRow="1" bandRow="1">
                <a:tableStyleId>{5C22544A-7EE6-4342-B048-85BDC9FD1C3A}</a:tableStyleId>
              </a:tblPr>
              <a:tblGrid>
                <a:gridCol w="3286148">
                  <a:extLst>
                    <a:ext uri="{9D8B030D-6E8A-4147-A177-3AD203B41FA5}">
                      <a16:colId xmlns:a16="http://schemas.microsoft.com/office/drawing/2014/main" val="20000"/>
                    </a:ext>
                  </a:extLst>
                </a:gridCol>
              </a:tblGrid>
              <a:tr h="357190">
                <a:tc>
                  <a:txBody>
                    <a:bodyPr/>
                    <a:lstStyle/>
                    <a:p>
                      <a:pPr rtl="1"/>
                      <a:r>
                        <a:rPr kumimoji="0" lang="fa-IR" sz="1400" b="1" kern="1200" dirty="0" smtClean="0">
                          <a:solidFill>
                            <a:schemeClr val="lt1"/>
                          </a:solidFill>
                          <a:latin typeface="+mn-lt"/>
                          <a:ea typeface="+mn-ea"/>
                          <a:cs typeface="+mn-cs"/>
                        </a:rPr>
                        <a:t>برای 30 بیمار در زمان </a:t>
                      </a:r>
                      <a:r>
                        <a:rPr kumimoji="0" lang="en-US" sz="1400" b="1" kern="1200" dirty="0" smtClean="0">
                          <a:solidFill>
                            <a:schemeClr val="lt1"/>
                          </a:solidFill>
                          <a:latin typeface="+mn-lt"/>
                          <a:ea typeface="+mn-ea"/>
                          <a:cs typeface="+mn-cs"/>
                        </a:rPr>
                        <a:t>CPB</a:t>
                      </a:r>
                      <a:r>
                        <a:rPr kumimoji="0" lang="fa-IR" sz="1400" b="1" kern="1200" dirty="0" smtClean="0">
                          <a:solidFill>
                            <a:schemeClr val="lt1"/>
                          </a:solidFill>
                          <a:latin typeface="+mn-lt"/>
                          <a:ea typeface="+mn-ea"/>
                          <a:cs typeface="+mn-cs"/>
                        </a:rPr>
                        <a:t> مکانیکال ونتیلاسیون </a:t>
                      </a:r>
                      <a:r>
                        <a:rPr kumimoji="0" lang="en-US" sz="1400" b="1" kern="1200" dirty="0" smtClean="0">
                          <a:solidFill>
                            <a:schemeClr val="lt1"/>
                          </a:solidFill>
                          <a:latin typeface="+mn-lt"/>
                          <a:ea typeface="+mn-ea"/>
                          <a:cs typeface="+mn-cs"/>
                        </a:rPr>
                        <a:t>off</a:t>
                      </a:r>
                      <a:r>
                        <a:rPr kumimoji="0" lang="fa-IR" sz="1400" b="1" kern="1200" dirty="0" smtClean="0">
                          <a:solidFill>
                            <a:schemeClr val="lt1"/>
                          </a:solidFill>
                          <a:latin typeface="+mn-lt"/>
                          <a:ea typeface="+mn-ea"/>
                          <a:cs typeface="+mn-cs"/>
                        </a:rPr>
                        <a:t> می شود</a:t>
                      </a:r>
                      <a:endParaRPr lang="fa-IR" sz="1400" dirty="0"/>
                    </a:p>
                  </a:txBody>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nvGraphicFramePr>
        <p:xfrm>
          <a:off x="5214942" y="4000504"/>
          <a:ext cx="3571900" cy="1310640"/>
        </p:xfrm>
        <a:graphic>
          <a:graphicData uri="http://schemas.openxmlformats.org/drawingml/2006/table">
            <a:tbl>
              <a:tblPr rtl="1" firstRow="1" bandRow="1">
                <a:tableStyleId>{5C22544A-7EE6-4342-B048-85BDC9FD1C3A}</a:tableStyleId>
              </a:tblPr>
              <a:tblGrid>
                <a:gridCol w="3571900">
                  <a:extLst>
                    <a:ext uri="{9D8B030D-6E8A-4147-A177-3AD203B41FA5}">
                      <a16:colId xmlns:a16="http://schemas.microsoft.com/office/drawing/2014/main" val="20000"/>
                    </a:ext>
                  </a:extLst>
                </a:gridCol>
              </a:tblGrid>
              <a:tr h="785818">
                <a:tc>
                  <a:txBody>
                    <a:bodyPr/>
                    <a:lstStyle/>
                    <a:p>
                      <a:pPr rtl="1"/>
                      <a:r>
                        <a:rPr kumimoji="0" lang="fa-IR" sz="1600" b="1" kern="1200" dirty="0" smtClean="0">
                          <a:solidFill>
                            <a:schemeClr val="lt1"/>
                          </a:solidFill>
                          <a:latin typeface="+mn-lt"/>
                          <a:ea typeface="+mn-ea"/>
                          <a:cs typeface="+mn-cs"/>
                        </a:rPr>
                        <a:t>پی گیری با بررسی فاکتورهای التهابی قبل و بعد از </a:t>
                      </a:r>
                      <a:r>
                        <a:rPr kumimoji="0" lang="en-US" sz="1600" b="1" kern="1200" dirty="0" smtClean="0">
                          <a:solidFill>
                            <a:schemeClr val="lt1"/>
                          </a:solidFill>
                          <a:latin typeface="+mn-lt"/>
                          <a:ea typeface="+mn-ea"/>
                          <a:cs typeface="+mn-cs"/>
                        </a:rPr>
                        <a:t>CPB</a:t>
                      </a:r>
                      <a:r>
                        <a:rPr kumimoji="0" lang="fa-IR" sz="1600" b="1" kern="1200" dirty="0" smtClean="0">
                          <a:solidFill>
                            <a:schemeClr val="lt1"/>
                          </a:solidFill>
                          <a:latin typeface="+mn-lt"/>
                          <a:ea typeface="+mn-ea"/>
                          <a:cs typeface="+mn-cs"/>
                        </a:rPr>
                        <a:t> و 24 ساعت بعد در </a:t>
                      </a:r>
                      <a:r>
                        <a:rPr kumimoji="0" lang="en-US" sz="1600" b="1" kern="1200" dirty="0" smtClean="0">
                          <a:solidFill>
                            <a:schemeClr val="lt1"/>
                          </a:solidFill>
                          <a:latin typeface="+mn-lt"/>
                          <a:ea typeface="+mn-ea"/>
                          <a:cs typeface="+mn-cs"/>
                        </a:rPr>
                        <a:t>ICU</a:t>
                      </a:r>
                      <a:r>
                        <a:rPr kumimoji="0" lang="fa-IR" sz="1600" b="1" kern="1200" dirty="0" smtClean="0">
                          <a:solidFill>
                            <a:schemeClr val="lt1"/>
                          </a:solidFill>
                          <a:latin typeface="+mn-lt"/>
                          <a:ea typeface="+mn-ea"/>
                          <a:cs typeface="+mn-cs"/>
                        </a:rPr>
                        <a:t> و انجام تست </a:t>
                      </a:r>
                      <a:r>
                        <a:rPr kumimoji="0" lang="en-US" sz="1600" b="1" kern="1200" dirty="0" smtClean="0">
                          <a:solidFill>
                            <a:schemeClr val="lt1"/>
                          </a:solidFill>
                          <a:latin typeface="+mn-lt"/>
                          <a:ea typeface="+mn-ea"/>
                          <a:cs typeface="+mn-cs"/>
                        </a:rPr>
                        <a:t>6min w t</a:t>
                      </a:r>
                      <a:r>
                        <a:rPr kumimoji="0" lang="fa-IR" sz="1600" b="1" kern="1200" dirty="0" smtClean="0">
                          <a:solidFill>
                            <a:schemeClr val="lt1"/>
                          </a:solidFill>
                          <a:latin typeface="+mn-lt"/>
                          <a:ea typeface="+mn-ea"/>
                          <a:cs typeface="+mn-cs"/>
                        </a:rPr>
                        <a:t> زمان ترخیص از بیمارستان و انجام </a:t>
                      </a:r>
                      <a:r>
                        <a:rPr kumimoji="0" lang="en-US" sz="1600" b="1" kern="1200" dirty="0" smtClean="0">
                          <a:solidFill>
                            <a:schemeClr val="lt1"/>
                          </a:solidFill>
                          <a:latin typeface="+mn-lt"/>
                          <a:ea typeface="+mn-ea"/>
                          <a:cs typeface="+mn-cs"/>
                        </a:rPr>
                        <a:t>PFT</a:t>
                      </a:r>
                      <a:r>
                        <a:rPr kumimoji="0" lang="fa-IR" sz="1600" b="1" kern="1200" dirty="0" smtClean="0">
                          <a:solidFill>
                            <a:schemeClr val="lt1"/>
                          </a:solidFill>
                          <a:latin typeface="+mn-lt"/>
                          <a:ea typeface="+mn-ea"/>
                          <a:cs typeface="+mn-cs"/>
                        </a:rPr>
                        <a:t> و </a:t>
                      </a:r>
                      <a:r>
                        <a:rPr kumimoji="0" lang="en-US" sz="1600" b="1" kern="1200" dirty="0" smtClean="0">
                          <a:solidFill>
                            <a:schemeClr val="lt1"/>
                          </a:solidFill>
                          <a:latin typeface="+mn-lt"/>
                          <a:ea typeface="+mn-ea"/>
                          <a:cs typeface="+mn-cs"/>
                        </a:rPr>
                        <a:t>6min w t</a:t>
                      </a:r>
                      <a:r>
                        <a:rPr kumimoji="0" lang="fa-IR" sz="1600" b="1" kern="1200" dirty="0" smtClean="0">
                          <a:solidFill>
                            <a:schemeClr val="lt1"/>
                          </a:solidFill>
                          <a:latin typeface="+mn-lt"/>
                          <a:ea typeface="+mn-ea"/>
                          <a:cs typeface="+mn-cs"/>
                        </a:rPr>
                        <a:t> 45 روز بعد از ترخیص از بیمارستان </a:t>
                      </a:r>
                      <a:endParaRPr lang="fa-IR" sz="1600" dirty="0"/>
                    </a:p>
                  </a:txBody>
                  <a:tcP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nvGraphicFramePr>
        <p:xfrm>
          <a:off x="0" y="4071942"/>
          <a:ext cx="4143372" cy="1341120"/>
        </p:xfrm>
        <a:graphic>
          <a:graphicData uri="http://schemas.openxmlformats.org/drawingml/2006/table">
            <a:tbl>
              <a:tblPr rtl="1" firstRow="1" bandRow="1">
                <a:tableStyleId>{5C22544A-7EE6-4342-B048-85BDC9FD1C3A}</a:tableStyleId>
              </a:tblPr>
              <a:tblGrid>
                <a:gridCol w="4143372">
                  <a:extLst>
                    <a:ext uri="{9D8B030D-6E8A-4147-A177-3AD203B41FA5}">
                      <a16:colId xmlns:a16="http://schemas.microsoft.com/office/drawing/2014/main" val="20000"/>
                    </a:ext>
                  </a:extLst>
                </a:gridCol>
              </a:tblGrid>
              <a:tr h="1198243">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600" b="1" kern="1200" dirty="0" smtClean="0">
                          <a:solidFill>
                            <a:schemeClr val="lt1"/>
                          </a:solidFill>
                          <a:latin typeface="+mn-lt"/>
                          <a:ea typeface="+mn-ea"/>
                          <a:cs typeface="+mn-cs"/>
                        </a:rPr>
                        <a:t>پی گیری با بررسی فاکتورهای التهابی قبل و بعد از </a:t>
                      </a:r>
                      <a:r>
                        <a:rPr kumimoji="0" lang="en-US" sz="1600" b="1" kern="1200" dirty="0" smtClean="0">
                          <a:solidFill>
                            <a:schemeClr val="lt1"/>
                          </a:solidFill>
                          <a:latin typeface="+mn-lt"/>
                          <a:ea typeface="+mn-ea"/>
                          <a:cs typeface="+mn-cs"/>
                        </a:rPr>
                        <a:t>CPB</a:t>
                      </a:r>
                      <a:r>
                        <a:rPr kumimoji="0" lang="fa-IR" sz="1600" b="1" kern="1200" dirty="0" smtClean="0">
                          <a:solidFill>
                            <a:schemeClr val="lt1"/>
                          </a:solidFill>
                          <a:latin typeface="+mn-lt"/>
                          <a:ea typeface="+mn-ea"/>
                          <a:cs typeface="+mn-cs"/>
                        </a:rPr>
                        <a:t> و 24 ساعت بعد در </a:t>
                      </a:r>
                      <a:r>
                        <a:rPr kumimoji="0" lang="en-US" sz="1600" b="1" kern="1200" dirty="0" smtClean="0">
                          <a:solidFill>
                            <a:schemeClr val="lt1"/>
                          </a:solidFill>
                          <a:latin typeface="+mn-lt"/>
                          <a:ea typeface="+mn-ea"/>
                          <a:cs typeface="+mn-cs"/>
                        </a:rPr>
                        <a:t>ICU</a:t>
                      </a:r>
                      <a:r>
                        <a:rPr kumimoji="0" lang="fa-IR" sz="1600" b="1" kern="1200" dirty="0" smtClean="0">
                          <a:solidFill>
                            <a:schemeClr val="lt1"/>
                          </a:solidFill>
                          <a:latin typeface="+mn-lt"/>
                          <a:ea typeface="+mn-ea"/>
                          <a:cs typeface="+mn-cs"/>
                        </a:rPr>
                        <a:t> و انجام تست </a:t>
                      </a:r>
                      <a:r>
                        <a:rPr kumimoji="0" lang="en-US" sz="1600" b="1" kern="1200" dirty="0" smtClean="0">
                          <a:solidFill>
                            <a:schemeClr val="lt1"/>
                          </a:solidFill>
                          <a:latin typeface="+mn-lt"/>
                          <a:ea typeface="+mn-ea"/>
                          <a:cs typeface="+mn-cs"/>
                        </a:rPr>
                        <a:t>6min w t</a:t>
                      </a:r>
                      <a:r>
                        <a:rPr kumimoji="0" lang="fa-IR" sz="1600" b="1" kern="1200" dirty="0" smtClean="0">
                          <a:solidFill>
                            <a:schemeClr val="lt1"/>
                          </a:solidFill>
                          <a:latin typeface="+mn-lt"/>
                          <a:ea typeface="+mn-ea"/>
                          <a:cs typeface="+mn-cs"/>
                        </a:rPr>
                        <a:t> زمان ترخیص از بیمارستان و انجام </a:t>
                      </a:r>
                      <a:r>
                        <a:rPr kumimoji="0" lang="en-US" sz="1600" b="1" kern="1200" dirty="0" smtClean="0">
                          <a:solidFill>
                            <a:schemeClr val="lt1"/>
                          </a:solidFill>
                          <a:latin typeface="+mn-lt"/>
                          <a:ea typeface="+mn-ea"/>
                          <a:cs typeface="+mn-cs"/>
                        </a:rPr>
                        <a:t>PFT</a:t>
                      </a:r>
                      <a:r>
                        <a:rPr kumimoji="0" lang="fa-IR" sz="1600" b="1" kern="1200" dirty="0" smtClean="0">
                          <a:solidFill>
                            <a:schemeClr val="lt1"/>
                          </a:solidFill>
                          <a:latin typeface="+mn-lt"/>
                          <a:ea typeface="+mn-ea"/>
                          <a:cs typeface="+mn-cs"/>
                        </a:rPr>
                        <a:t> و </a:t>
                      </a:r>
                      <a:r>
                        <a:rPr kumimoji="0" lang="en-US" sz="1600" b="1" kern="1200" dirty="0" smtClean="0">
                          <a:solidFill>
                            <a:schemeClr val="lt1"/>
                          </a:solidFill>
                          <a:latin typeface="+mn-lt"/>
                          <a:ea typeface="+mn-ea"/>
                          <a:cs typeface="+mn-cs"/>
                        </a:rPr>
                        <a:t>6min w t</a:t>
                      </a:r>
                      <a:r>
                        <a:rPr kumimoji="0" lang="fa-IR" sz="1600" b="1" kern="1200" dirty="0" smtClean="0">
                          <a:solidFill>
                            <a:schemeClr val="lt1"/>
                          </a:solidFill>
                          <a:latin typeface="+mn-lt"/>
                          <a:ea typeface="+mn-ea"/>
                          <a:cs typeface="+mn-cs"/>
                        </a:rPr>
                        <a:t> 45 روز بعد از ترخیص از بیمارستان </a:t>
                      </a:r>
                      <a:endParaRPr lang="fa-IR" sz="1600" dirty="0" smtClean="0"/>
                    </a:p>
                    <a:p>
                      <a:pPr rtl="1"/>
                      <a:endParaRPr lang="fa-IR" dirty="0"/>
                    </a:p>
                  </a:txBody>
                  <a:tcPr/>
                </a:tc>
                <a:extLst>
                  <a:ext uri="{0D108BD9-81ED-4DB2-BD59-A6C34878D82A}">
                    <a16:rowId xmlns:a16="http://schemas.microsoft.com/office/drawing/2014/main" val="10000"/>
                  </a:ext>
                </a:extLst>
              </a:tr>
            </a:tbl>
          </a:graphicData>
        </a:graphic>
      </p:graphicFrame>
      <p:cxnSp>
        <p:nvCxnSpPr>
          <p:cNvPr id="23" name="Straight Arrow Connector 22"/>
          <p:cNvCxnSpPr/>
          <p:nvPr/>
        </p:nvCxnSpPr>
        <p:spPr>
          <a:xfrm rot="5400000">
            <a:off x="7466033" y="382111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1608117" y="389255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6965173" y="546498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1893075" y="553642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5" name="Table 34"/>
          <p:cNvGraphicFramePr>
            <a:graphicFrameLocks noGrp="1"/>
          </p:cNvGraphicFramePr>
          <p:nvPr/>
        </p:nvGraphicFramePr>
        <p:xfrm>
          <a:off x="6143636" y="5715016"/>
          <a:ext cx="1571636" cy="442278"/>
        </p:xfrm>
        <a:graphic>
          <a:graphicData uri="http://schemas.openxmlformats.org/drawingml/2006/table">
            <a:tbl>
              <a:tblPr rtl="1" firstRow="1" bandRow="1">
                <a:tableStyleId>{5C22544A-7EE6-4342-B048-85BDC9FD1C3A}</a:tableStyleId>
              </a:tblPr>
              <a:tblGrid>
                <a:gridCol w="1571636">
                  <a:extLst>
                    <a:ext uri="{9D8B030D-6E8A-4147-A177-3AD203B41FA5}">
                      <a16:colId xmlns:a16="http://schemas.microsoft.com/office/drawing/2014/main" val="20000"/>
                    </a:ext>
                  </a:extLst>
                </a:gridCol>
              </a:tblGrid>
              <a:tr h="442278">
                <a:tc>
                  <a:txBody>
                    <a:bodyPr/>
                    <a:lstStyle/>
                    <a:p>
                      <a:pPr rtl="1"/>
                      <a:r>
                        <a:rPr lang="fa-IR" dirty="0" smtClean="0"/>
                        <a:t>انالیز داده ها</a:t>
                      </a:r>
                      <a:endParaRPr lang="fa-IR" dirty="0"/>
                    </a:p>
                  </a:txBody>
                  <a:tcPr/>
                </a:tc>
                <a:extLst>
                  <a:ext uri="{0D108BD9-81ED-4DB2-BD59-A6C34878D82A}">
                    <a16:rowId xmlns:a16="http://schemas.microsoft.com/office/drawing/2014/main" val="10000"/>
                  </a:ext>
                </a:extLst>
              </a:tr>
            </a:tbl>
          </a:graphicData>
        </a:graphic>
      </p:graphicFrame>
      <p:graphicFrame>
        <p:nvGraphicFramePr>
          <p:cNvPr id="36" name="Table 35"/>
          <p:cNvGraphicFramePr>
            <a:graphicFrameLocks noGrp="1"/>
          </p:cNvGraphicFramePr>
          <p:nvPr/>
        </p:nvGraphicFramePr>
        <p:xfrm>
          <a:off x="1214414" y="5786454"/>
          <a:ext cx="1428760" cy="370840"/>
        </p:xfrm>
        <a:graphic>
          <a:graphicData uri="http://schemas.openxmlformats.org/drawingml/2006/table">
            <a:tbl>
              <a:tblPr rtl="1" firstRow="1" bandRow="1">
                <a:tableStyleId>{5C22544A-7EE6-4342-B048-85BDC9FD1C3A}</a:tableStyleId>
              </a:tblPr>
              <a:tblGrid>
                <a:gridCol w="1428760">
                  <a:extLst>
                    <a:ext uri="{9D8B030D-6E8A-4147-A177-3AD203B41FA5}">
                      <a16:colId xmlns:a16="http://schemas.microsoft.com/office/drawing/2014/main" val="20000"/>
                    </a:ext>
                  </a:extLst>
                </a:gridCol>
              </a:tblGrid>
              <a:tr h="370840">
                <a:tc>
                  <a:txBody>
                    <a:bodyPr/>
                    <a:lstStyle/>
                    <a:p>
                      <a:pPr rtl="1"/>
                      <a:r>
                        <a:rPr lang="fa-IR" dirty="0" smtClean="0"/>
                        <a:t>انالیز داده ها</a:t>
                      </a:r>
                      <a:endParaRPr lang="fa-IR" dirty="0"/>
                    </a:p>
                  </a:txBody>
                  <a:tcPr/>
                </a:tc>
                <a:extLst>
                  <a:ext uri="{0D108BD9-81ED-4DB2-BD59-A6C34878D82A}">
                    <a16:rowId xmlns:a16="http://schemas.microsoft.com/office/drawing/2014/main" val="10000"/>
                  </a:ext>
                </a:extLst>
              </a:tr>
            </a:tbl>
          </a:graphicData>
        </a:graphic>
      </p:graphicFrame>
      <p:graphicFrame>
        <p:nvGraphicFramePr>
          <p:cNvPr id="37" name="Table 36"/>
          <p:cNvGraphicFramePr>
            <a:graphicFrameLocks noGrp="1"/>
          </p:cNvGraphicFramePr>
          <p:nvPr/>
        </p:nvGraphicFramePr>
        <p:xfrm>
          <a:off x="8001024" y="357166"/>
          <a:ext cx="928694" cy="571504"/>
        </p:xfrm>
        <a:graphic>
          <a:graphicData uri="http://schemas.openxmlformats.org/drawingml/2006/table">
            <a:tbl>
              <a:tblPr rtl="1" firstRow="1" bandRow="1">
                <a:tableStyleId>{5C22544A-7EE6-4342-B048-85BDC9FD1C3A}</a:tableStyleId>
              </a:tblPr>
              <a:tblGrid>
                <a:gridCol w="928694">
                  <a:extLst>
                    <a:ext uri="{9D8B030D-6E8A-4147-A177-3AD203B41FA5}">
                      <a16:colId xmlns:a16="http://schemas.microsoft.com/office/drawing/2014/main" val="20000"/>
                    </a:ext>
                  </a:extLst>
                </a:gridCol>
              </a:tblGrid>
              <a:tr h="571504">
                <a:tc>
                  <a:txBody>
                    <a:bodyPr/>
                    <a:lstStyle/>
                    <a:p>
                      <a:pPr rtl="1"/>
                      <a:r>
                        <a:rPr lang="en-US" sz="1200" dirty="0" smtClean="0"/>
                        <a:t>Consort</a:t>
                      </a:r>
                      <a:r>
                        <a:rPr lang="en-US" sz="1200" baseline="0" dirty="0" smtClean="0"/>
                        <a:t> diagram</a:t>
                      </a:r>
                      <a:endParaRPr lang="fa-IR" sz="1200" dirty="0"/>
                    </a:p>
                  </a:txBody>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lnSpcReduction="10000"/>
          </a:bodyPr>
          <a:lstStyle/>
          <a:p>
            <a:pPr>
              <a:buFont typeface="Wingdings" pitchFamily="2" charset="2"/>
              <a:buChar char="ü"/>
            </a:pPr>
            <a:endParaRPr lang="fa-IR" dirty="0" smtClean="0"/>
          </a:p>
          <a:p>
            <a:pPr>
              <a:buFont typeface="Wingdings" pitchFamily="2" charset="2"/>
              <a:buChar char="ü"/>
            </a:pPr>
            <a:r>
              <a:rPr lang="ar-SA" sz="2400" b="1" dirty="0" smtClean="0">
                <a:solidFill>
                  <a:srgbClr val="FF0000"/>
                </a:solidFill>
              </a:rPr>
              <a:t>مشخصات ابزار جمع آوري اطلاعات و نحوه جمع آوري آن: </a:t>
            </a:r>
            <a:endParaRPr lang="en-US" sz="2400" dirty="0" smtClean="0">
              <a:solidFill>
                <a:srgbClr val="FF0000"/>
              </a:solidFill>
            </a:endParaRPr>
          </a:p>
          <a:p>
            <a:pPr>
              <a:buNone/>
            </a:pPr>
            <a:r>
              <a:rPr lang="ar-SA" sz="2400" b="1" dirty="0" smtClean="0"/>
              <a:t> اطلا</a:t>
            </a:r>
            <a:r>
              <a:rPr lang="fa-IR" sz="2400" b="1" dirty="0" smtClean="0"/>
              <a:t>عا</a:t>
            </a:r>
            <a:r>
              <a:rPr lang="ar-SA" sz="2400" b="1" dirty="0" smtClean="0"/>
              <a:t>ت بر اساس پرسشنامه هایی که اماده شده ثبت می گردد.</a:t>
            </a:r>
            <a:endParaRPr lang="fa-IR" sz="2400" b="1" dirty="0" smtClean="0"/>
          </a:p>
          <a:p>
            <a:pPr>
              <a:buFont typeface="Wingdings" pitchFamily="2" charset="2"/>
              <a:buChar char="ü"/>
            </a:pPr>
            <a:endParaRPr lang="fa-IR" sz="2400" b="1" dirty="0" smtClean="0"/>
          </a:p>
          <a:p>
            <a:pPr>
              <a:buFont typeface="Wingdings" pitchFamily="2" charset="2"/>
              <a:buChar char="ü"/>
            </a:pPr>
            <a:r>
              <a:rPr lang="fa-IR" sz="2400" b="1" dirty="0" smtClean="0">
                <a:solidFill>
                  <a:srgbClr val="FF0000"/>
                </a:solidFill>
              </a:rPr>
              <a:t>ملاحظات اخلاقي:</a:t>
            </a:r>
            <a:r>
              <a:rPr lang="fa-IR" sz="2400" b="1" dirty="0" smtClean="0"/>
              <a:t>	</a:t>
            </a:r>
            <a:endParaRPr lang="en-US" sz="2400" dirty="0" smtClean="0"/>
          </a:p>
          <a:p>
            <a:r>
              <a:rPr lang="fa-IR" sz="2400" b="1" dirty="0" smtClean="0"/>
              <a:t>این مطالعه با تایید کمیته اخلاق و رضایت بیمار انجام می شود و اطلاعات پرونده بیماران محرمانه می باشند . در این مطالعه هیچ هزینه ای برای بیمار نمی باشد. و در صورت عدم تمایل بیمار همه خدمات در اختیار بیمار قرار می گیرد.</a:t>
            </a:r>
            <a:endParaRPr lang="en-US" sz="2400" dirty="0" smtClean="0"/>
          </a:p>
          <a:p>
            <a:pPr>
              <a:buNone/>
            </a:pPr>
            <a:r>
              <a:rPr lang="fa-IR" sz="2400" b="1" dirty="0" smtClean="0"/>
              <a:t> </a:t>
            </a:r>
            <a:endParaRPr lang="en-US" sz="2400" dirty="0" smtClean="0"/>
          </a:p>
          <a:p>
            <a:pPr>
              <a:buFont typeface="Wingdings" pitchFamily="2" charset="2"/>
              <a:buChar char="ü"/>
            </a:pPr>
            <a:r>
              <a:rPr lang="ar-SA" sz="2400" b="1" dirty="0" smtClean="0">
                <a:solidFill>
                  <a:srgbClr val="FF0000"/>
                </a:solidFill>
              </a:rPr>
              <a:t>محدوديتهاي اجرايي طرح وروش كاهش آنها:</a:t>
            </a:r>
            <a:endParaRPr lang="en-US" sz="2400" dirty="0" smtClean="0">
              <a:solidFill>
                <a:srgbClr val="FF0000"/>
              </a:solidFill>
            </a:endParaRPr>
          </a:p>
          <a:p>
            <a:pPr>
              <a:buNone/>
            </a:pPr>
            <a:r>
              <a:rPr lang="fa-IR" sz="2400" b="1" dirty="0" smtClean="0"/>
              <a:t>با توجه به لزوم پی گیری بیماران برای انجام تست های تنفسی احتمال عدم مراجعه بیماران برای انجام این تست ها وجود دارد</a:t>
            </a:r>
            <a:endParaRPr lang="en-US" sz="2400" b="1" dirty="0" smtClean="0"/>
          </a:p>
          <a:p>
            <a:pPr>
              <a:buNone/>
            </a:pP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85794"/>
            <a:ext cx="9144000" cy="5221497"/>
          </a:xfrm>
        </p:spPr>
        <p:txBody>
          <a:bodyPr>
            <a:normAutofit/>
          </a:bodyPr>
          <a:lstStyle/>
          <a:p>
            <a:pPr>
              <a:buFont typeface="Wingdings" pitchFamily="2" charset="2"/>
              <a:buChar char="ü"/>
            </a:pPr>
            <a:r>
              <a:rPr lang="fa-IR" sz="3200" b="1" dirty="0" smtClean="0"/>
              <a:t>با توجه به شیوع بیماری های قلبی و اهمیت عوارض ناشی اختلالات ریوی و به تبع آن تاثیر  افزایش میزان سیتوکین های التهابی در گردش خون بر این عارضه و اهمیت آن در  مدت بستری در </a:t>
            </a:r>
            <a:r>
              <a:rPr lang="en-US" sz="3200" b="1" dirty="0" smtClean="0"/>
              <a:t>icu</a:t>
            </a:r>
            <a:r>
              <a:rPr lang="fa-IR" sz="3200" b="1" dirty="0" smtClean="0"/>
              <a:t> و کاهش هزینه های اقتصادی مرتبط با آن و همچنین کاربردی بودن و مقرون به صرفه بودن طرح،  محقق را بر آن داشت تا این طرح را با عنوان بررسی </a:t>
            </a:r>
            <a:r>
              <a:rPr lang="ar-SA" sz="3200" b="1" dirty="0" smtClean="0"/>
              <a:t>تاثیر </a:t>
            </a:r>
            <a:r>
              <a:rPr lang="fa-IR" sz="3200" b="1" dirty="0" smtClean="0"/>
              <a:t>تهویه</a:t>
            </a:r>
            <a:r>
              <a:rPr lang="ar-SA" sz="3200" b="1" dirty="0" smtClean="0"/>
              <a:t> مکانیکال در طی کاردیو پولمونری بای پس در جراحی قلب بزرگسالان بر روی عملکرد ریوی و </a:t>
            </a:r>
            <a:r>
              <a:rPr lang="ar-SA" sz="3200" b="1" u="sng" dirty="0" smtClean="0">
                <a:solidFill>
                  <a:srgbClr val="C00000"/>
                </a:solidFill>
              </a:rPr>
              <a:t>پاسخ های التهابی </a:t>
            </a:r>
            <a:r>
              <a:rPr lang="ar-SA" sz="3200" b="1" dirty="0" smtClean="0"/>
              <a:t>به انجام برساند</a:t>
            </a:r>
            <a:endParaRPr lang="fa-IR"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lstStyle/>
          <a:p>
            <a:pPr>
              <a:buNone/>
            </a:pPr>
            <a:r>
              <a:rPr lang="ar-SA" b="1" dirty="0" smtClean="0">
                <a:solidFill>
                  <a:srgbClr val="FF0000"/>
                </a:solidFill>
              </a:rPr>
              <a:t>بيان مسئله و ضرورت اجراي طرح</a:t>
            </a:r>
            <a:r>
              <a:rPr lang="ar-SA" dirty="0" smtClean="0">
                <a:solidFill>
                  <a:srgbClr val="FF0000"/>
                </a:solidFill>
              </a:rPr>
              <a:t>: </a:t>
            </a:r>
            <a:endParaRPr lang="fa-IR" dirty="0" smtClean="0">
              <a:solidFill>
                <a:srgbClr val="FF0000"/>
              </a:solidFill>
            </a:endParaRPr>
          </a:p>
          <a:p>
            <a:pPr>
              <a:buNone/>
            </a:pPr>
            <a:endParaRPr lang="fa-IR" sz="2000" dirty="0" smtClean="0">
              <a:latin typeface="Times New Roman" pitchFamily="18" charset="0"/>
              <a:cs typeface="Times New Roman" pitchFamily="18" charset="0"/>
            </a:endParaRPr>
          </a:p>
          <a:p>
            <a:pPr>
              <a:buFont typeface="Wingdings" pitchFamily="2" charset="2"/>
              <a:buChar char="ü"/>
            </a:pPr>
            <a:r>
              <a:rPr lang="ar-SA" sz="2400" b="1" dirty="0" smtClean="0">
                <a:latin typeface="Times New Roman" pitchFamily="18" charset="0"/>
                <a:cs typeface="Times New Roman" pitchFamily="18" charset="0"/>
              </a:rPr>
              <a:t>اختلال در عملکرد ریه بعد از جراحی </a:t>
            </a:r>
            <a:r>
              <a:rPr lang="en-US" sz="2400" b="1" dirty="0" smtClean="0">
                <a:latin typeface="Times New Roman" pitchFamily="18" charset="0"/>
                <a:cs typeface="Times New Roman" pitchFamily="18" charset="0"/>
              </a:rPr>
              <a:t>CABG (coronary artery bypass grafting)</a:t>
            </a:r>
            <a:r>
              <a:rPr lang="ar-SA" sz="2400" b="1" dirty="0" smtClean="0">
                <a:latin typeface="Times New Roman" pitchFamily="18" charset="0"/>
                <a:cs typeface="Times New Roman" pitchFamily="18" charset="0"/>
              </a:rPr>
              <a:t>با وجود پیشرفتهایی که  در تکنیک های </a:t>
            </a:r>
            <a:r>
              <a:rPr lang="en-US" sz="2400" b="1" dirty="0" smtClean="0">
                <a:latin typeface="Times New Roman" pitchFamily="18" charset="0"/>
                <a:cs typeface="Times New Roman" pitchFamily="18" charset="0"/>
              </a:rPr>
              <a:t>CPB(cardiopulmonary bypass)</a:t>
            </a:r>
            <a:r>
              <a:rPr lang="ar-SA" sz="2400" b="1" dirty="0" smtClean="0">
                <a:latin typeface="Times New Roman" pitchFamily="18" charset="0"/>
                <a:cs typeface="Times New Roman" pitchFamily="18" charset="0"/>
              </a:rPr>
              <a:t> و مراقبت در بخش های ویژه صورت گرفته است یک دلیل مهم موربیدیتی بعد از عمل  می باشد. (1) اختلال در عملکرد ریه نه فقط مکانیکال ونتیلاسیون بلکه مراقبت در بخش های ویژه و طول اقامت در بیمارستان را طولانی می کند که می تواند هزینه های درمان را نیز افزایش دهد. (2)اتیولوژی اختلال در عملکرد ریه بعد از جراحی باز قلب </a:t>
            </a:r>
            <a:r>
              <a:rPr lang="fa-IR" sz="2400" b="1" dirty="0" smtClean="0">
                <a:latin typeface="Times New Roman" pitchFamily="18" charset="0"/>
                <a:cs typeface="Times New Roman" pitchFamily="18" charset="0"/>
              </a:rPr>
              <a:t>می تواند </a:t>
            </a:r>
            <a:r>
              <a:rPr lang="ar-SA" sz="2400" b="1" dirty="0" smtClean="0">
                <a:latin typeface="Times New Roman" pitchFamily="18" charset="0"/>
                <a:cs typeface="Times New Roman" pitchFamily="18" charset="0"/>
              </a:rPr>
              <a:t>به دلیل فاکتورهای متعددی باشد و</a:t>
            </a:r>
            <a:r>
              <a:rPr lang="ar-SA" sz="2400" b="1" dirty="0" smtClean="0">
                <a:solidFill>
                  <a:srgbClr val="FF0000"/>
                </a:solidFill>
                <a:latin typeface="Times New Roman" pitchFamily="18" charset="0"/>
                <a:cs typeface="Times New Roman" pitchFamily="18" charset="0"/>
              </a:rPr>
              <a:t> درنتیجه ترکیبی ازتاثیر  بیهوشی، </a:t>
            </a:r>
            <a:r>
              <a:rPr lang="en-US" sz="2400" b="1" dirty="0" smtClean="0">
                <a:solidFill>
                  <a:srgbClr val="FF0000"/>
                </a:solidFill>
                <a:latin typeface="Times New Roman" pitchFamily="18" charset="0"/>
                <a:cs typeface="Times New Roman" pitchFamily="18" charset="0"/>
              </a:rPr>
              <a:t>CPB</a:t>
            </a:r>
            <a:r>
              <a:rPr lang="ar-SA" sz="2400" b="1" dirty="0" smtClean="0">
                <a:solidFill>
                  <a:srgbClr val="FF0000"/>
                </a:solidFill>
                <a:latin typeface="Times New Roman" pitchFamily="18" charset="0"/>
                <a:cs typeface="Times New Roman" pitchFamily="18" charset="0"/>
              </a:rPr>
              <a:t> و ترومای جراحی می باشد.</a:t>
            </a:r>
            <a:r>
              <a:rPr lang="en-US" sz="2400" b="1" dirty="0" smtClean="0">
                <a:latin typeface="Times New Roman" pitchFamily="18" charset="0"/>
                <a:cs typeface="Times New Roman" pitchFamily="18" charset="0"/>
              </a:rPr>
              <a:t>CPB</a:t>
            </a:r>
            <a:r>
              <a:rPr lang="ar-SA" sz="2400" b="1" dirty="0" smtClean="0">
                <a:latin typeface="Times New Roman" pitchFamily="18" charset="0"/>
                <a:cs typeface="Times New Roman" pitchFamily="18" charset="0"/>
              </a:rPr>
              <a:t> به عنوان یک پروسه فعال التهابی شناخته شده است و به افزایش نفوذپذیری عروق ریه و اسیب به پارانشیم ریه منجر می شود. (1) </a:t>
            </a:r>
            <a:endParaRPr lang="fa-I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910" y="714356"/>
            <a:ext cx="8229600" cy="5955004"/>
          </a:xfrm>
        </p:spPr>
        <p:txBody>
          <a:bodyPr>
            <a:normAutofit/>
          </a:bodyPr>
          <a:lstStyle/>
          <a:p>
            <a:pPr>
              <a:buFont typeface="Wingdings" pitchFamily="2" charset="2"/>
              <a:buChar char="ü"/>
            </a:pPr>
            <a:r>
              <a:rPr lang="ar-SA" sz="2400" b="1" dirty="0" smtClean="0"/>
              <a:t>حتی </a:t>
            </a:r>
            <a:r>
              <a:rPr lang="ar-SA" sz="2400" b="1" dirty="0" smtClean="0">
                <a:latin typeface="Times New Roman" pitchFamily="18" charset="0"/>
                <a:cs typeface="Times New Roman" pitchFamily="18" charset="0"/>
              </a:rPr>
              <a:t>بعد از یک جراحی قلبی بدون عارضه یک میدلاین استرنوتومی می تواند </a:t>
            </a:r>
            <a:r>
              <a:rPr lang="en-US" sz="2400" b="1" dirty="0" smtClean="0">
                <a:latin typeface="Times New Roman" pitchFamily="18" charset="0"/>
                <a:cs typeface="Times New Roman" pitchFamily="18" charset="0"/>
              </a:rPr>
              <a:t>total lung capacity</a:t>
            </a:r>
            <a:r>
              <a:rPr lang="ar-SA"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vital capacity</a:t>
            </a:r>
            <a:r>
              <a:rPr lang="ar-SA"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FEV</a:t>
            </a:r>
            <a:r>
              <a:rPr lang="en-US" sz="2400" b="1" baseline="-25000"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(forced expiratory volume in 1 second)  </a:t>
            </a:r>
            <a:r>
              <a:rPr lang="ar-SA" sz="2400" b="1" dirty="0" smtClean="0">
                <a:latin typeface="Times New Roman" pitchFamily="18" charset="0"/>
                <a:cs typeface="Times New Roman" pitchFamily="18" charset="0"/>
              </a:rPr>
              <a:t>و </a:t>
            </a:r>
            <a:r>
              <a:rPr lang="en-US" sz="2400" b="1" dirty="0" smtClean="0">
                <a:latin typeface="Times New Roman" pitchFamily="18" charset="0"/>
                <a:cs typeface="Times New Roman" pitchFamily="18" charset="0"/>
              </a:rPr>
              <a:t>functional residual capacity</a:t>
            </a:r>
            <a:r>
              <a:rPr lang="ar-SA" sz="2400" b="1" dirty="0" smtClean="0">
                <a:latin typeface="Times New Roman" pitchFamily="18" charset="0"/>
                <a:cs typeface="Times New Roman" pitchFamily="18" charset="0"/>
              </a:rPr>
              <a:t> را کاهش دهد. این تغییرات می تواند اتلکتازی بعد از عمل و هیپوکسمی خفیف را افزایش دهد. (3)اتلکتازی بعد از عمل دلیل اصلی شانت های داخل ریوی و اکسیژن رسانی ضعیف شریانی می باشد. (2)</a:t>
            </a:r>
            <a:endParaRPr lang="fa-IR" sz="2400" b="1" dirty="0" smtClean="0">
              <a:latin typeface="Times New Roman" pitchFamily="18" charset="0"/>
              <a:cs typeface="Times New Roman" pitchFamily="18" charset="0"/>
            </a:endParaRPr>
          </a:p>
          <a:p>
            <a:pPr>
              <a:buFont typeface="Wingdings" pitchFamily="2" charset="2"/>
              <a:buChar char="ü"/>
            </a:pPr>
            <a:endParaRPr lang="fa-IR" sz="2400" dirty="0" smtClean="0">
              <a:latin typeface="Times New Roman" pitchFamily="18" charset="0"/>
              <a:cs typeface="Times New Roman" pitchFamily="18" charset="0"/>
            </a:endParaRPr>
          </a:p>
          <a:p>
            <a:pPr>
              <a:buFont typeface="Wingdings" pitchFamily="2" charset="2"/>
              <a:buChar char="ü"/>
            </a:pPr>
            <a:r>
              <a:rPr lang="ar-SA" sz="2400" b="1" dirty="0" smtClean="0"/>
              <a:t>اختلال فیزیولوژی بعد از </a:t>
            </a:r>
            <a:r>
              <a:rPr lang="en-US" sz="2400" b="1" dirty="0" smtClean="0"/>
              <a:t>CPB</a:t>
            </a:r>
            <a:r>
              <a:rPr lang="ar-SA" sz="2400" b="1" dirty="0" smtClean="0"/>
              <a:t> می تواند در  </a:t>
            </a:r>
            <a:r>
              <a:rPr lang="en-US" sz="2400" b="1" dirty="0" smtClean="0"/>
              <a:t>abnormal gas exchange</a:t>
            </a:r>
            <a:r>
              <a:rPr lang="ar-SA" sz="2400" b="1" dirty="0" smtClean="0"/>
              <a:t> و </a:t>
            </a:r>
            <a:r>
              <a:rPr lang="en-US" sz="2400" b="1" dirty="0" smtClean="0"/>
              <a:t>poor lung mechanics</a:t>
            </a:r>
            <a:r>
              <a:rPr lang="ar-SA" sz="2400" b="1" dirty="0" smtClean="0"/>
              <a:t> تفکیک شود. (1) بیشتر اقدامات مداخله ای بر روی </a:t>
            </a:r>
            <a:r>
              <a:rPr lang="en-US" sz="2400" b="1" dirty="0" smtClean="0"/>
              <a:t>airway management</a:t>
            </a:r>
            <a:r>
              <a:rPr lang="ar-SA" sz="2400" b="1" dirty="0" smtClean="0"/>
              <a:t>، ساکشن اندوتراکئال، اکستوباسیون و فیزیوتراپی شامل </a:t>
            </a:r>
            <a:r>
              <a:rPr lang="en-US" sz="2400" b="1" dirty="0" smtClean="0"/>
              <a:t>deep breathing</a:t>
            </a:r>
            <a:r>
              <a:rPr lang="ar-SA" sz="2400" b="1" dirty="0" smtClean="0"/>
              <a:t>، </a:t>
            </a:r>
            <a:r>
              <a:rPr lang="en-US" sz="2400" b="1" dirty="0" smtClean="0"/>
              <a:t>coughing exercises</a:t>
            </a:r>
            <a:r>
              <a:rPr lang="ar-SA" sz="2400" b="1" dirty="0" smtClean="0"/>
              <a:t> و </a:t>
            </a:r>
            <a:r>
              <a:rPr lang="en-US" sz="2400" b="1" dirty="0" smtClean="0"/>
              <a:t>incentive spirometry</a:t>
            </a:r>
            <a:r>
              <a:rPr lang="ar-SA" sz="2400" b="1" dirty="0" smtClean="0"/>
              <a:t> و استفاده از رنج وسیع برای دستیابی به فشار مثبت راه هوایی و </a:t>
            </a:r>
            <a:r>
              <a:rPr lang="en-US" sz="2400" b="1" dirty="0" smtClean="0"/>
              <a:t>alveolar recruitment</a:t>
            </a:r>
            <a:r>
              <a:rPr lang="ar-SA" sz="2400" b="1" dirty="0" smtClean="0"/>
              <a:t> متمرکز شده است. (4)</a:t>
            </a:r>
            <a:endParaRPr lang="fa-I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fontScale="92500" lnSpcReduction="10000"/>
          </a:bodyPr>
          <a:lstStyle/>
          <a:p>
            <a:pPr>
              <a:buFont typeface="Wingdings" pitchFamily="2" charset="2"/>
              <a:buChar char="ü"/>
            </a:pPr>
            <a:r>
              <a:rPr lang="ar-SA" sz="2000" b="1" dirty="0" smtClean="0"/>
              <a:t>طیف گسترده ای ازاستراتژیهای تهویه درهنگام </a:t>
            </a:r>
            <a:r>
              <a:rPr lang="en-US" sz="2000" b="1" dirty="0" smtClean="0"/>
              <a:t>CPB </a:t>
            </a:r>
            <a:r>
              <a:rPr lang="ar-SA" sz="2000" b="1" dirty="0" smtClean="0"/>
              <a:t>بررسی شده است که شامل : تداوم فشار مثبت راه هوایی</a:t>
            </a:r>
            <a:r>
              <a:rPr lang="ar-SA" sz="1800" b="1" dirty="0" smtClean="0"/>
              <a:t> </a:t>
            </a:r>
            <a:r>
              <a:rPr lang="en-US" sz="1800" b="1" dirty="0" smtClean="0"/>
              <a:t>CPAP(positive airway pressure)</a:t>
            </a:r>
            <a:r>
              <a:rPr lang="ar-SA" sz="1800" b="1" dirty="0" smtClean="0"/>
              <a:t> با فشار </a:t>
            </a:r>
            <a:r>
              <a:rPr lang="en-US" sz="1800" b="1" dirty="0" smtClean="0"/>
              <a:t>5-15cmH2o</a:t>
            </a:r>
            <a:r>
              <a:rPr lang="ar-SA" sz="1800" b="1" dirty="0" smtClean="0"/>
              <a:t> </a:t>
            </a:r>
            <a:r>
              <a:rPr lang="ar-SA" b="1" dirty="0" smtClean="0"/>
              <a:t>،                                                                   </a:t>
            </a:r>
            <a:r>
              <a:rPr lang="en-US" sz="1800" b="1" dirty="0" smtClean="0"/>
              <a:t>high frequency low tidal volume ventilation</a:t>
            </a:r>
            <a:r>
              <a:rPr lang="ar-SA" b="1" dirty="0" smtClean="0"/>
              <a:t>، </a:t>
            </a:r>
            <a:r>
              <a:rPr lang="en-US" sz="1800" b="1" dirty="0" smtClean="0"/>
              <a:t>inspired oxygen concentrations from 21% to 100%</a:t>
            </a:r>
            <a:r>
              <a:rPr lang="ar-SA" b="1" dirty="0" smtClean="0"/>
              <a:t>، </a:t>
            </a:r>
            <a:r>
              <a:rPr lang="en-US" sz="1800" b="1" dirty="0" smtClean="0"/>
              <a:t>bilateral </a:t>
            </a:r>
          </a:p>
          <a:p>
            <a:pPr>
              <a:buNone/>
            </a:pPr>
            <a:r>
              <a:rPr lang="en-US" sz="1800" b="1" dirty="0" smtClean="0"/>
              <a:t>extracorporeal circulation</a:t>
            </a:r>
            <a:r>
              <a:rPr lang="ar-SA" sz="1800" b="1" dirty="0" smtClean="0"/>
              <a:t> </a:t>
            </a:r>
            <a:r>
              <a:rPr lang="ar-SA" sz="2000" b="1" dirty="0" smtClean="0"/>
              <a:t>در حالی که از ریه ها برای اکسیژناسیون خون در حالی که بر روی </a:t>
            </a:r>
            <a:r>
              <a:rPr lang="en-US" sz="2000" b="1" dirty="0" smtClean="0"/>
              <a:t>CPB</a:t>
            </a:r>
            <a:r>
              <a:rPr lang="ar-SA" sz="2000" b="1" dirty="0" smtClean="0"/>
              <a:t> می باشد استفاده میکند.اگرچه برخی ازمزایای کوچک وزود گذربرای</a:t>
            </a:r>
            <a:r>
              <a:rPr lang="en-US" sz="2000" b="1" dirty="0" smtClean="0"/>
              <a:t> CPAP</a:t>
            </a:r>
            <a:r>
              <a:rPr lang="ar-SA" sz="2000" b="1" dirty="0" smtClean="0"/>
              <a:t>با </a:t>
            </a:r>
            <a:r>
              <a:rPr lang="fa-IR" sz="2000" b="1" dirty="0" smtClean="0"/>
              <a:t>فشار</a:t>
            </a:r>
            <a:r>
              <a:rPr lang="ar-SA" sz="2000" b="1" dirty="0" smtClean="0"/>
              <a:t> </a:t>
            </a:r>
            <a:r>
              <a:rPr lang="en-US" sz="2000" b="1" dirty="0" smtClean="0"/>
              <a:t>10cmH2O </a:t>
            </a:r>
            <a:r>
              <a:rPr lang="ar-SA" sz="2000" b="1" dirty="0" smtClean="0"/>
              <a:t>نشان داده شده است،اماهیچ مزایای بالینی قانع کننده ای برای هیچ  یک ازراهکارهای تهویه تاکنون پدیدارنشده است.  </a:t>
            </a:r>
            <a:endParaRPr lang="en-US" sz="2000" b="1" dirty="0" smtClean="0"/>
          </a:p>
          <a:p>
            <a:pPr>
              <a:buFont typeface="Wingdings" pitchFamily="2" charset="2"/>
              <a:buChar char="ü"/>
            </a:pPr>
            <a:endParaRPr lang="en-US" sz="2000" dirty="0" smtClean="0"/>
          </a:p>
          <a:p>
            <a:pPr>
              <a:buFont typeface="Wingdings" pitchFamily="2" charset="2"/>
              <a:buChar char="ü"/>
            </a:pPr>
            <a:r>
              <a:rPr lang="ar-SA" sz="2000" b="1" dirty="0" smtClean="0">
                <a:solidFill>
                  <a:srgbClr val="FF0000"/>
                </a:solidFill>
              </a:rPr>
              <a:t>مطالعه</a:t>
            </a:r>
            <a:r>
              <a:rPr lang="en-US" sz="2000" b="1" dirty="0" smtClean="0">
                <a:solidFill>
                  <a:srgbClr val="FF0000"/>
                </a:solidFill>
              </a:rPr>
              <a:t>Miranda et al</a:t>
            </a:r>
            <a:r>
              <a:rPr lang="fa-IR" sz="2000" b="1" dirty="0" smtClean="0">
                <a:solidFill>
                  <a:srgbClr val="FF0000"/>
                </a:solidFill>
              </a:rPr>
              <a:t> در سال 2005 </a:t>
            </a:r>
            <a:r>
              <a:rPr lang="en-US" sz="2000" b="1" dirty="0" smtClean="0">
                <a:solidFill>
                  <a:srgbClr val="FF0000"/>
                </a:solidFill>
              </a:rPr>
              <a:t>)</a:t>
            </a:r>
            <a:r>
              <a:rPr lang="ar-SA" sz="2000" b="1" dirty="0" smtClean="0">
                <a:solidFill>
                  <a:srgbClr val="FF0000"/>
                </a:solidFill>
              </a:rPr>
              <a:t>5)نشان داده شد که </a:t>
            </a:r>
            <a:r>
              <a:rPr lang="en-US" sz="2000" b="1" dirty="0" smtClean="0">
                <a:solidFill>
                  <a:srgbClr val="FF0000"/>
                </a:solidFill>
              </a:rPr>
              <a:t>OLA(open lung approach)</a:t>
            </a:r>
            <a:r>
              <a:rPr lang="ar-SA" sz="2000" b="1" dirty="0" smtClean="0">
                <a:solidFill>
                  <a:srgbClr val="FF0000"/>
                </a:solidFill>
              </a:rPr>
              <a:t> به صورت </a:t>
            </a:r>
            <a:r>
              <a:rPr lang="en-US" sz="2000" b="1" dirty="0" smtClean="0">
                <a:solidFill>
                  <a:srgbClr val="FF0000"/>
                </a:solidFill>
              </a:rPr>
              <a:t>TV:6cc/kg PEEP:14</a:t>
            </a:r>
            <a:r>
              <a:rPr lang="ar-SA" sz="2000" b="1" dirty="0" smtClean="0">
                <a:solidFill>
                  <a:srgbClr val="FF0000"/>
                </a:solidFill>
              </a:rPr>
              <a:t> بلا فاصله بعد از اینتوباسیون باعث کاهش پاسخ های التهابی به صورت کاهش سطح پلاسمایی </a:t>
            </a:r>
            <a:r>
              <a:rPr lang="en-US" sz="2000" b="1" dirty="0" smtClean="0">
                <a:solidFill>
                  <a:srgbClr val="FF0000"/>
                </a:solidFill>
              </a:rPr>
              <a:t>interferon-gamma ,IL-6, IL-8, IL-10,TNF alph, </a:t>
            </a:r>
            <a:r>
              <a:rPr lang="ar-SA" sz="2000" b="1" dirty="0" smtClean="0">
                <a:solidFill>
                  <a:srgbClr val="FF0000"/>
                </a:solidFill>
              </a:rPr>
              <a:t>در مقابل گروه کنترل  به روش معمول با </a:t>
            </a:r>
            <a:r>
              <a:rPr lang="en-US" sz="2000" b="1" dirty="0" smtClean="0">
                <a:solidFill>
                  <a:srgbClr val="FF0000"/>
                </a:solidFill>
              </a:rPr>
              <a:t>TV:8cc/kg, PEEP:5</a:t>
            </a:r>
            <a:r>
              <a:rPr lang="ar-SA" sz="2000" b="1" dirty="0" smtClean="0">
                <a:solidFill>
                  <a:srgbClr val="FF0000"/>
                </a:solidFill>
              </a:rPr>
              <a:t>می شود. </a:t>
            </a:r>
            <a:endParaRPr lang="en-US" sz="2000" b="1" dirty="0" smtClean="0">
              <a:solidFill>
                <a:srgbClr val="FF0000"/>
              </a:solidFill>
            </a:endParaRPr>
          </a:p>
          <a:p>
            <a:pPr>
              <a:buNone/>
            </a:pPr>
            <a:r>
              <a:rPr lang="ar-SA" sz="2000" b="1" dirty="0" smtClean="0"/>
              <a:t>اثرات تهویه درطی </a:t>
            </a:r>
            <a:r>
              <a:rPr lang="en-US" sz="2000" b="1" dirty="0" smtClean="0"/>
              <a:t>CPB</a:t>
            </a:r>
            <a:r>
              <a:rPr lang="ar-SA" sz="2000" b="1" dirty="0" smtClean="0"/>
              <a:t>درتعدادی ازمطالعات بااستفاده ازمانورهای ظرفیت حیاتی ، </a:t>
            </a:r>
            <a:r>
              <a:rPr lang="en-US" sz="2000" b="1" dirty="0" smtClean="0"/>
              <a:t>CPAP </a:t>
            </a:r>
            <a:r>
              <a:rPr lang="ar-SA" sz="2000" b="1" dirty="0" smtClean="0"/>
              <a:t>وتهویه مداوم درطی دوره ایست قلبی مورد آزمایش قرارگرفته است. (6) درضمن، تبادل گازبهتربعدازعمل وشانت ریوی کمتردربیمارانی که ( </a:t>
            </a:r>
            <a:r>
              <a:rPr lang="en-US" sz="2000" b="1" dirty="0" smtClean="0"/>
              <a:t>CPAP (1o   cmH2O</a:t>
            </a:r>
            <a:r>
              <a:rPr lang="ar-SA" sz="2000" b="1" dirty="0" smtClean="0"/>
              <a:t>دریافت کرده بودند، مشاهده شد، اگرچه ا ثرات مفید </a:t>
            </a:r>
            <a:r>
              <a:rPr lang="en-US" sz="2000" b="1" dirty="0" smtClean="0"/>
              <a:t>CPAP </a:t>
            </a:r>
            <a:r>
              <a:rPr lang="ar-SA" sz="2000" b="1" dirty="0" smtClean="0"/>
              <a:t>درمدل</a:t>
            </a:r>
            <a:r>
              <a:rPr lang="en-US" sz="2000" b="1" dirty="0" smtClean="0"/>
              <a:t>CPB  </a:t>
            </a:r>
            <a:r>
              <a:rPr lang="ar-SA" sz="2000" b="1" dirty="0" smtClean="0"/>
              <a:t>حیوانات مشهود نبود</a:t>
            </a:r>
            <a:r>
              <a:rPr lang="ar-SA" sz="2000" dirty="0" smtClean="0"/>
              <a:t>.</a:t>
            </a:r>
            <a:endParaRPr lang="en-US" sz="2000" dirty="0" smtClean="0"/>
          </a:p>
          <a:p>
            <a:pPr>
              <a:buNone/>
            </a:pPr>
            <a:endParaRPr lang="fa-I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lnSpcReduction="10000"/>
          </a:bodyPr>
          <a:lstStyle/>
          <a:p>
            <a:pPr>
              <a:buFont typeface="Wingdings" pitchFamily="2" charset="2"/>
              <a:buChar char="ü"/>
            </a:pPr>
            <a:r>
              <a:rPr lang="ar-SA" sz="2400" b="1" dirty="0" smtClean="0"/>
              <a:t>دربزرگسالانی که تحت عمل بای پس عروق کرونرقراردارند،کاهش حداقل 25-50٪ در</a:t>
            </a:r>
            <a:r>
              <a:rPr lang="en-US" sz="2400" b="1" dirty="0" smtClean="0"/>
              <a:t>FVC</a:t>
            </a:r>
            <a:r>
              <a:rPr lang="ar-SA" sz="2400" b="1" dirty="0" smtClean="0"/>
              <a:t>و</a:t>
            </a:r>
            <a:r>
              <a:rPr lang="en-US" sz="2400" b="1" dirty="0" smtClean="0"/>
              <a:t>FEV1 </a:t>
            </a:r>
            <a:r>
              <a:rPr lang="ar-SA" sz="2400" b="1" dirty="0" smtClean="0"/>
              <a:t>بعد ازعمل وجود دارد. (7)</a:t>
            </a:r>
            <a:endParaRPr lang="en-US" sz="2400" b="1" dirty="0" smtClean="0"/>
          </a:p>
          <a:p>
            <a:pPr>
              <a:buFont typeface="Wingdings" pitchFamily="2" charset="2"/>
              <a:buChar char="ü"/>
            </a:pPr>
            <a:r>
              <a:rPr lang="ar-SA" sz="2400" b="1" dirty="0" smtClean="0"/>
              <a:t>در مطالعه </a:t>
            </a:r>
            <a:r>
              <a:rPr lang="en-US" sz="2400" b="1" dirty="0" smtClean="0">
                <a:solidFill>
                  <a:srgbClr val="FF0000"/>
                </a:solidFill>
              </a:rPr>
              <a:t>Davoudi et al</a:t>
            </a:r>
            <a:r>
              <a:rPr lang="fa-IR" sz="2400" b="1" dirty="0" smtClean="0">
                <a:solidFill>
                  <a:srgbClr val="FF0000"/>
                </a:solidFill>
              </a:rPr>
              <a:t> </a:t>
            </a:r>
            <a:r>
              <a:rPr lang="fa-IR" sz="2400" b="1" dirty="0" smtClean="0"/>
              <a:t>در سال 2010</a:t>
            </a:r>
            <a:r>
              <a:rPr lang="ar-SA" sz="2400" b="1" dirty="0" smtClean="0"/>
              <a:t>بیماران به دو گروه تقسیم شدند  یک گروه بیمارانی که در طی </a:t>
            </a:r>
            <a:r>
              <a:rPr lang="en-US" sz="2400" b="1" dirty="0" smtClean="0"/>
              <a:t>CPB</a:t>
            </a:r>
            <a:r>
              <a:rPr lang="ar-SA" sz="2400" b="1" dirty="0" smtClean="0"/>
              <a:t> تحت ادامه مکانیکال ونتیلاسیون با حجم </a:t>
            </a:r>
            <a:r>
              <a:rPr lang="en-US" sz="2400" b="1" dirty="0" smtClean="0"/>
              <a:t>3cc/kg </a:t>
            </a:r>
            <a:r>
              <a:rPr lang="ar-SA" sz="2400" b="1" dirty="0" smtClean="0"/>
              <a:t>،</a:t>
            </a:r>
            <a:r>
              <a:rPr lang="en-US" sz="2400" b="1" dirty="0" smtClean="0"/>
              <a:t>PEEP:5</a:t>
            </a:r>
            <a:r>
              <a:rPr lang="ar-SA" sz="2400" b="1" dirty="0" smtClean="0"/>
              <a:t> ، </a:t>
            </a:r>
            <a:r>
              <a:rPr lang="en-US" sz="2400" b="1" dirty="0" smtClean="0"/>
              <a:t>RR:12</a:t>
            </a:r>
            <a:r>
              <a:rPr lang="ar-SA" sz="2400" b="1" dirty="0" smtClean="0"/>
              <a:t> و </a:t>
            </a:r>
            <a:r>
              <a:rPr lang="en-US" sz="2400" b="1" dirty="0" smtClean="0"/>
              <a:t>FIO2:1</a:t>
            </a:r>
            <a:r>
              <a:rPr lang="ar-SA" sz="2400" b="1" dirty="0" smtClean="0"/>
              <a:t> قرار می گیرند و گروه دوم بیمارانی که ونتیلاسیون در طی </a:t>
            </a:r>
            <a:r>
              <a:rPr lang="en-US" sz="2400" b="1" dirty="0" smtClean="0"/>
              <a:t>CPB</a:t>
            </a:r>
            <a:r>
              <a:rPr lang="ar-SA" sz="2400" b="1" dirty="0" smtClean="0"/>
              <a:t> متوقف می شد و نشان داده شد که کاهش</a:t>
            </a:r>
            <a:r>
              <a:rPr lang="en-US" sz="2400" b="1" dirty="0" smtClean="0"/>
              <a:t>FEV1</a:t>
            </a:r>
            <a:r>
              <a:rPr lang="ar-SA" sz="2400" b="1" dirty="0" smtClean="0"/>
              <a:t>و </a:t>
            </a:r>
            <a:r>
              <a:rPr lang="en-US" sz="2400" b="1" dirty="0" smtClean="0"/>
              <a:t>FVC</a:t>
            </a:r>
            <a:r>
              <a:rPr lang="ar-SA" sz="2400" b="1" dirty="0" smtClean="0"/>
              <a:t>درگروه تهویه 25٪ و 32٪ ودرگروه غیرتهویه 30٪ و 35٪ می باشد.</a:t>
            </a:r>
            <a:endParaRPr lang="fa-IR" sz="2400" b="1" dirty="0" smtClean="0"/>
          </a:p>
          <a:p>
            <a:pPr>
              <a:buFont typeface="Wingdings" pitchFamily="2" charset="2"/>
              <a:buChar char="ü"/>
            </a:pPr>
            <a:endParaRPr lang="fa-IR" sz="2400" b="1" dirty="0" smtClean="0"/>
          </a:p>
          <a:p>
            <a:pPr>
              <a:buFont typeface="Wingdings" pitchFamily="2" charset="2"/>
              <a:buChar char="ü"/>
            </a:pPr>
            <a:r>
              <a:rPr lang="en-US" sz="2400" b="1" dirty="0" smtClean="0">
                <a:solidFill>
                  <a:srgbClr val="FF0000"/>
                </a:solidFill>
              </a:rPr>
              <a:t>Gagnon et al</a:t>
            </a:r>
            <a:r>
              <a:rPr lang="ar-SA" sz="2400" b="1" dirty="0" smtClean="0">
                <a:solidFill>
                  <a:srgbClr val="FF0000"/>
                </a:solidFill>
              </a:rPr>
              <a:t> نشان دادن که </a:t>
            </a:r>
            <a:r>
              <a:rPr lang="en-US" sz="2400" b="1" dirty="0" smtClean="0">
                <a:solidFill>
                  <a:srgbClr val="FF0000"/>
                </a:solidFill>
              </a:rPr>
              <a:t>low tidal volume ventilation (3 ml/kg) without PEEP ventilation</a:t>
            </a:r>
            <a:r>
              <a:rPr lang="ar-SA" sz="2400" b="1" dirty="0" smtClean="0">
                <a:solidFill>
                  <a:srgbClr val="FF0000"/>
                </a:solidFill>
              </a:rPr>
              <a:t> قبل از</a:t>
            </a:r>
            <a:r>
              <a:rPr lang="en-US" sz="2400" b="1" dirty="0" smtClean="0">
                <a:solidFill>
                  <a:srgbClr val="FF0000"/>
                </a:solidFill>
              </a:rPr>
              <a:t>CPB</a:t>
            </a:r>
            <a:r>
              <a:rPr lang="ar-SA" sz="2400" b="1" dirty="0" smtClean="0">
                <a:solidFill>
                  <a:srgbClr val="FF0000"/>
                </a:solidFill>
              </a:rPr>
              <a:t> نمی تواند تغییرواضحی  در</a:t>
            </a:r>
            <a:r>
              <a:rPr lang="en-US" sz="2400" b="1" dirty="0" smtClean="0">
                <a:solidFill>
                  <a:srgbClr val="FF0000"/>
                </a:solidFill>
              </a:rPr>
              <a:t>pulmonary vascular resistance index (PVRI)</a:t>
            </a:r>
            <a:r>
              <a:rPr lang="ar-SA" sz="2400" b="1" dirty="0" smtClean="0">
                <a:solidFill>
                  <a:srgbClr val="FF0000"/>
                </a:solidFill>
              </a:rPr>
              <a:t>، </a:t>
            </a:r>
            <a:r>
              <a:rPr lang="en-US" sz="2400" b="1" dirty="0" smtClean="0">
                <a:solidFill>
                  <a:srgbClr val="FF0000"/>
                </a:solidFill>
              </a:rPr>
              <a:t>PaO2/FIo2 ratio</a:t>
            </a:r>
            <a:r>
              <a:rPr lang="ar-SA" sz="2400" b="1" dirty="0" smtClean="0">
                <a:solidFill>
                  <a:srgbClr val="FF0000"/>
                </a:solidFill>
              </a:rPr>
              <a:t>،</a:t>
            </a:r>
            <a:r>
              <a:rPr lang="en-US" sz="2400" b="1" dirty="0" smtClean="0">
                <a:solidFill>
                  <a:srgbClr val="FF0000"/>
                </a:solidFill>
              </a:rPr>
              <a:t>mean pulmonary artery pressure (MPAP)</a:t>
            </a:r>
            <a:r>
              <a:rPr lang="ar-SA" sz="2400" b="1" dirty="0" smtClean="0">
                <a:solidFill>
                  <a:srgbClr val="FF0000"/>
                </a:solidFill>
              </a:rPr>
              <a:t>، </a:t>
            </a:r>
            <a:r>
              <a:rPr lang="en-US" sz="2400" b="1" dirty="0" smtClean="0">
                <a:solidFill>
                  <a:srgbClr val="FF0000"/>
                </a:solidFill>
              </a:rPr>
              <a:t>pulmonary complications</a:t>
            </a:r>
            <a:r>
              <a:rPr lang="ar-SA" sz="2400" b="1" dirty="0" smtClean="0">
                <a:solidFill>
                  <a:srgbClr val="FF0000"/>
                </a:solidFill>
              </a:rPr>
              <a:t> و طول مدت اقامت در مقایسه با گروه غیر تهویه ایجاد کند. (8)</a:t>
            </a:r>
            <a:endParaRPr lang="en-US" sz="2400" b="1" dirty="0" smtClean="0">
              <a:solidFill>
                <a:srgbClr val="FF0000"/>
              </a:solidFill>
            </a:endParaRPr>
          </a:p>
          <a:p>
            <a:pPr>
              <a:buFont typeface="Wingdings" pitchFamily="2" charset="2"/>
              <a:buChar char="ü"/>
            </a:pPr>
            <a:endParaRPr lang="en-US" sz="2400" dirty="0" smtClean="0"/>
          </a:p>
          <a:p>
            <a:pPr>
              <a:buFont typeface="Wingdings" pitchFamily="2" charset="2"/>
              <a:buChar char="ü"/>
            </a:pP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lnSpcReduction="10000"/>
          </a:bodyPr>
          <a:lstStyle/>
          <a:p>
            <a:pPr>
              <a:buFont typeface="Wingdings" pitchFamily="2" charset="2"/>
              <a:buChar char="ü"/>
            </a:pPr>
            <a:r>
              <a:rPr lang="ar-SA" sz="2400" b="1" dirty="0" smtClean="0"/>
              <a:t>برش جراحی با از بین بردن دیواره قفسه سینه در مکانیک تنفس تغییر ایجاد می کند و منجر به نقص در </a:t>
            </a:r>
            <a:r>
              <a:rPr lang="en-US" sz="2400" b="1" dirty="0" smtClean="0"/>
              <a:t>respiratory effort.</a:t>
            </a:r>
            <a:r>
              <a:rPr lang="ar-SA" sz="2400" b="1" dirty="0" smtClean="0"/>
              <a:t> می شود. (9) درد بعد از عمل با کاهش عملکرد ریه با جلوگیری کردن از انجام تنفس عمیق همراه است. بنابراین بیمارانی که پروسیچر جراحی با باز بودن پلور همراه است با افزایش میزان اتلاکتازی، افیوژن پلور و درد بعد از عمل بخصوص در دوره کوتاه بعد از عمل همراه هستند. (10و11)</a:t>
            </a:r>
            <a:endParaRPr lang="fa-IR" sz="2400" b="1" dirty="0" smtClean="0"/>
          </a:p>
          <a:p>
            <a:pPr>
              <a:buFont typeface="Wingdings" pitchFamily="2" charset="2"/>
              <a:buChar char="ü"/>
            </a:pPr>
            <a:endParaRPr lang="fa-IR" sz="2400" b="1" dirty="0" smtClean="0"/>
          </a:p>
          <a:p>
            <a:pPr>
              <a:buFont typeface="Wingdings" pitchFamily="2" charset="2"/>
              <a:buChar char="ü"/>
            </a:pPr>
            <a:r>
              <a:rPr lang="ar-SA" sz="2400" b="1" dirty="0" smtClean="0"/>
              <a:t>بای پس قلبی ریوی میتواند با فعال شدن مسیرهای التهابی و انعقادی متفاوتی همراه باشد. اختلال عملکرد سلول های اندوتلیال در طی کاردیو پولمونری بای پس به خاطر تغییر در الگوهای جریان خون، </a:t>
            </a:r>
            <a:r>
              <a:rPr lang="en-US" sz="2400" b="1" dirty="0" smtClean="0"/>
              <a:t>shear stress</a:t>
            </a:r>
            <a:r>
              <a:rPr lang="ar-SA" sz="2400" b="1" dirty="0" smtClean="0"/>
              <a:t>، ایسکمی و رپرفیوژن و سایتوکین های در گردش منجر به فعال شدن چندین مسیر پیش التهابی و پروپوپتوز می شود. (12و13) در حالی که توانایی در  تولید مدیاتورهای وازوپروتکتیو ساپرس می کند. (13و14) فعالیت سلول های اندوتلیال عروقی باشروع ابشار چسبندگی لکوسیت ها شناخته شده است.</a:t>
            </a:r>
            <a:endParaRPr lang="fa-IR" sz="2400" b="1" dirty="0" smtClean="0"/>
          </a:p>
          <a:p>
            <a:pPr>
              <a:buNone/>
            </a:pPr>
            <a:endParaRPr lang="en-US" sz="2400" b="1" dirty="0" smtClean="0"/>
          </a:p>
          <a:p>
            <a:pPr>
              <a:buFont typeface="Wingdings" pitchFamily="2" charset="2"/>
              <a:buChar char="ü"/>
            </a:pPr>
            <a:endParaRPr lang="fa-I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rmAutofit lnSpcReduction="10000"/>
          </a:bodyPr>
          <a:lstStyle/>
          <a:p>
            <a:pPr>
              <a:buFont typeface="Wingdings" pitchFamily="2" charset="2"/>
              <a:buChar char="ü"/>
            </a:pPr>
            <a:r>
              <a:rPr lang="ar-SA" sz="2000" b="1" dirty="0" smtClean="0"/>
              <a:t>کاردیوپولمونری بای پس با پرفیوژن ناکافی ریه همراه است به این دلیل که فلو به شریان پولمونر درطی دوره کراس کلامپ و زمانی که قلب اجکشن ندارد ، وجود ندارد بنابراین خونرسانی به عروق برونشیال محدود می شود. (15)اختلال عملکردسلولهای اندوتلیال عروق ریوی وجداسازی نوتروفیل های فعال شده درپارانشیم ریه درطول دوره برقراری مجدد جریان خون میتواند نفوذپذیری بافت ریه را افزایش دهد و مقاومت عروقی را بالاببرد و تغییرات سورفاکتانت ریوی منجر به تجمع پروتین الوئولار، ادم ریوی و تولید سایتوکین ها می شود. (16و17) و اینها خود را به صورت تبادل گازی غیر نرمال، ضعف مکانیک ریه، افزایش </a:t>
            </a:r>
            <a:r>
              <a:rPr lang="en-US" sz="2000" b="1" dirty="0" smtClean="0"/>
              <a:t>Pulmonary shunt fraction</a:t>
            </a:r>
            <a:r>
              <a:rPr lang="ar-SA" sz="2000" b="1" dirty="0" smtClean="0"/>
              <a:t>و کاهش در </a:t>
            </a:r>
            <a:r>
              <a:rPr lang="en-US" sz="2000" b="1" dirty="0" smtClean="0"/>
              <a:t>functional residual capacity</a:t>
            </a:r>
            <a:r>
              <a:rPr lang="ar-SA" sz="2000" b="1" dirty="0" smtClean="0"/>
              <a:t> و </a:t>
            </a:r>
            <a:r>
              <a:rPr lang="en-US" sz="2000" b="1" dirty="0" smtClean="0"/>
              <a:t>carbonmonoxide transfer factor</a:t>
            </a:r>
            <a:r>
              <a:rPr lang="ar-SA" sz="2000" b="1" dirty="0" smtClean="0"/>
              <a:t>نشان می دهند. (17و18)</a:t>
            </a:r>
            <a:endParaRPr lang="fa-IR" sz="2000" b="1" dirty="0" smtClean="0"/>
          </a:p>
          <a:p>
            <a:pPr>
              <a:buFont typeface="Wingdings" pitchFamily="2" charset="2"/>
              <a:buChar char="ü"/>
            </a:pPr>
            <a:endParaRPr lang="fa-IR" sz="2000" dirty="0" smtClean="0"/>
          </a:p>
          <a:p>
            <a:pPr>
              <a:buFont typeface="Wingdings" pitchFamily="2" charset="2"/>
              <a:buChar char="ü"/>
            </a:pPr>
            <a:r>
              <a:rPr lang="ar-SA" sz="1700" dirty="0" smtClean="0"/>
              <a:t>یکی از راههای حفاظت از ریه استفاده از </a:t>
            </a:r>
            <a:r>
              <a:rPr lang="en-US" sz="1700" dirty="0" smtClean="0"/>
              <a:t> CPAP</a:t>
            </a:r>
            <a:r>
              <a:rPr lang="ar-SA" sz="1700" dirty="0" smtClean="0"/>
              <a:t>در طی کاردیوپولمونری بای پس  می باشد که ممکن است کمک کند به کاهش شانت و بهتر شدن تبادلات گازی (19)هر چند به نظر می رسد این تاثیر به فشار راه هوایی که استفاده می شود وابسته است. استفاده از </a:t>
            </a:r>
            <a:r>
              <a:rPr lang="en-US" sz="1700" dirty="0" smtClean="0"/>
              <a:t>low frequency ventilation (LFV)</a:t>
            </a:r>
            <a:r>
              <a:rPr lang="ar-SA" sz="1700" dirty="0" smtClean="0"/>
              <a:t> همراه با </a:t>
            </a:r>
            <a:r>
              <a:rPr lang="en-US" sz="1700" dirty="0" smtClean="0"/>
              <a:t>CPAP</a:t>
            </a:r>
            <a:r>
              <a:rPr lang="ar-SA" sz="1700" dirty="0" smtClean="0"/>
              <a:t>اسیب ریه بعد از کاردیوپولمونری بای پس را کاهش می دهد که در مطالعه ای این نشان داده شده است. در این مطالعه اشاره شده نشان داده که استفاده از </a:t>
            </a:r>
            <a:r>
              <a:rPr lang="en-US" sz="1700" dirty="0" smtClean="0"/>
              <a:t>LFV</a:t>
            </a:r>
            <a:r>
              <a:rPr lang="ar-SA" sz="1700" dirty="0" smtClean="0"/>
              <a:t>  همراه با تبادل گاز ی بهتر، </a:t>
            </a:r>
            <a:r>
              <a:rPr lang="en-US" sz="1700" dirty="0" smtClean="0"/>
              <a:t>higher adenine nucleotide,</a:t>
            </a:r>
            <a:r>
              <a:rPr lang="ar-SA" sz="1700" dirty="0" smtClean="0"/>
              <a:t>،</a:t>
            </a:r>
            <a:r>
              <a:rPr lang="en-US" sz="1700" dirty="0" smtClean="0"/>
              <a:t>lower LDH levels,</a:t>
            </a:r>
            <a:r>
              <a:rPr lang="ar-SA" sz="1700" dirty="0" smtClean="0"/>
              <a:t> ، اسیب بافتی کاهش یافته در بیوپسی ریه همچنین </a:t>
            </a:r>
            <a:r>
              <a:rPr lang="en-US" sz="1700" dirty="0" smtClean="0"/>
              <a:t>lowerDNAlevels</a:t>
            </a:r>
            <a:r>
              <a:rPr lang="ar-SA" sz="1700" dirty="0" smtClean="0"/>
              <a:t> در برونکوالوئولار لاواژ می باشد در مقایسه با کلاپس ریه در گروه کنترل. (9)هر چند در مطالعه بالینی دیگری بر روی بیماران تحت جراحی قلب در مقایسه ونتیلاسیون با حجم کم و بدون ونتیلاسیون هیچ تغییر واضحی در </a:t>
            </a:r>
            <a:r>
              <a:rPr lang="en-US" sz="1700" dirty="0" smtClean="0"/>
              <a:t>PVRI</a:t>
            </a:r>
            <a:r>
              <a:rPr lang="ar-SA" sz="1700" dirty="0" smtClean="0"/>
              <a:t>، </a:t>
            </a:r>
            <a:r>
              <a:rPr lang="en-US" sz="1700" dirty="0" smtClean="0"/>
              <a:t>PaO(2)/FiO(2) ratio</a:t>
            </a:r>
            <a:r>
              <a:rPr lang="ar-SA" sz="1700" dirty="0" smtClean="0"/>
              <a:t> ، طول اقامت بعد از عمل و عوارض ریوی بعد از عمل دیده نشد. (20)</a:t>
            </a:r>
            <a:endParaRPr lang="en-US" sz="1700" dirty="0" smtClean="0"/>
          </a:p>
          <a:p>
            <a:pPr>
              <a:buFont typeface="Wingdings" pitchFamily="2" charset="2"/>
              <a:buChar char="ü"/>
            </a:pPr>
            <a:endParaRPr lang="en-US" sz="2000" dirty="0" smtClean="0"/>
          </a:p>
          <a:p>
            <a:pPr>
              <a:buFont typeface="Wingdings" pitchFamily="2" charset="2"/>
              <a:buChar char="ü"/>
            </a:pPr>
            <a:endParaRPr lang="fa-I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391</TotalTime>
  <Words>2797</Words>
  <Application>Microsoft Office PowerPoint</Application>
  <PresentationFormat>On-screen Show (4:3)</PresentationFormat>
  <Paragraphs>123</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Lucida Sans Unicode</vt:lpstr>
      <vt:lpstr>Symbol</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Randomization method:</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intuser</cp:lastModifiedBy>
  <cp:revision>82</cp:revision>
  <dcterms:created xsi:type="dcterms:W3CDTF">2020-07-26T14:34:32Z</dcterms:created>
  <dcterms:modified xsi:type="dcterms:W3CDTF">2021-01-10T08:57:02Z</dcterms:modified>
</cp:coreProperties>
</file>