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64" r:id="rId2"/>
    <p:sldId id="382" r:id="rId3"/>
    <p:sldId id="383" r:id="rId4"/>
    <p:sldId id="384" r:id="rId5"/>
    <p:sldId id="365" r:id="rId6"/>
    <p:sldId id="387" r:id="rId7"/>
    <p:sldId id="391" r:id="rId8"/>
    <p:sldId id="388" r:id="rId9"/>
    <p:sldId id="392" r:id="rId10"/>
    <p:sldId id="385" r:id="rId11"/>
    <p:sldId id="386" r:id="rId12"/>
    <p:sldId id="389" r:id="rId13"/>
    <p:sldId id="390" r:id="rId14"/>
    <p:sldId id="3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B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F3FE2-E8A3-474C-B8EA-E19846DD1A91}" type="datetimeFigureOut">
              <a:rPr lang="en-US" smtClean="0"/>
              <a:pPr/>
              <a:t>2/24/2021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F6B5F-98DF-4A6F-9D3A-5FDC4502518C}" type="slidenum">
              <a:rPr lang="en-US" smtClean="0"/>
              <a:pPr/>
              <a:t>‹#›</a:t>
            </a:fld>
            <a:endParaRPr lang="en-US"/>
          </a:p>
        </p:txBody>
      </p:sp>
    </p:spTree>
    <p:extLst>
      <p:ext uri="{BB962C8B-B14F-4D97-AF65-F5344CB8AC3E}">
        <p14:creationId xmlns:p14="http://schemas.microsoft.com/office/powerpoint/2010/main" val="220593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E8DFFE-DA19-4CC3-9605-C2A9784D4646}" type="datetimeFigureOut">
              <a:rPr lang="en-US" smtClean="0"/>
              <a:pPr/>
              <a:t>2/24/2021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E8DFFE-DA19-4CC3-9605-C2A9784D4646}"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E8DFFE-DA19-4CC3-9605-C2A9784D4646}"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8DFFE-DA19-4CC3-9605-C2A9784D4646}"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4E7EF6-EA46-4254-99DD-317F29660E1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E8DFFE-DA19-4CC3-9605-C2A9784D4646}" type="datetimeFigureOut">
              <a:rPr lang="en-US" smtClean="0"/>
              <a:pPr/>
              <a:t>2/24/2021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4E7EF6-EA46-4254-99DD-317F29660E1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685800"/>
            <a:ext cx="8229600" cy="5638800"/>
          </a:xfrm>
        </p:spPr>
        <p:txBody>
          <a:bodyPr>
            <a:normAutofit/>
          </a:bodyPr>
          <a:lstStyle/>
          <a:p>
            <a:pPr marL="0" marR="0" indent="0" algn="ctr" rtl="1">
              <a:spcBef>
                <a:spcPts val="0"/>
              </a:spcBef>
              <a:spcAft>
                <a:spcPts val="0"/>
              </a:spcAft>
              <a:buNone/>
            </a:pPr>
            <a:endParaRPr lang="fa-IR" sz="2800" b="1" dirty="0" smtClean="0">
              <a:solidFill>
                <a:srgbClr val="000000"/>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endParaRPr lang="fa-IR" sz="2800" b="1" dirty="0">
              <a:solidFill>
                <a:srgbClr val="000000"/>
              </a:solidFill>
              <a:latin typeface="Zar"/>
              <a:ea typeface="Times New Roman" panose="02020603050405020304" pitchFamily="18" charset="0"/>
              <a:cs typeface="B Mitra" panose="00000400000000000000" pitchFamily="2" charset="-78"/>
            </a:endParaRPr>
          </a:p>
          <a:p>
            <a:pPr marL="0" indent="0" algn="ctr" rtl="1">
              <a:spcBef>
                <a:spcPts val="0"/>
              </a:spcBef>
              <a:buNone/>
            </a:pPr>
            <a:r>
              <a:rPr lang="fa-IR" b="1" dirty="0" smtClean="0">
                <a:cs typeface="B Mitra" panose="00000400000000000000" pitchFamily="2" charset="-78"/>
              </a:rPr>
              <a:t>عنوان </a:t>
            </a:r>
            <a:r>
              <a:rPr lang="fa-IR" b="1" dirty="0">
                <a:cs typeface="B Mitra" panose="00000400000000000000" pitchFamily="2" charset="-78"/>
              </a:rPr>
              <a:t>طرح: </a:t>
            </a:r>
            <a:endParaRPr lang="fa-IR" b="1" dirty="0" smtClean="0">
              <a:cs typeface="B Mitra" panose="00000400000000000000" pitchFamily="2" charset="-78"/>
            </a:endParaRPr>
          </a:p>
          <a:p>
            <a:pPr marL="0" indent="0" algn="ctr" rtl="1">
              <a:spcBef>
                <a:spcPts val="0"/>
              </a:spcBef>
              <a:buNone/>
            </a:pPr>
            <a:endParaRPr lang="fa-IR" sz="2800" b="1" dirty="0">
              <a:solidFill>
                <a:srgbClr val="000000"/>
              </a:solidFill>
              <a:latin typeface="Zar"/>
              <a:ea typeface="Times New Roman" panose="02020603050405020304" pitchFamily="18" charset="0"/>
              <a:cs typeface="B Mitra" panose="00000400000000000000" pitchFamily="2" charset="-78"/>
            </a:endParaRPr>
          </a:p>
          <a:p>
            <a:pPr marL="0" marR="0" indent="0" algn="ctr" rtl="1">
              <a:lnSpc>
                <a:spcPct val="150000"/>
              </a:lnSpc>
              <a:spcBef>
                <a:spcPts val="0"/>
              </a:spcBef>
              <a:spcAft>
                <a:spcPts val="0"/>
              </a:spcAft>
              <a:buNone/>
            </a:pPr>
            <a:r>
              <a:rPr lang="fa-IR" sz="2400" b="1" dirty="0" smtClean="0">
                <a:solidFill>
                  <a:srgbClr val="B50B9D"/>
                </a:solidFill>
                <a:latin typeface="Zar"/>
                <a:ea typeface="Times New Roman" panose="02020603050405020304" pitchFamily="18" charset="0"/>
                <a:cs typeface="B Mitra" panose="00000400000000000000" pitchFamily="2" charset="-78"/>
              </a:rPr>
              <a:t>طراحی </a:t>
            </a:r>
            <a:r>
              <a:rPr lang="fa-IR" sz="2400" b="1" dirty="0">
                <a:solidFill>
                  <a:srgbClr val="B50B9D"/>
                </a:solidFill>
                <a:latin typeface="Zar"/>
                <a:ea typeface="Times New Roman" panose="02020603050405020304" pitchFamily="18" charset="0"/>
                <a:cs typeface="B Mitra" panose="00000400000000000000" pitchFamily="2" charset="-78"/>
              </a:rPr>
              <a:t>و اجرای برنامه پزشکی از راه دور برای بیماران مبتلا به نارسایی قلب در مرکز آموزشی، تحقیقاتی و درمانی قلب و عروق شهید رجایی: </a:t>
            </a:r>
            <a:endParaRPr lang="fa-IR" sz="2400" b="1" dirty="0" smtClean="0">
              <a:solidFill>
                <a:srgbClr val="B50B9D"/>
              </a:solidFill>
              <a:latin typeface="Zar"/>
              <a:ea typeface="Times New Roman" panose="02020603050405020304" pitchFamily="18" charset="0"/>
              <a:cs typeface="B Mitra" panose="00000400000000000000" pitchFamily="2" charset="-78"/>
            </a:endParaRPr>
          </a:p>
          <a:p>
            <a:pPr marL="0" marR="0" indent="0" algn="ctr" rtl="1">
              <a:lnSpc>
                <a:spcPct val="150000"/>
              </a:lnSpc>
              <a:spcBef>
                <a:spcPts val="0"/>
              </a:spcBef>
              <a:spcAft>
                <a:spcPts val="0"/>
              </a:spcAft>
              <a:buNone/>
            </a:pPr>
            <a:r>
              <a:rPr lang="fa-IR" sz="2400" b="1" dirty="0" smtClean="0">
                <a:solidFill>
                  <a:srgbClr val="B50B9D"/>
                </a:solidFill>
                <a:latin typeface="Zar"/>
                <a:ea typeface="Times New Roman" panose="02020603050405020304" pitchFamily="18" charset="0"/>
                <a:cs typeface="B Mitra" panose="00000400000000000000" pitchFamily="2" charset="-78"/>
              </a:rPr>
              <a:t>یک </a:t>
            </a:r>
            <a:r>
              <a:rPr lang="fa-IR" sz="2400" b="1" dirty="0">
                <a:solidFill>
                  <a:srgbClr val="B50B9D"/>
                </a:solidFill>
                <a:latin typeface="Zar"/>
                <a:ea typeface="Times New Roman" panose="02020603050405020304" pitchFamily="18" charset="0"/>
                <a:cs typeface="B Mitra" panose="00000400000000000000" pitchFamily="2" charset="-78"/>
              </a:rPr>
              <a:t>مطالعه </a:t>
            </a:r>
            <a:r>
              <a:rPr lang="fa-IR" sz="2400" b="1" dirty="0" smtClean="0">
                <a:solidFill>
                  <a:srgbClr val="B50B9D"/>
                </a:solidFill>
                <a:latin typeface="Zar"/>
                <a:ea typeface="Times New Roman" panose="02020603050405020304" pitchFamily="18" charset="0"/>
                <a:cs typeface="B Mitra" panose="00000400000000000000" pitchFamily="2" charset="-78"/>
              </a:rPr>
              <a:t>ترکیبی</a:t>
            </a:r>
          </a:p>
          <a:p>
            <a:pPr marL="0" marR="0" indent="0" algn="ctr" rtl="1">
              <a:spcBef>
                <a:spcPts val="0"/>
              </a:spcBef>
              <a:spcAft>
                <a:spcPts val="0"/>
              </a:spcAft>
              <a:buNone/>
            </a:pPr>
            <a:endParaRPr lang="fa-IR" sz="2000" dirty="0" smtClean="0">
              <a:latin typeface="Times New Roman" panose="02020603050405020304" pitchFamily="18" charset="0"/>
              <a:ea typeface="Times New Roman" panose="02020603050405020304" pitchFamily="18" charset="0"/>
              <a:cs typeface="B Mitra" panose="00000400000000000000" pitchFamily="2" charset="-78"/>
            </a:endParaRP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مجریان:</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شبانی</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پیغمبری</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نادری</a:t>
            </a:r>
            <a:endParaRPr lang="en-US"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endParaRPr>
          </a:p>
          <a:p>
            <a:pPr algn="just" rtl="1">
              <a:lnSpc>
                <a:spcPct val="150000"/>
              </a:lnSpc>
            </a:pPr>
            <a:endParaRPr lang="en-US" sz="2400" dirty="0">
              <a:solidFill>
                <a:srgbClr val="0070C0"/>
              </a:solidFill>
              <a:cs typeface="B Mitra" pitchFamily="2" charset="-78"/>
            </a:endParaRPr>
          </a:p>
        </p:txBody>
      </p:sp>
      <p:pic>
        <p:nvPicPr>
          <p:cNvPr id="4" name="Picture 3"/>
          <p:cNvPicPr>
            <a:picLocks noChangeAspect="1"/>
          </p:cNvPicPr>
          <p:nvPr/>
        </p:nvPicPr>
        <p:blipFill>
          <a:blip r:embed="rId3"/>
          <a:stretch>
            <a:fillRect/>
          </a:stretch>
        </p:blipFill>
        <p:spPr>
          <a:xfrm>
            <a:off x="457200" y="715537"/>
            <a:ext cx="1524000" cy="1066800"/>
          </a:xfrm>
          <a:prstGeom prst="rect">
            <a:avLst/>
          </a:prstGeom>
        </p:spPr>
      </p:pic>
    </p:spTree>
    <p:extLst>
      <p:ext uri="{BB962C8B-B14F-4D97-AF65-F5344CB8AC3E}">
        <p14:creationId xmlns:p14="http://schemas.microsoft.com/office/powerpoint/2010/main" val="330410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algn="just" rtl="1">
              <a:lnSpc>
                <a:spcPct val="150000"/>
              </a:lnSpc>
              <a:spcAft>
                <a:spcPts val="800"/>
              </a:spcAft>
            </a:pP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a:t>
            </a:r>
            <a:r>
              <a:rPr lang="fa-IR" sz="2000" dirty="0" smtClean="0">
                <a:latin typeface="Calibri" panose="020F0502020204030204" pitchFamily="34" charset="0"/>
                <a:ea typeface="Calibri" panose="020F0502020204030204" pitchFamily="34" charset="0"/>
                <a:cs typeface="B Mitra" panose="00000400000000000000" pitchFamily="2" charset="-78"/>
              </a:rPr>
              <a:t>مطالعه </a:t>
            </a:r>
            <a:r>
              <a:rPr lang="fa-IR" sz="2000" dirty="0">
                <a:latin typeface="Calibri" panose="020F0502020204030204" pitchFamily="34" charset="0"/>
                <a:ea typeface="Calibri" panose="020F0502020204030204" pitchFamily="34" charset="0"/>
                <a:cs typeface="B Mitra" panose="00000400000000000000" pitchFamily="2" charset="-78"/>
              </a:rPr>
              <a:t>ترکیبی متوالی</a:t>
            </a:r>
            <a:endParaRPr lang="en-US" sz="2000" dirty="0"/>
          </a:p>
          <a:p>
            <a:pPr marL="0" lvl="0" indent="0" algn="just" rtl="1">
              <a:lnSpc>
                <a:spcPct val="150000"/>
              </a:lnSpc>
              <a:spcAft>
                <a:spcPts val="800"/>
              </a:spcAft>
              <a:buClr>
                <a:srgbClr val="0BD0D9"/>
              </a:buClr>
              <a:buNone/>
            </a:pPr>
            <a:r>
              <a:rPr lang="fa-IR" sz="1800" dirty="0" smtClean="0">
                <a:latin typeface="Calibri" panose="020F0502020204030204" pitchFamily="34" charset="0"/>
                <a:ea typeface="Calibri" panose="020F0502020204030204" pitchFamily="34" charset="0"/>
                <a:cs typeface="B Mitra" panose="00000400000000000000" pitchFamily="2" charset="-78"/>
              </a:rPr>
              <a:t>                                       </a:t>
            </a:r>
          </a:p>
          <a:p>
            <a:pPr marL="0" lvl="0" indent="0" algn="just" rtl="1">
              <a:lnSpc>
                <a:spcPct val="150000"/>
              </a:lnSpc>
              <a:spcAft>
                <a:spcPts val="800"/>
              </a:spcAft>
              <a:buClr>
                <a:srgbClr val="0BD0D9"/>
              </a:buClr>
              <a:buNone/>
            </a:pP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                                       مرکز </a:t>
            </a: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آموزشی، تحقیقاتی و درمانی قلب و عروق شهید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رجایی</a:t>
            </a:r>
            <a:endParaRPr lang="en-US" sz="1800" dirty="0" smtClean="0">
              <a:solidFill>
                <a:prstClr val="black"/>
              </a:solidFill>
            </a:endParaRPr>
          </a:p>
          <a:p>
            <a:pPr marL="0" indent="0" algn="just" rtl="1">
              <a:lnSpc>
                <a:spcPct val="150000"/>
              </a:lnSpc>
              <a:spcAft>
                <a:spcPts val="800"/>
              </a:spcAft>
              <a:buNone/>
            </a:pPr>
            <a:endParaRPr lang="fa-IR" sz="1800" dirty="0">
              <a:latin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t>                                </a:t>
            </a:r>
            <a:r>
              <a:rPr lang="fa-IR" sz="1800" dirty="0" smtClean="0">
                <a:latin typeface="Calibri" panose="020F0502020204030204" pitchFamily="34" charset="0"/>
                <a:ea typeface="Calibri" panose="020F0502020204030204" pitchFamily="34" charset="0"/>
                <a:cs typeface="B Mitra" panose="00000400000000000000" pitchFamily="2" charset="-78"/>
              </a:rPr>
              <a:t>کلیه </a:t>
            </a:r>
            <a:r>
              <a:rPr lang="fa-IR" sz="1800" dirty="0">
                <a:latin typeface="Calibri" panose="020F0502020204030204" pitchFamily="34" charset="0"/>
                <a:ea typeface="Calibri" panose="020F0502020204030204" pitchFamily="34" charset="0"/>
                <a:cs typeface="B Mitra" panose="00000400000000000000" pitchFamily="2" charset="-78"/>
              </a:rPr>
              <a:t>بیماران مبتلا به نارسایی قلب مراجعه کننده به مرکز قلب و عروق شهید رجایی</a:t>
            </a:r>
            <a:endParaRPr lang="en-US" sz="1800" dirty="0"/>
          </a:p>
          <a:p>
            <a:pPr algn="just" rtl="1">
              <a:lnSpc>
                <a:spcPct val="150000"/>
              </a:lnSpc>
              <a:spcAft>
                <a:spcPts val="800"/>
              </a:spcAft>
            </a:pP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نمونه </a:t>
            </a:r>
            <a:r>
              <a:rPr lang="fa-IR" sz="1800" dirty="0">
                <a:latin typeface="Calibri" panose="020F0502020204030204" pitchFamily="34" charset="0"/>
                <a:ea typeface="Calibri" panose="020F0502020204030204" pitchFamily="34" charset="0"/>
                <a:cs typeface="B Mitra" panose="00000400000000000000" pitchFamily="2" charset="-78"/>
              </a:rPr>
              <a:t>گیری در مرحله اول مطالعه به روش هدفمند و در مرحله دوم به روش در دسترس انجام </a:t>
            </a:r>
            <a:r>
              <a:rPr lang="fa-IR" sz="1800" dirty="0" smtClean="0">
                <a:latin typeface="Calibri" panose="020F0502020204030204" pitchFamily="34" charset="0"/>
                <a:ea typeface="Calibri" panose="020F0502020204030204" pitchFamily="34" charset="0"/>
                <a:cs typeface="B Mitra" panose="00000400000000000000" pitchFamily="2" charset="-78"/>
              </a:rPr>
              <a:t>       خواهد </a:t>
            </a:r>
            <a:r>
              <a:rPr lang="fa-IR" sz="1800" dirty="0">
                <a:latin typeface="Calibri" panose="020F0502020204030204" pitchFamily="34" charset="0"/>
                <a:ea typeface="Calibri" panose="020F0502020204030204" pitchFamily="34" charset="0"/>
                <a:cs typeface="B Mitra" panose="00000400000000000000" pitchFamily="2" charset="-78"/>
              </a:rPr>
              <a:t>شد. نمونه گیری در بخش کیفی این مطالعه تا زمان رسیدن به اشباع اطلاعات ادامه می یابد.</a:t>
            </a:r>
            <a:endParaRPr lang="en-US" sz="1800" dirty="0"/>
          </a:p>
          <a:p>
            <a:pPr algn="just" rtl="1">
              <a:lnSpc>
                <a:spcPct val="150000"/>
              </a:lnSpc>
            </a:pPr>
            <a:endPar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endParaRPr>
          </a:p>
        </p:txBody>
      </p:sp>
      <p:pic>
        <p:nvPicPr>
          <p:cNvPr id="4" name="Picture 3"/>
          <p:cNvPicPr>
            <a:picLocks noChangeAspect="1"/>
          </p:cNvPicPr>
          <p:nvPr/>
        </p:nvPicPr>
        <p:blipFill>
          <a:blip r:embed="rId2"/>
          <a:stretch>
            <a:fillRect/>
          </a:stretch>
        </p:blipFill>
        <p:spPr>
          <a:xfrm>
            <a:off x="6540822" y="1066800"/>
            <a:ext cx="2145978" cy="838199"/>
          </a:xfrm>
          <a:prstGeom prst="rect">
            <a:avLst/>
          </a:prstGeom>
        </p:spPr>
      </p:pic>
      <p:sp>
        <p:nvSpPr>
          <p:cNvPr id="8" name="TextBox 7"/>
          <p:cNvSpPr txBox="1"/>
          <p:nvPr/>
        </p:nvSpPr>
        <p:spPr>
          <a:xfrm>
            <a:off x="6658298" y="2302916"/>
            <a:ext cx="1905001"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محیط پژوهش</a:t>
            </a:r>
          </a:p>
        </p:txBody>
      </p:sp>
      <p:sp>
        <p:nvSpPr>
          <p:cNvPr id="9" name="TextBox 8"/>
          <p:cNvSpPr txBox="1"/>
          <p:nvPr/>
        </p:nvSpPr>
        <p:spPr>
          <a:xfrm>
            <a:off x="6658298" y="3377331"/>
            <a:ext cx="1885886"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جامعه پژوهش</a:t>
            </a:r>
          </a:p>
        </p:txBody>
      </p:sp>
      <p:sp>
        <p:nvSpPr>
          <p:cNvPr id="10" name="TextBox 9"/>
          <p:cNvSpPr txBox="1"/>
          <p:nvPr/>
        </p:nvSpPr>
        <p:spPr>
          <a:xfrm>
            <a:off x="6701883" y="4453605"/>
            <a:ext cx="1883720"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نمونه‌گیری</a:t>
            </a:r>
          </a:p>
        </p:txBody>
      </p:sp>
    </p:spTree>
    <p:extLst>
      <p:ext uri="{BB962C8B-B14F-4D97-AF65-F5344CB8AC3E}">
        <p14:creationId xmlns:p14="http://schemas.microsoft.com/office/powerpoint/2010/main" val="2278668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Autofit/>
          </a:bodyPr>
          <a:lstStyle/>
          <a:p>
            <a:pPr algn="just" rtl="1">
              <a:lnSpc>
                <a:spcPct val="150000"/>
              </a:lnSpc>
            </a:pP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ورود به مطالعه:</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بیمارانی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که با تشخیص نارسایی قلب به درمانگاه مرکز قلب و عروق شهید رجایی مراجعه کنند. </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سن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18 سال یا بالاتر داشته باشند</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از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نظر روحی و جسمی وضعیت مناسب جهت شرکت در مطالعه داشته باشند</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امکانات لازم جهت استفاده از برنامه طراحی شده و توانایی استفاده از آن را داشته باشند</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رضایت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به شرکت در مطالعه داشته باشند</a:t>
            </a:r>
          </a:p>
          <a:p>
            <a:pPr algn="just" rtl="1">
              <a:lnSpc>
                <a:spcPct val="150000"/>
              </a:lnSpc>
            </a:pP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خروج از مطالعه:</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بیماران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به هر دلیلی تمایل به ادامه شرکت در مطالعه نداشته باشند</a:t>
            </a:r>
          </a:p>
          <a:p>
            <a:pPr marL="342900" indent="-342900" algn="just" rtl="1">
              <a:lnSpc>
                <a:spcPct val="150000"/>
              </a:lnSpc>
              <a:buFont typeface="+mj-lt"/>
              <a:buAutoNum type="arabicParenR"/>
            </a:pPr>
            <a:endPar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278455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51" y="609600"/>
            <a:ext cx="8229600" cy="1143000"/>
          </a:xfrm>
        </p:spPr>
        <p:txBody>
          <a:bodyPr>
            <a:normAutofit/>
          </a:bodyPr>
          <a:lstStyle/>
          <a:p>
            <a:pPr algn="r"/>
            <a:r>
              <a:rPr lang="fa-IR" sz="2800" b="1" dirty="0">
                <a:solidFill>
                  <a:srgbClr val="B50B9D"/>
                </a:solidFill>
                <a:cs typeface="B Mitra" panose="00000400000000000000" pitchFamily="2" charset="-78"/>
              </a:rPr>
              <a:t>مشخصات ابزار جمع آوري اطلاعات و نحوه جمع آوري آن:</a:t>
            </a:r>
            <a:endParaRPr lang="en-US" sz="28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221166" y="1981200"/>
            <a:ext cx="8229600" cy="4389120"/>
          </a:xfrm>
        </p:spPr>
        <p:txBody>
          <a:bodyPr>
            <a:noAutofit/>
          </a:bodyPr>
          <a:lstStyle/>
          <a:p>
            <a:pPr marL="0" marR="0" indent="0" algn="just" rtl="1">
              <a:lnSpc>
                <a:spcPct val="150000"/>
              </a:lnSpc>
              <a:spcBef>
                <a:spcPts val="0"/>
              </a:spcBef>
              <a:spcAft>
                <a:spcPts val="0"/>
              </a:spcAft>
              <a:buNone/>
            </a:pPr>
            <a:r>
              <a:rPr lang="ar-SA" sz="2000" b="1" dirty="0">
                <a:latin typeface="Times New Roman" panose="02020603050405020304" pitchFamily="18" charset="0"/>
                <a:ea typeface="Times New Roman" panose="02020603050405020304" pitchFamily="18" charset="0"/>
                <a:cs typeface="B Mitra" panose="00000400000000000000" pitchFamily="2" charset="-78"/>
              </a:rPr>
              <a:t>جمع آوری داده </a:t>
            </a:r>
            <a:r>
              <a:rPr lang="ar-SA" sz="2000" b="1" dirty="0" smtClean="0">
                <a:latin typeface="Times New Roman" panose="02020603050405020304" pitchFamily="18" charset="0"/>
                <a:ea typeface="Times New Roman" panose="02020603050405020304" pitchFamily="18" charset="0"/>
                <a:cs typeface="B Mitra" panose="00000400000000000000" pitchFamily="2" charset="-78"/>
              </a:rPr>
              <a:t>ها</a:t>
            </a:r>
            <a:r>
              <a:rPr lang="fa-IR" sz="2000" b="1" dirty="0">
                <a:latin typeface="Times New Roman" panose="02020603050405020304" pitchFamily="18" charset="0"/>
                <a:ea typeface="Times New Roman" panose="02020603050405020304" pitchFamily="18" charset="0"/>
                <a:cs typeface="B Mitra" panose="00000400000000000000" pitchFamily="2" charset="-78"/>
              </a:rPr>
              <a:t>:</a:t>
            </a:r>
            <a:endParaRPr lang="fa-IR" sz="2000" b="1" dirty="0" smtClean="0">
              <a:latin typeface="Times New Roman" panose="02020603050405020304" pitchFamily="18" charset="0"/>
              <a:ea typeface="Times New Roman" panose="02020603050405020304" pitchFamily="18" charset="0"/>
              <a:cs typeface="B Mitra" panose="00000400000000000000" pitchFamily="2" charset="-78"/>
            </a:endParaRPr>
          </a:p>
          <a:p>
            <a:pPr marL="0" marR="0" algn="just" rtl="1">
              <a:lnSpc>
                <a:spcPct val="150000"/>
              </a:lnSpc>
              <a:spcBef>
                <a:spcPts val="0"/>
              </a:spcBef>
              <a:spcAft>
                <a:spcPts val="0"/>
              </a:spcAft>
            </a:pPr>
            <a:r>
              <a:rPr lang="ar-SA" sz="2000" dirty="0" smtClean="0">
                <a:latin typeface="Times New Roman" panose="02020603050405020304" pitchFamily="18" charset="0"/>
                <a:ea typeface="Times New Roman" panose="02020603050405020304" pitchFamily="18" charset="0"/>
                <a:cs typeface="B Mitra" panose="00000400000000000000" pitchFamily="2" charset="-78"/>
              </a:rPr>
              <a:t>در </a:t>
            </a:r>
            <a:r>
              <a:rPr lang="ar-SA" sz="2000" dirty="0">
                <a:latin typeface="Times New Roman" panose="02020603050405020304" pitchFamily="18" charset="0"/>
                <a:ea typeface="Times New Roman" panose="02020603050405020304" pitchFamily="18" charset="0"/>
                <a:cs typeface="B Mitra" panose="00000400000000000000" pitchFamily="2" charset="-78"/>
              </a:rPr>
              <a:t>مرحله اول با استفاده از </a:t>
            </a:r>
            <a:r>
              <a:rPr lang="ar-SA"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پنل متخصصین</a:t>
            </a:r>
            <a:r>
              <a:rPr lang="ar-SA" sz="2000"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 </a:t>
            </a:r>
            <a:r>
              <a:rPr lang="ar-SA" sz="2000" dirty="0">
                <a:latin typeface="Times New Roman" panose="02020603050405020304" pitchFamily="18" charset="0"/>
                <a:ea typeface="Times New Roman" panose="02020603050405020304" pitchFamily="18" charset="0"/>
                <a:cs typeface="B Mitra" panose="00000400000000000000" pitchFamily="2" charset="-78"/>
              </a:rPr>
              <a:t>و </a:t>
            </a:r>
            <a:r>
              <a:rPr lang="ar-SA"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مرور متون</a:t>
            </a:r>
            <a:r>
              <a:rPr lang="ar-SA" sz="2000"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 </a:t>
            </a:r>
            <a:r>
              <a:rPr lang="ar-SA" sz="2000" dirty="0">
                <a:latin typeface="Times New Roman" panose="02020603050405020304" pitchFamily="18" charset="0"/>
                <a:ea typeface="Times New Roman" panose="02020603050405020304" pitchFamily="18" charset="0"/>
                <a:cs typeface="B Mitra" panose="00000400000000000000" pitchFamily="2" charset="-78"/>
              </a:rPr>
              <a:t>انجام خواهد شد.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a:p>
            <a:pPr marL="0" marR="0" algn="just" rtl="1">
              <a:lnSpc>
                <a:spcPct val="150000"/>
              </a:lnSpc>
              <a:spcBef>
                <a:spcPts val="0"/>
              </a:spcBef>
              <a:spcAft>
                <a:spcPts val="0"/>
              </a:spcAft>
            </a:pPr>
            <a:r>
              <a:rPr lang="fa-IR" sz="2000" dirty="0">
                <a:latin typeface="Times New Roman" panose="02020603050405020304" pitchFamily="18" charset="0"/>
                <a:ea typeface="Times New Roman" panose="02020603050405020304" pitchFamily="18" charset="0"/>
                <a:cs typeface="B Mitra" panose="00000400000000000000" pitchFamily="2" charset="-78"/>
              </a:rPr>
              <a:t>در مرحله دوم، از </a:t>
            </a:r>
            <a:r>
              <a:rPr lang="fa-IR"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فرم جمع آوری اطلاعات</a:t>
            </a:r>
            <a:r>
              <a:rPr lang="fa-IR" sz="2000" dirty="0">
                <a:latin typeface="Times New Roman" panose="02020603050405020304" pitchFamily="18" charset="0"/>
                <a:ea typeface="Times New Roman" panose="02020603050405020304" pitchFamily="18" charset="0"/>
                <a:cs typeface="B Mitra" panose="00000400000000000000" pitchFamily="2" charset="-78"/>
              </a:rPr>
              <a:t> جهت ثبت اطلاعات بیمار و اقدامات انجام شده حین اجرای برنامه استفاده خواهد شد.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a:p>
            <a:pPr marL="0" marR="36830" algn="justLow" rtl="1">
              <a:lnSpc>
                <a:spcPct val="150000"/>
              </a:lnSpc>
              <a:spcBef>
                <a:spcPts val="0"/>
              </a:spcBef>
              <a:spcAft>
                <a:spcPts val="0"/>
              </a:spcAft>
            </a:pPr>
            <a:r>
              <a:rPr lang="ar-SA" sz="2000" dirty="0">
                <a:latin typeface="Times New Roman" panose="02020603050405020304" pitchFamily="18" charset="0"/>
                <a:ea typeface="Times New Roman" panose="02020603050405020304" pitchFamily="18" charset="0"/>
                <a:cs typeface="B Mitra" panose="00000400000000000000" pitchFamily="2" charset="-78"/>
              </a:rPr>
              <a:t>در مرحله سوم، ارزشیابی برنامه به صورت کمی و کیفی انجام خواهد شد. در ارزشیابی کیفی، جمع آوری داده ها </a:t>
            </a:r>
            <a:r>
              <a:rPr lang="fa-IR" sz="2000" dirty="0">
                <a:latin typeface="Times New Roman" panose="02020603050405020304" pitchFamily="18" charset="0"/>
                <a:ea typeface="Times New Roman" panose="02020603050405020304" pitchFamily="18" charset="0"/>
                <a:cs typeface="B Mitra" panose="00000400000000000000" pitchFamily="2" charset="-78"/>
              </a:rPr>
              <a:t>از طریق </a:t>
            </a:r>
            <a:r>
              <a:rPr lang="fa-IR"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رضایت سنجی </a:t>
            </a:r>
            <a:r>
              <a:rPr lang="ar-SA"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در جلسه بحث گروهی </a:t>
            </a:r>
            <a:r>
              <a:rPr lang="ar-SA" sz="2000" dirty="0">
                <a:latin typeface="Times New Roman" panose="02020603050405020304" pitchFamily="18" charset="0"/>
                <a:ea typeface="Times New Roman" panose="02020603050405020304" pitchFamily="18" charset="0"/>
                <a:cs typeface="B Mitra" panose="00000400000000000000" pitchFamily="2" charset="-78"/>
              </a:rPr>
              <a:t>انجام خواهد شد. در ارزشیابی کمی، جمع </a:t>
            </a:r>
            <a:r>
              <a:rPr lang="ar-SA" sz="2000" dirty="0" smtClean="0">
                <a:latin typeface="Times New Roman" panose="02020603050405020304" pitchFamily="18" charset="0"/>
                <a:ea typeface="Times New Roman" panose="02020603050405020304" pitchFamily="18" charset="0"/>
                <a:cs typeface="B Mitra" panose="00000400000000000000" pitchFamily="2" charset="-78"/>
              </a:rPr>
              <a:t>آوری </a:t>
            </a:r>
            <a:r>
              <a:rPr lang="ar-SA" sz="2000" dirty="0">
                <a:latin typeface="Times New Roman" panose="02020603050405020304" pitchFamily="18" charset="0"/>
                <a:ea typeface="Times New Roman" panose="02020603050405020304" pitchFamily="18" charset="0"/>
                <a:cs typeface="B Mitra" panose="00000400000000000000" pitchFamily="2" charset="-78"/>
              </a:rPr>
              <a:t>داده ها از طریق </a:t>
            </a:r>
            <a:r>
              <a:rPr lang="ar-SA" sz="2000" u="sng" dirty="0">
                <a:solidFill>
                  <a:srgbClr val="FF0000"/>
                </a:solidFill>
                <a:latin typeface="Times New Roman" panose="02020603050405020304" pitchFamily="18" charset="0"/>
                <a:ea typeface="Times New Roman" panose="02020603050405020304" pitchFamily="18" charset="0"/>
                <a:cs typeface="B Mitra" panose="00000400000000000000" pitchFamily="2" charset="-78"/>
              </a:rPr>
              <a:t>فرم جمع آوری اطلاعات و ثبت پیامدهای بالینی بیماران </a:t>
            </a:r>
            <a:r>
              <a:rPr lang="fa-IR" sz="2000" dirty="0">
                <a:latin typeface="Times New Roman" panose="02020603050405020304" pitchFamily="18" charset="0"/>
                <a:ea typeface="Times New Roman" panose="02020603050405020304" pitchFamily="18" charset="0"/>
                <a:cs typeface="B Mitra" panose="00000400000000000000" pitchFamily="2" charset="-78"/>
              </a:rPr>
              <a:t>در آن </a:t>
            </a:r>
            <a:r>
              <a:rPr lang="ar-SA" sz="2000" dirty="0">
                <a:latin typeface="Times New Roman" panose="02020603050405020304" pitchFamily="18" charset="0"/>
                <a:ea typeface="Times New Roman" panose="02020603050405020304" pitchFamily="18" charset="0"/>
                <a:cs typeface="B Mitra" panose="00000400000000000000" pitchFamily="2" charset="-78"/>
              </a:rPr>
              <a:t>انجام خواهد شد.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a:p>
            <a:pPr marL="0" marR="360045" algn="justLow" rtl="1">
              <a:lnSpc>
                <a:spcPct val="15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832307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b="1" dirty="0" smtClean="0">
                <a:solidFill>
                  <a:srgbClr val="B50B9D"/>
                </a:solidFill>
                <a:cs typeface="B Mitra" panose="00000400000000000000" pitchFamily="2" charset="-78"/>
              </a:rPr>
              <a:t>هزینه های طرح:</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2051921"/>
              </p:ext>
            </p:extLst>
          </p:nvPr>
        </p:nvGraphicFramePr>
        <p:xfrm>
          <a:off x="2286000" y="2544482"/>
          <a:ext cx="4267200" cy="1757509"/>
        </p:xfrm>
        <a:graphic>
          <a:graphicData uri="http://schemas.openxmlformats.org/drawingml/2006/table">
            <a:tbl>
              <a:tblPr rtl="1"/>
              <a:tblGrid>
                <a:gridCol w="2152330">
                  <a:extLst>
                    <a:ext uri="{9D8B030D-6E8A-4147-A177-3AD203B41FA5}">
                      <a16:colId xmlns:a16="http://schemas.microsoft.com/office/drawing/2014/main" xmlns="" val="3150722403"/>
                    </a:ext>
                  </a:extLst>
                </a:gridCol>
                <a:gridCol w="2114870">
                  <a:extLst>
                    <a:ext uri="{9D8B030D-6E8A-4147-A177-3AD203B41FA5}">
                      <a16:colId xmlns:a16="http://schemas.microsoft.com/office/drawing/2014/main" xmlns="" val="3924439192"/>
                    </a:ext>
                  </a:extLst>
                </a:gridCol>
              </a:tblGrid>
              <a:tr h="487083">
                <a:tc>
                  <a:txBody>
                    <a:bodyPr/>
                    <a:lstStyle/>
                    <a:p>
                      <a:pPr marL="0" marR="0" algn="ctr" rtl="1">
                        <a:lnSpc>
                          <a:spcPct val="150000"/>
                        </a:lnSpc>
                        <a:spcBef>
                          <a:spcPts val="0"/>
                        </a:spcBef>
                        <a:spcAft>
                          <a:spcPts val="0"/>
                        </a:spcAft>
                      </a:pPr>
                      <a:r>
                        <a:rPr lang="fa-IR" sz="1200" b="1" dirty="0" smtClean="0">
                          <a:effectLst/>
                          <a:latin typeface="Times New Roman" panose="02020603050405020304" pitchFamily="18" charset="0"/>
                          <a:ea typeface="Times New Roman" panose="02020603050405020304" pitchFamily="18" charset="0"/>
                          <a:cs typeface="B Nazanin" panose="00000400000000000000" pitchFamily="2" charset="-78"/>
                        </a:rPr>
                        <a:t>هزینه تلفن و هماهنگی</a:t>
                      </a:r>
                      <a:r>
                        <a:rPr lang="fa-IR" sz="12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با بیماران</a:t>
                      </a:r>
                      <a:endParaRPr lang="en-US" sz="12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200" b="1" dirty="0" smtClean="0">
                          <a:effectLst/>
                          <a:latin typeface="Times New Roman" panose="02020603050405020304" pitchFamily="18" charset="0"/>
                          <a:ea typeface="Times New Roman" panose="02020603050405020304" pitchFamily="18" charset="0"/>
                          <a:cs typeface="B Nazanin" panose="00000400000000000000" pitchFamily="2" charset="-78"/>
                        </a:rPr>
                        <a:t>10000000</a:t>
                      </a:r>
                      <a:endParaRPr lang="en-US" sz="12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4291730306"/>
                  </a:ext>
                </a:extLst>
              </a:tr>
              <a:tr h="397437">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ثبت نام بیماران و امور دفتری</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200" b="1" dirty="0">
                          <a:effectLst/>
                          <a:latin typeface="Tahoma" panose="020B0604030504040204" pitchFamily="34" charset="0"/>
                          <a:ea typeface="Times New Roman" panose="02020603050405020304" pitchFamily="18" charset="0"/>
                          <a:cs typeface="B Nazanin" panose="00000400000000000000" pitchFamily="2" charset="-78"/>
                        </a:rPr>
                        <a:t> </a:t>
                      </a: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20000000</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60332784"/>
                  </a:ext>
                </a:extLst>
              </a:tr>
              <a:tr h="397437">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لوازم</a:t>
                      </a:r>
                      <a:r>
                        <a:rPr lang="fa-IR" sz="1200" b="1" baseline="0" dirty="0" smtClean="0">
                          <a:effectLst/>
                          <a:latin typeface="Tahoma" panose="020B0604030504040204" pitchFamily="34" charset="0"/>
                          <a:ea typeface="Times New Roman" panose="02020603050405020304" pitchFamily="18" charset="0"/>
                          <a:cs typeface="B Nazanin" panose="00000400000000000000" pitchFamily="2" charset="-78"/>
                        </a:rPr>
                        <a:t> تحریر و کاغذ</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2500000</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344465794"/>
                  </a:ext>
                </a:extLst>
              </a:tr>
              <a:tr h="397437">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تشکیل پرونده بیماران</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50000"/>
                        </a:lnSpc>
                        <a:spcBef>
                          <a:spcPts val="0"/>
                        </a:spcBef>
                        <a:spcAft>
                          <a:spcPts val="0"/>
                        </a:spcAft>
                        <a:buClrTx/>
                        <a:buSzTx/>
                        <a:buFontTx/>
                        <a:buNone/>
                        <a:tabLst>
                          <a:tab pos="413385" algn="l"/>
                        </a:tabLst>
                        <a:defRPr/>
                      </a:pPr>
                      <a:r>
                        <a:rPr lang="ar-SA" sz="1200" b="1" dirty="0">
                          <a:effectLst/>
                          <a:latin typeface="Tahoma" panose="020B0604030504040204" pitchFamily="34" charset="0"/>
                          <a:ea typeface="Times New Roman" panose="02020603050405020304" pitchFamily="18" charset="0"/>
                          <a:cs typeface="B Nazanin" panose="00000400000000000000" pitchFamily="2" charset="-78"/>
                        </a:rPr>
                        <a:t> </a:t>
                      </a: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2500000</a:t>
                      </a:r>
                      <a:endParaRPr lang="en-US" sz="1000" b="1"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ctr" rtl="1">
                        <a:lnSpc>
                          <a:spcPct val="150000"/>
                        </a:lnSpc>
                        <a:spcBef>
                          <a:spcPts val="0"/>
                        </a:spcBef>
                        <a:spcAft>
                          <a:spcPts val="0"/>
                        </a:spcAft>
                        <a:tabLst>
                          <a:tab pos="413385" algn="l"/>
                        </a:tabLst>
                      </a:pP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14917396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49499025"/>
              </p:ext>
            </p:extLst>
          </p:nvPr>
        </p:nvGraphicFramePr>
        <p:xfrm>
          <a:off x="2286000" y="4301991"/>
          <a:ext cx="4267200" cy="397437"/>
        </p:xfrm>
        <a:graphic>
          <a:graphicData uri="http://schemas.openxmlformats.org/drawingml/2006/table">
            <a:tbl>
              <a:tblPr rtl="1"/>
              <a:tblGrid>
                <a:gridCol w="2152330">
                  <a:extLst>
                    <a:ext uri="{9D8B030D-6E8A-4147-A177-3AD203B41FA5}">
                      <a16:colId xmlns:a16="http://schemas.microsoft.com/office/drawing/2014/main" xmlns="" val="1663519460"/>
                    </a:ext>
                  </a:extLst>
                </a:gridCol>
                <a:gridCol w="2114870">
                  <a:extLst>
                    <a:ext uri="{9D8B030D-6E8A-4147-A177-3AD203B41FA5}">
                      <a16:colId xmlns:a16="http://schemas.microsoft.com/office/drawing/2014/main" xmlns="" val="1022060937"/>
                    </a:ext>
                  </a:extLst>
                </a:gridCol>
              </a:tblGrid>
              <a:tr h="397437">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جمع کل</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35000000</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522088189"/>
                  </a:ext>
                </a:extLst>
              </a:tr>
            </a:tbl>
          </a:graphicData>
        </a:graphic>
      </p:graphicFrame>
    </p:spTree>
    <p:extLst>
      <p:ext uri="{BB962C8B-B14F-4D97-AF65-F5344CB8AC3E}">
        <p14:creationId xmlns:p14="http://schemas.microsoft.com/office/powerpoint/2010/main" val="4065714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536306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پاندمی کووید 19 به سرعت نحوه بررسی و برخورد پزشک  با بیمار را متحول کرده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از آنجا که اقدامات لازم جهت مهار کووید 19 شامل فاصله اجتماعی، قرنطینه و ایزولاسیون است، ارائه دهندگان سلامت در ارائه مراقبت دچار چالش های اساسی شده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اند.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در چنین شرایطی، تا حد امکان دورکاری توصیه می شود. در عرصه سلامت، این شرایط منجر به استفاده از مشاوره تلفنی و استفاده از ابزاری که امکان پزشکی مجازی را فراهم کند شده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 </a:t>
            </a:r>
          </a:p>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پزشکی از راه دور راه جدیدی برای حمایت و ارتقا مراقبت از راه دور، آموزش و مراقبت سلامت از اولین پاسخ به بیماری تا بهبودی، با هزینه کم و پوشش گسترده فراهم می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کند.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پزشکی از راه دور شامل مشاوره تلفنی، خدمات پیام کوتاه و ویدئو کنفرانس بوده و در سراسر جهان استفاده می شود، هرچند که هنوز مزایا و هزینه های آن ناشناخته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a:t>
            </a:r>
            <a:r>
              <a:rPr lang="en-US"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 </a:t>
            </a:r>
            <a:endParaRPr lang="en-US" sz="1800" dirty="0">
              <a:cs typeface="B Mitra" panose="00000400000000000000" pitchFamily="2" charset="-78"/>
            </a:endParaRPr>
          </a:p>
        </p:txBody>
      </p:sp>
    </p:spTree>
    <p:extLst>
      <p:ext uri="{BB962C8B-B14F-4D97-AF65-F5344CB8AC3E}">
        <p14:creationId xmlns:p14="http://schemas.microsoft.com/office/powerpoint/2010/main" val="2970674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پزشکی از راه دور علاوه بر اینکه خطر انتقال بیماری های عفونی را کاهش می دهد، در خیلی از مطالعات، نتایج مشابه ویزیت حضوری داشته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همچنین پزشکی از راه دور، نیازهای مداوم بیماران مبتلا به بیماری مزمن را برطرف کرده و منجر به کاهش ویزیت ها  در درمانگاه  می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شود. </a:t>
            </a:r>
          </a:p>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در میان تخصص های مختلف پزشکی که پزشکی از راه دور در آنها موفق بوده است، کاردیولوژی یکی از مهم ترین تخصص ها بوده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مداخلات پزشکی از راه دور، مزایایی برای بیماران مبتلا به نارسایی قلب داشته است به طوری که بستری در بیمارستان را کاهش داده و کیفیت زندگی را افزایش داده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 </a:t>
            </a:r>
          </a:p>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طراحی چنین برنامه ای زمانبر است و نیاز به منابع، بودجه و گایدلاین های دقیق دارد. شرایط حاضر فرصت مناسبی است که متخصصین حوزه های مختلف، پیشنهادات خود را در این زمینه عملیاتی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کنند. </a:t>
            </a:r>
            <a:endParaRPr lang="en-US" sz="1800" dirty="0">
              <a:cs typeface="B Mitra" panose="00000400000000000000" pitchFamily="2" charset="-78"/>
            </a:endParaRPr>
          </a:p>
        </p:txBody>
      </p:sp>
    </p:spTree>
    <p:extLst>
      <p:ext uri="{BB962C8B-B14F-4D97-AF65-F5344CB8AC3E}">
        <p14:creationId xmlns:p14="http://schemas.microsoft.com/office/powerpoint/2010/main" val="2903154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تمام کشورها تشویق به مشارکت در ارتقاء پزشکی از راه دور ایمن و مبتنی بر شواهد در طول پاندمی فعلی و یا پاندمی های آینده شده اند. پاندمی کووید 19 برای کشورهایی که در سیستم سلامت ملی خود سیستم پزشکی از راه دور ندارند، به عنوان آلارمی جهت پذیرش چارچوب های ضروری جهت حمایت از پذیرش گسترده پزشکی از راه دور </a:t>
            </a: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است.</a:t>
            </a:r>
          </a:p>
          <a:p>
            <a:pPr marL="11430" marR="0" indent="-285750" algn="just" rtl="1">
              <a:lnSpc>
                <a:spcPct val="150000"/>
              </a:lnSpc>
              <a:spcBef>
                <a:spcPts val="0"/>
              </a:spcBef>
              <a:spcAft>
                <a:spcPts val="0"/>
              </a:spcAft>
              <a:buFont typeface="Wingdings" panose="05000000000000000000" pitchFamily="2" charset="2"/>
              <a:buChar char="q"/>
            </a:pPr>
            <a:r>
              <a:rPr lang="fa-IR" sz="1800" dirty="0">
                <a:solidFill>
                  <a:srgbClr val="000000"/>
                </a:solidFill>
                <a:latin typeface="Tahoma" panose="020B0604030504040204" pitchFamily="34" charset="0"/>
                <a:ea typeface="Calibri" panose="020F0502020204030204" pitchFamily="34" charset="0"/>
                <a:cs typeface="B Mitra" panose="00000400000000000000" pitchFamily="2" charset="-78"/>
              </a:rPr>
              <a:t>بنابراین مطالعه حاضر با هدف </a:t>
            </a:r>
            <a:r>
              <a:rPr lang="ar-SA" sz="1800" dirty="0">
                <a:latin typeface="Tahoma" panose="020B0604030504040204" pitchFamily="34" charset="0"/>
                <a:ea typeface="Calibri" panose="020F0502020204030204" pitchFamily="34" charset="0"/>
                <a:cs typeface="B Mitra" panose="00000400000000000000" pitchFamily="2" charset="-78"/>
              </a:rPr>
              <a:t>طراحی و اجرای </a:t>
            </a:r>
            <a:r>
              <a:rPr lang="fa-IR" sz="1800" dirty="0">
                <a:latin typeface="Tahoma" panose="020B0604030504040204" pitchFamily="34" charset="0"/>
                <a:ea typeface="Calibri" panose="020F0502020204030204" pitchFamily="34" charset="0"/>
                <a:cs typeface="B Mitra" panose="00000400000000000000" pitchFamily="2" charset="-78"/>
              </a:rPr>
              <a:t>برنامه پزشکی از راه دور در مرکز آموزشی، تحقیقاتی و درمانی قلب و عروق شهید رجایی انجام خواهد شد تا بتوان از آن </a:t>
            </a:r>
            <a:r>
              <a:rPr lang="fa-IR" sz="1800" dirty="0">
                <a:latin typeface="Calibri" panose="020F0502020204030204" pitchFamily="34" charset="0"/>
                <a:ea typeface="Calibri" panose="020F0502020204030204" pitchFamily="34" charset="0"/>
                <a:cs typeface="B Mitra" panose="00000400000000000000" pitchFamily="2" charset="-78"/>
              </a:rPr>
              <a:t>به عنوان الگویی جهت تحول نظام سلامت استفاده کرد.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50000"/>
              </a:lnSpc>
              <a:spcBef>
                <a:spcPts val="0"/>
              </a:spcBef>
              <a:spcAft>
                <a:spcPts val="0"/>
              </a:spcAft>
              <a:buNone/>
            </a:pP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684527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solidFill>
                  <a:srgbClr val="B50B9D"/>
                </a:solidFill>
                <a:latin typeface="IranNastaliq" panose="02020505000000020003" pitchFamily="18" charset="0"/>
                <a:cs typeface="B Mitra" panose="00000400000000000000" pitchFamily="2" charset="-78"/>
              </a:rPr>
              <a:t>اهداف طرح</a:t>
            </a:r>
            <a:endParaRPr lang="en-US" sz="2800" b="1" dirty="0">
              <a:solidFill>
                <a:srgbClr val="B50B9D"/>
              </a:solidFill>
              <a:latin typeface="IranNastaliq" panose="02020505000000020003" pitchFamily="18" charset="0"/>
              <a:cs typeface="B Mitra" panose="00000400000000000000" pitchFamily="2" charset="-78"/>
            </a:endParaRPr>
          </a:p>
        </p:txBody>
      </p:sp>
      <p:sp>
        <p:nvSpPr>
          <p:cNvPr id="3" name="Content Placeholder 2"/>
          <p:cNvSpPr>
            <a:spLocks noGrp="1"/>
          </p:cNvSpPr>
          <p:nvPr>
            <p:ph idx="1"/>
          </p:nvPr>
        </p:nvSpPr>
        <p:spPr/>
        <p:txBody>
          <a:bodyPr>
            <a:noAutofit/>
          </a:bodyPr>
          <a:lstStyle/>
          <a:p>
            <a:pPr marL="0" indent="0" algn="just" rtl="1">
              <a:lnSpc>
                <a:spcPct val="170000"/>
              </a:lnSpc>
              <a:buNone/>
            </a:pPr>
            <a:r>
              <a:rPr lang="fa-IR" sz="1800" b="1" dirty="0" smtClean="0">
                <a:solidFill>
                  <a:srgbClr val="0070C0"/>
                </a:solidFill>
                <a:cs typeface="B Mitra" panose="00000400000000000000" pitchFamily="2" charset="-78"/>
              </a:rPr>
              <a:t>هدف اصلي طرح</a:t>
            </a:r>
            <a:r>
              <a:rPr lang="ar-SA" sz="1800" b="1" dirty="0" smtClean="0">
                <a:solidFill>
                  <a:srgbClr val="0070C0"/>
                </a:solidFill>
                <a:cs typeface="B Mitra" panose="00000400000000000000" pitchFamily="2" charset="-78"/>
              </a:rPr>
              <a:t> </a:t>
            </a:r>
            <a:r>
              <a:rPr lang="ar-SA" sz="1800" b="1" dirty="0">
                <a:solidFill>
                  <a:srgbClr val="0070C0"/>
                </a:solidFill>
                <a:cs typeface="B Mitra" panose="00000400000000000000" pitchFamily="2" charset="-78"/>
              </a:rPr>
              <a:t>:</a:t>
            </a:r>
            <a:endParaRPr lang="en-US" sz="1800" b="1" dirty="0">
              <a:solidFill>
                <a:srgbClr val="0070C0"/>
              </a:solidFill>
              <a:cs typeface="B Mitra" panose="00000400000000000000" pitchFamily="2" charset="-78"/>
            </a:endParaRPr>
          </a:p>
          <a:p>
            <a:pPr marL="0" indent="0" algn="just" rtl="1">
              <a:lnSpc>
                <a:spcPct val="170000"/>
              </a:lnSpc>
              <a:buNone/>
            </a:pPr>
            <a:r>
              <a:rPr lang="ar-SA" sz="1800" dirty="0">
                <a:cs typeface="B Mitra" panose="00000400000000000000" pitchFamily="2" charset="-78"/>
              </a:rPr>
              <a:t>طراحی و اجرای </a:t>
            </a:r>
            <a:r>
              <a:rPr lang="fa-IR" sz="1800" dirty="0">
                <a:cs typeface="B Mitra" panose="00000400000000000000" pitchFamily="2" charset="-78"/>
              </a:rPr>
              <a:t>برنامه پزشکی از راه دور برای بیماران مبتلا به نارسایی قلب در مرکز آموزشی، تحقیقاتی و درمانی قلب و عروق شهید </a:t>
            </a:r>
            <a:r>
              <a:rPr lang="fa-IR" sz="1800" dirty="0" smtClean="0">
                <a:cs typeface="B Mitra" panose="00000400000000000000" pitchFamily="2" charset="-78"/>
              </a:rPr>
              <a:t>رجایی</a:t>
            </a:r>
            <a:endParaRPr lang="en-US" sz="1800" dirty="0">
              <a:cs typeface="B Mitra" panose="00000400000000000000" pitchFamily="2" charset="-78"/>
            </a:endParaRPr>
          </a:p>
          <a:p>
            <a:pPr marL="0" indent="0" algn="just" rtl="1">
              <a:lnSpc>
                <a:spcPct val="170000"/>
              </a:lnSpc>
              <a:buNone/>
            </a:pPr>
            <a:r>
              <a:rPr lang="ar-SA" sz="1800" b="1" dirty="0">
                <a:solidFill>
                  <a:srgbClr val="0070C0"/>
                </a:solidFill>
                <a:cs typeface="B Mitra" panose="00000400000000000000" pitchFamily="2" charset="-78"/>
              </a:rPr>
              <a:t>اهداف </a:t>
            </a:r>
            <a:r>
              <a:rPr lang="ar-SA" sz="1800" b="1" dirty="0" smtClean="0">
                <a:solidFill>
                  <a:srgbClr val="0070C0"/>
                </a:solidFill>
                <a:cs typeface="B Mitra" panose="00000400000000000000" pitchFamily="2" charset="-78"/>
              </a:rPr>
              <a:t>اختصاصي  طرح :</a:t>
            </a:r>
            <a:endParaRPr lang="en-US" sz="1800" dirty="0">
              <a:solidFill>
                <a:srgbClr val="0070C0"/>
              </a:solidFill>
              <a:cs typeface="B Mitra" panose="00000400000000000000" pitchFamily="2" charset="-78"/>
            </a:endParaRPr>
          </a:p>
          <a:p>
            <a:pPr lvl="0" algn="just" rtl="1">
              <a:lnSpc>
                <a:spcPct val="170000"/>
              </a:lnSpc>
            </a:pPr>
            <a:r>
              <a:rPr lang="ar-SA" sz="1800" dirty="0">
                <a:cs typeface="B Mitra" panose="00000400000000000000" pitchFamily="2" charset="-78"/>
              </a:rPr>
              <a:t>طراحی برنامه پزشکی از راه دور و تهیه </a:t>
            </a:r>
            <a:r>
              <a:rPr lang="en-US" sz="1800" dirty="0">
                <a:cs typeface="B Mitra" panose="00000400000000000000" pitchFamily="2" charset="-78"/>
              </a:rPr>
              <a:t>app</a:t>
            </a:r>
            <a:r>
              <a:rPr lang="fa-IR" sz="1800" dirty="0">
                <a:cs typeface="B Mitra" panose="00000400000000000000" pitchFamily="2" charset="-78"/>
              </a:rPr>
              <a:t> مربوط به آن برای بیماران مبتلا به نارسایی قلب</a:t>
            </a:r>
            <a:endParaRPr lang="en-US" sz="1800" dirty="0">
              <a:cs typeface="B Mitra" panose="00000400000000000000" pitchFamily="2" charset="-78"/>
            </a:endParaRPr>
          </a:p>
          <a:p>
            <a:pPr lvl="0" algn="just" rtl="1">
              <a:lnSpc>
                <a:spcPct val="170000"/>
              </a:lnSpc>
            </a:pPr>
            <a:r>
              <a:rPr lang="ar-SA" sz="1800" dirty="0">
                <a:cs typeface="B Mitra" panose="00000400000000000000" pitchFamily="2" charset="-78"/>
              </a:rPr>
              <a:t>اجرای برنامه پزشکی از راه دور برای بیماران مبتلا به نارسایی قلب</a:t>
            </a:r>
            <a:endParaRPr lang="en-US" sz="1800" dirty="0">
              <a:cs typeface="B Mitra" panose="00000400000000000000" pitchFamily="2" charset="-78"/>
            </a:endParaRPr>
          </a:p>
          <a:p>
            <a:pPr lvl="0" algn="just" rtl="1">
              <a:lnSpc>
                <a:spcPct val="170000"/>
              </a:lnSpc>
            </a:pPr>
            <a:r>
              <a:rPr lang="ar-SA" sz="1800" dirty="0">
                <a:cs typeface="B Mitra" panose="00000400000000000000" pitchFamily="2" charset="-78"/>
              </a:rPr>
              <a:t>ارزشیابی برنامه پزشکی از راه دور برای بیماران مبتلا به نارسایی قلب</a:t>
            </a:r>
            <a:endParaRPr lang="en-US" sz="1800" dirty="0">
              <a:cs typeface="B Mitra" panose="00000400000000000000" pitchFamily="2" charset="-78"/>
            </a:endParaRPr>
          </a:p>
          <a:p>
            <a:pPr algn="just">
              <a:lnSpc>
                <a:spcPct val="170000"/>
              </a:lnSpc>
            </a:pPr>
            <a:endParaRPr lang="en-US" sz="1800" dirty="0">
              <a:cs typeface="B Mitra" panose="00000400000000000000" pitchFamily="2" charset="-78"/>
            </a:endParaRPr>
          </a:p>
        </p:txBody>
      </p:sp>
    </p:spTree>
    <p:extLst>
      <p:ext uri="{BB962C8B-B14F-4D97-AF65-F5344CB8AC3E}">
        <p14:creationId xmlns:p14="http://schemas.microsoft.com/office/powerpoint/2010/main" val="356357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676400"/>
            <a:ext cx="8229600" cy="4876800"/>
          </a:xfrm>
        </p:spPr>
        <p:txBody>
          <a:bodyPr>
            <a:noAutofit/>
          </a:bodyPr>
          <a:lstStyle/>
          <a:p>
            <a:pPr marL="0" marR="360045" algn="justLow" rtl="1">
              <a:lnSpc>
                <a:spcPct val="150000"/>
              </a:lnSpc>
              <a:spcBef>
                <a:spcPts val="0"/>
              </a:spcBef>
              <a:spcAft>
                <a:spcPts val="0"/>
              </a:spcAft>
            </a:pPr>
            <a:r>
              <a:rPr lang="ar-SA" sz="2000" dirty="0">
                <a:latin typeface="Tahoma" panose="020B0604030504040204" pitchFamily="34" charset="0"/>
                <a:ea typeface="Times New Roman" panose="02020603050405020304" pitchFamily="18" charset="0"/>
                <a:cs typeface="B Mitra" panose="00000400000000000000" pitchFamily="2" charset="-78"/>
              </a:rPr>
              <a:t>مطالعه از نوع </a:t>
            </a:r>
            <a:r>
              <a:rPr lang="ar-SA" sz="2000" u="sng" dirty="0">
                <a:latin typeface="Tahoma" panose="020B0604030504040204" pitchFamily="34" charset="0"/>
                <a:ea typeface="Times New Roman" panose="02020603050405020304" pitchFamily="18" charset="0"/>
                <a:cs typeface="B Mitra" panose="00000400000000000000" pitchFamily="2" charset="-78"/>
              </a:rPr>
              <a:t>ترکیبی متوالی </a:t>
            </a:r>
            <a:r>
              <a:rPr lang="ar-SA" sz="2000" dirty="0">
                <a:latin typeface="Tahoma" panose="020B0604030504040204" pitchFamily="34" charset="0"/>
                <a:ea typeface="Times New Roman" panose="02020603050405020304" pitchFamily="18" charset="0"/>
                <a:cs typeface="B Mitra" panose="00000400000000000000" pitchFamily="2" charset="-78"/>
              </a:rPr>
              <a:t>خواهد بود که در مرکز آموزشی، تحقیقاتی و درمانی قلب و عروق شهید رجایی انجام خواهد شد. </a:t>
            </a:r>
            <a:endParaRPr lang="fa-IR" sz="2000" dirty="0" smtClean="0">
              <a:latin typeface="Tahoma" panose="020B0604030504040204" pitchFamily="34" charset="0"/>
              <a:ea typeface="Times New Roman" panose="02020603050405020304" pitchFamily="18" charset="0"/>
              <a:cs typeface="B Mitra" panose="00000400000000000000" pitchFamily="2" charset="-78"/>
            </a:endParaRPr>
          </a:p>
          <a:p>
            <a:pPr marL="0" marR="360045" algn="justLow" rtl="1">
              <a:lnSpc>
                <a:spcPct val="150000"/>
              </a:lnSpc>
              <a:spcBef>
                <a:spcPts val="0"/>
              </a:spcBef>
              <a:spcAft>
                <a:spcPts val="0"/>
              </a:spcAft>
            </a:pPr>
            <a:r>
              <a:rPr lang="ar-SA" sz="2000" dirty="0" smtClean="0">
                <a:latin typeface="Tahoma" panose="020B0604030504040204" pitchFamily="34" charset="0"/>
                <a:ea typeface="Times New Roman" panose="02020603050405020304" pitchFamily="18" charset="0"/>
                <a:cs typeface="B Mitra" panose="00000400000000000000" pitchFamily="2" charset="-78"/>
              </a:rPr>
              <a:t>در </a:t>
            </a:r>
            <a:r>
              <a:rPr lang="ar-SA" sz="2000" dirty="0">
                <a:latin typeface="Tahoma" panose="020B0604030504040204" pitchFamily="34" charset="0"/>
                <a:ea typeface="Times New Roman" panose="02020603050405020304" pitchFamily="18" charset="0"/>
                <a:cs typeface="B Mitra" panose="00000400000000000000" pitchFamily="2" charset="-78"/>
              </a:rPr>
              <a:t>طول مطالعه از رویکرد </a:t>
            </a:r>
            <a:r>
              <a:rPr lang="ar-SA" sz="2000" u="sng" dirty="0">
                <a:latin typeface="Tahoma" panose="020B0604030504040204" pitchFamily="34" charset="0"/>
                <a:ea typeface="Times New Roman" panose="02020603050405020304" pitchFamily="18" charset="0"/>
                <a:cs typeface="B Mitra" panose="00000400000000000000" pitchFamily="2" charset="-78"/>
              </a:rPr>
              <a:t>تحقیق کیفی و کمی </a:t>
            </a:r>
            <a:r>
              <a:rPr lang="ar-SA" sz="2000" dirty="0">
                <a:latin typeface="Tahoma" panose="020B0604030504040204" pitchFamily="34" charset="0"/>
                <a:ea typeface="Times New Roman" panose="02020603050405020304" pitchFamily="18" charset="0"/>
                <a:cs typeface="B Mitra" panose="00000400000000000000" pitchFamily="2" charset="-78"/>
              </a:rPr>
              <a:t>استفاده خواهد شد. </a:t>
            </a:r>
            <a:endParaRPr lang="fa-IR" sz="2000" dirty="0" smtClean="0">
              <a:latin typeface="Tahoma" panose="020B0604030504040204" pitchFamily="34" charset="0"/>
              <a:ea typeface="Times New Roman" panose="02020603050405020304" pitchFamily="18" charset="0"/>
              <a:cs typeface="B Mitra" panose="00000400000000000000" pitchFamily="2" charset="-78"/>
            </a:endParaRPr>
          </a:p>
          <a:p>
            <a:pPr marL="0" marR="360045" algn="justLow" rtl="1">
              <a:lnSpc>
                <a:spcPct val="150000"/>
              </a:lnSpc>
              <a:spcBef>
                <a:spcPts val="0"/>
              </a:spcBef>
              <a:spcAft>
                <a:spcPts val="0"/>
              </a:spcAft>
            </a:pPr>
            <a:r>
              <a:rPr lang="ar-SA" sz="2000" dirty="0" smtClean="0">
                <a:latin typeface="Tahoma" panose="020B0604030504040204" pitchFamily="34" charset="0"/>
                <a:ea typeface="Times New Roman" panose="02020603050405020304" pitchFamily="18" charset="0"/>
                <a:cs typeface="B Mitra" panose="00000400000000000000" pitchFamily="2" charset="-78"/>
              </a:rPr>
              <a:t>مطالعه </a:t>
            </a:r>
            <a:r>
              <a:rPr lang="ar-SA" sz="2000" dirty="0">
                <a:latin typeface="Tahoma" panose="020B0604030504040204" pitchFamily="34" charset="0"/>
                <a:ea typeface="Times New Roman" panose="02020603050405020304" pitchFamily="18" charset="0"/>
                <a:cs typeface="B Mitra" panose="00000400000000000000" pitchFamily="2" charset="-78"/>
              </a:rPr>
              <a:t>در </a:t>
            </a:r>
            <a:r>
              <a:rPr lang="ar-SA" sz="2000" u="sng" dirty="0">
                <a:latin typeface="Tahoma" panose="020B0604030504040204" pitchFamily="34" charset="0"/>
                <a:ea typeface="Times New Roman" panose="02020603050405020304" pitchFamily="18" charset="0"/>
                <a:cs typeface="B Mitra" panose="00000400000000000000" pitchFamily="2" charset="-78"/>
              </a:rPr>
              <a:t>سه مرحله </a:t>
            </a:r>
            <a:r>
              <a:rPr lang="ar-SA" sz="2000" dirty="0">
                <a:latin typeface="Tahoma" panose="020B0604030504040204" pitchFamily="34" charset="0"/>
                <a:ea typeface="Times New Roman" panose="02020603050405020304" pitchFamily="18" charset="0"/>
                <a:cs typeface="B Mitra" panose="00000400000000000000" pitchFamily="2" charset="-78"/>
              </a:rPr>
              <a:t>خواهد بود. </a:t>
            </a:r>
            <a:endParaRPr lang="fa-IR" sz="2000" dirty="0" smtClean="0">
              <a:latin typeface="Tahoma" panose="020B0604030504040204" pitchFamily="34" charset="0"/>
              <a:ea typeface="Times New Roman" panose="02020603050405020304" pitchFamily="18" charset="0"/>
              <a:cs typeface="B Mitra" panose="00000400000000000000" pitchFamily="2" charset="-78"/>
            </a:endParaRPr>
          </a:p>
          <a:p>
            <a:pPr marL="0" marR="360045" algn="justLow" rtl="1">
              <a:lnSpc>
                <a:spcPct val="150000"/>
              </a:lnSpc>
              <a:spcBef>
                <a:spcPts val="0"/>
              </a:spcBef>
              <a:spcAft>
                <a:spcPts val="0"/>
              </a:spcAft>
            </a:pPr>
            <a:r>
              <a:rPr lang="ar-SA" sz="2000" u="sng" dirty="0" smtClean="0">
                <a:latin typeface="Tahoma" panose="020B0604030504040204" pitchFamily="34" charset="0"/>
                <a:ea typeface="Times New Roman" panose="02020603050405020304" pitchFamily="18" charset="0"/>
                <a:cs typeface="B Mitra" panose="00000400000000000000" pitchFamily="2" charset="-78"/>
              </a:rPr>
              <a:t>مشارکت </a:t>
            </a:r>
            <a:r>
              <a:rPr lang="ar-SA" sz="2000" u="sng" dirty="0">
                <a:latin typeface="Tahoma" panose="020B0604030504040204" pitchFamily="34" charset="0"/>
                <a:ea typeface="Times New Roman" panose="02020603050405020304" pitchFamily="18" charset="0"/>
                <a:cs typeface="B Mitra" panose="00000400000000000000" pitchFamily="2" charset="-78"/>
              </a:rPr>
              <a:t>کنندگان در تحقیق </a:t>
            </a:r>
            <a:r>
              <a:rPr lang="ar-SA" sz="2000" dirty="0">
                <a:latin typeface="Tahoma" panose="020B0604030504040204" pitchFamily="34" charset="0"/>
                <a:ea typeface="Times New Roman" panose="02020603050405020304" pitchFamily="18" charset="0"/>
                <a:cs typeface="B Mitra" panose="00000400000000000000" pitchFamily="2" charset="-78"/>
              </a:rPr>
              <a:t>شامل </a:t>
            </a:r>
            <a:r>
              <a:rPr lang="ar-SA" sz="2000" dirty="0">
                <a:solidFill>
                  <a:srgbClr val="C00000"/>
                </a:solidFill>
                <a:latin typeface="Tahoma" panose="020B0604030504040204" pitchFamily="34" charset="0"/>
                <a:ea typeface="Times New Roman" panose="02020603050405020304" pitchFamily="18" charset="0"/>
                <a:cs typeface="B Mitra" panose="00000400000000000000" pitchFamily="2" charset="-78"/>
              </a:rPr>
              <a:t>پزشکان، پرستاران، مدیران و اعضا هیئت علمی بیمارستان، همکاران </a:t>
            </a:r>
            <a:r>
              <a:rPr lang="ar-SA" sz="2000" dirty="0" smtClean="0">
                <a:solidFill>
                  <a:srgbClr val="C00000"/>
                </a:solidFill>
                <a:latin typeface="Tahoma" panose="020B0604030504040204" pitchFamily="34" charset="0"/>
                <a:ea typeface="Times New Roman" panose="02020603050405020304" pitchFamily="18" charset="0"/>
                <a:cs typeface="B Mitra" panose="00000400000000000000" pitchFamily="2" charset="-78"/>
              </a:rPr>
              <a:t>بخش</a:t>
            </a:r>
            <a:r>
              <a:rPr lang="fa-IR" sz="2000" dirty="0" smtClean="0">
                <a:solidFill>
                  <a:srgbClr val="C00000"/>
                </a:solidFill>
                <a:latin typeface="Tahoma" panose="020B0604030504040204" pitchFamily="34" charset="0"/>
                <a:ea typeface="Times New Roman" panose="02020603050405020304" pitchFamily="18" charset="0"/>
                <a:cs typeface="B Mitra" panose="00000400000000000000" pitchFamily="2" charset="-78"/>
              </a:rPr>
              <a:t> </a:t>
            </a:r>
            <a:r>
              <a:rPr lang="ar-SA" sz="2000" dirty="0" smtClean="0">
                <a:solidFill>
                  <a:srgbClr val="C00000"/>
                </a:solidFill>
                <a:latin typeface="Tahoma" panose="020B0604030504040204" pitchFamily="34" charset="0"/>
                <a:ea typeface="Times New Roman" panose="02020603050405020304" pitchFamily="18" charset="0"/>
                <a:cs typeface="B Mitra" panose="00000400000000000000" pitchFamily="2" charset="-78"/>
              </a:rPr>
              <a:t>بیوانفورماتیک</a:t>
            </a:r>
            <a:r>
              <a:rPr lang="ar-SA" sz="2000" dirty="0">
                <a:solidFill>
                  <a:srgbClr val="C00000"/>
                </a:solidFill>
                <a:latin typeface="Tahoma" panose="020B0604030504040204" pitchFamily="34" charset="0"/>
                <a:ea typeface="Times New Roman" panose="02020603050405020304" pitchFamily="18" charset="0"/>
                <a:cs typeface="B Mitra" panose="00000400000000000000" pitchFamily="2" charset="-78"/>
              </a:rPr>
              <a:t>، بیماران و مراقبین آنها </a:t>
            </a:r>
            <a:r>
              <a:rPr lang="ar-SA" sz="2000" dirty="0">
                <a:latin typeface="Tahoma" panose="020B0604030504040204" pitchFamily="34" charset="0"/>
                <a:ea typeface="Times New Roman" panose="02020603050405020304" pitchFamily="18" charset="0"/>
                <a:cs typeface="B Mitra" panose="00000400000000000000" pitchFamily="2" charset="-78"/>
              </a:rPr>
              <a:t>خواهند بود. </a:t>
            </a: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004233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333202"/>
            <a:ext cx="8229600" cy="5524797"/>
          </a:xfrm>
        </p:spPr>
        <p:txBody>
          <a:bodyPr>
            <a:noAutofit/>
          </a:bodyPr>
          <a:lstStyle/>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در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مرحله اول مطالعه، </a:t>
            </a:r>
            <a:r>
              <a:rPr lang="ar-SA" sz="1800" dirty="0">
                <a:latin typeface="Tahoma" panose="020B0604030504040204" pitchFamily="34" charset="0"/>
                <a:ea typeface="Times New Roman" panose="02020603050405020304" pitchFamily="18" charset="0"/>
                <a:cs typeface="B Mitra" panose="00000400000000000000" pitchFamily="2" charset="-78"/>
              </a:rPr>
              <a:t>از </a:t>
            </a:r>
            <a:r>
              <a:rPr lang="ar-SA" sz="1800" u="sng" dirty="0">
                <a:latin typeface="Tahoma" panose="020B0604030504040204" pitchFamily="34" charset="0"/>
                <a:ea typeface="Times New Roman" panose="02020603050405020304" pitchFamily="18" charset="0"/>
                <a:cs typeface="B Mitra" panose="00000400000000000000" pitchFamily="2" charset="-78"/>
              </a:rPr>
              <a:t>تحلیل محتوای کیفی جهت طراحی برنامه </a:t>
            </a:r>
            <a:r>
              <a:rPr lang="ar-SA" sz="1800" dirty="0">
                <a:latin typeface="Tahoma" panose="020B0604030504040204" pitchFamily="34" charset="0"/>
                <a:ea typeface="Times New Roman" panose="02020603050405020304" pitchFamily="18" charset="0"/>
                <a:cs typeface="B Mitra" panose="00000400000000000000" pitchFamily="2" charset="-78"/>
              </a:rPr>
              <a:t>استفاده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هدف </a:t>
            </a:r>
            <a:r>
              <a:rPr lang="ar-SA" sz="1800" dirty="0">
                <a:latin typeface="Tahoma" panose="020B0604030504040204" pitchFamily="34" charset="0"/>
                <a:ea typeface="Times New Roman" panose="02020603050405020304" pitchFamily="18" charset="0"/>
                <a:cs typeface="B Mitra" panose="00000400000000000000" pitchFamily="2" charset="-78"/>
              </a:rPr>
              <a:t>از طراحی این برنامه، </a:t>
            </a:r>
            <a:r>
              <a:rPr lang="ar-SA" sz="1800" u="sng" dirty="0">
                <a:latin typeface="Tahoma" panose="020B0604030504040204" pitchFamily="34" charset="0"/>
                <a:ea typeface="Times New Roman" panose="02020603050405020304" pitchFamily="18" charset="0"/>
                <a:cs typeface="B Mitra" panose="00000400000000000000" pitchFamily="2" charset="-78"/>
              </a:rPr>
              <a:t>ویزیت بیماران از طریق درمانگاه مجازی </a:t>
            </a:r>
            <a:r>
              <a:rPr lang="ar-SA" sz="1800" dirty="0">
                <a:latin typeface="Tahoma" panose="020B0604030504040204" pitchFamily="34" charset="0"/>
                <a:ea typeface="Times New Roman" panose="02020603050405020304" pitchFamily="18" charset="0"/>
                <a:cs typeface="B Mitra" panose="00000400000000000000" pitchFamily="2" charset="-78"/>
              </a:rPr>
              <a:t>خواهد بود.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جهت </a:t>
            </a:r>
            <a:r>
              <a:rPr lang="ar-SA" sz="1800" dirty="0">
                <a:latin typeface="Tahoma" panose="020B0604030504040204" pitchFamily="34" charset="0"/>
                <a:ea typeface="Times New Roman" panose="02020603050405020304" pitchFamily="18" charset="0"/>
                <a:cs typeface="B Mitra" panose="00000400000000000000" pitchFamily="2" charset="-78"/>
              </a:rPr>
              <a:t>مشخص شدن گام های برنامه، وظایف مشارکت کنندگان، طراحی </a:t>
            </a:r>
            <a:r>
              <a:rPr lang="en-US" sz="1800" dirty="0">
                <a:latin typeface="Tahoma" panose="020B0604030504040204" pitchFamily="34" charset="0"/>
                <a:ea typeface="Times New Roman" panose="02020603050405020304" pitchFamily="18" charset="0"/>
                <a:cs typeface="B Mitra" panose="00000400000000000000" pitchFamily="2" charset="-78"/>
              </a:rPr>
              <a:t>app</a:t>
            </a:r>
            <a:r>
              <a:rPr lang="ar-SA" sz="1800" dirty="0">
                <a:latin typeface="Tahoma" panose="020B0604030504040204" pitchFamily="34" charset="0"/>
                <a:ea typeface="Times New Roman" panose="02020603050405020304" pitchFamily="18" charset="0"/>
                <a:cs typeface="B Mitra" panose="00000400000000000000" pitchFamily="2" charset="-78"/>
              </a:rPr>
              <a:t> و نحوه اجرای برنامه، بعد از انجام </a:t>
            </a:r>
            <a:r>
              <a:rPr lang="ar-SA" sz="1800" u="sng" dirty="0">
                <a:solidFill>
                  <a:srgbClr val="C00000"/>
                </a:solidFill>
                <a:latin typeface="Tahoma" panose="020B0604030504040204" pitchFamily="34" charset="0"/>
                <a:ea typeface="Times New Roman" panose="02020603050405020304" pitchFamily="18" charset="0"/>
                <a:cs typeface="B Mitra" panose="00000400000000000000" pitchFamily="2" charset="-78"/>
              </a:rPr>
              <a:t>مرور متون</a:t>
            </a:r>
            <a:r>
              <a:rPr lang="ar-SA" sz="1800" dirty="0">
                <a:latin typeface="Tahoma" panose="020B0604030504040204" pitchFamily="34" charset="0"/>
                <a:ea typeface="Times New Roman" panose="02020603050405020304" pitchFamily="18" charset="0"/>
                <a:cs typeface="B Mitra" panose="00000400000000000000" pitchFamily="2" charset="-78"/>
              </a:rPr>
              <a:t>، </a:t>
            </a:r>
            <a:r>
              <a:rPr lang="ar-SA" sz="1800" dirty="0">
                <a:solidFill>
                  <a:srgbClr val="C00000"/>
                </a:solidFill>
                <a:latin typeface="Tahoma" panose="020B0604030504040204" pitchFamily="34" charset="0"/>
                <a:ea typeface="Times New Roman" panose="02020603050405020304" pitchFamily="18" charset="0"/>
                <a:cs typeface="B Mitra" panose="00000400000000000000" pitchFamily="2" charset="-78"/>
              </a:rPr>
              <a:t>دو جلسه پنل متخصصین </a:t>
            </a:r>
            <a:r>
              <a:rPr lang="ar-SA" sz="1800" dirty="0">
                <a:latin typeface="Tahoma" panose="020B0604030504040204" pitchFamily="34" charset="0"/>
                <a:ea typeface="Times New Roman" panose="02020603050405020304" pitchFamily="18" charset="0"/>
                <a:cs typeface="B Mitra" panose="00000400000000000000" pitchFamily="2" charset="-78"/>
              </a:rPr>
              <a:t>برگزار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مشارکت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کنندگان این مرحله </a:t>
            </a:r>
            <a:r>
              <a:rPr lang="ar-SA" sz="1800" dirty="0">
                <a:solidFill>
                  <a:srgbClr val="C00000"/>
                </a:solidFill>
                <a:latin typeface="Tahoma" panose="020B0604030504040204" pitchFamily="34" charset="0"/>
                <a:ea typeface="Times New Roman" panose="02020603050405020304" pitchFamily="18" charset="0"/>
                <a:cs typeface="B Mitra" panose="00000400000000000000" pitchFamily="2" charset="-78"/>
              </a:rPr>
              <a:t>پزشکان، پرستاران، مدیران، اعضا هیئت علمی بیمارستان و  همکاران بخش بیوانفورماتیک</a:t>
            </a:r>
            <a:r>
              <a:rPr lang="ar-SA" sz="1800" dirty="0">
                <a:latin typeface="Tahoma" panose="020B0604030504040204" pitchFamily="34" charset="0"/>
                <a:ea typeface="Times New Roman" panose="02020603050405020304" pitchFamily="18" charset="0"/>
                <a:cs typeface="B Mitra" panose="00000400000000000000" pitchFamily="2" charset="-78"/>
              </a:rPr>
              <a:t> </a:t>
            </a:r>
            <a:r>
              <a:rPr lang="fa-IR" sz="1800" dirty="0" smtClean="0">
                <a:latin typeface="Tahoma" panose="020B0604030504040204" pitchFamily="34" charset="0"/>
                <a:ea typeface="Times New Roman" panose="02020603050405020304" pitchFamily="18" charset="0"/>
                <a:cs typeface="B Mitra" panose="00000400000000000000" pitchFamily="2" charset="-78"/>
              </a:rPr>
              <a:t>خواهند بود. </a:t>
            </a: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نمونه گیری در این مرحله </a:t>
            </a:r>
            <a:r>
              <a:rPr lang="ar-SA" sz="1800" dirty="0">
                <a:latin typeface="Tahoma" panose="020B0604030504040204" pitchFamily="34" charset="0"/>
                <a:ea typeface="Times New Roman" panose="02020603050405020304" pitchFamily="18" charset="0"/>
                <a:cs typeface="B Mitra" panose="00000400000000000000" pitchFamily="2" charset="-78"/>
              </a:rPr>
              <a:t>به </a:t>
            </a:r>
            <a:r>
              <a:rPr lang="ar-SA" sz="1800" u="sng" dirty="0">
                <a:latin typeface="Tahoma" panose="020B0604030504040204" pitchFamily="34" charset="0"/>
                <a:ea typeface="Times New Roman" panose="02020603050405020304" pitchFamily="18" charset="0"/>
                <a:cs typeface="B Mitra" panose="00000400000000000000" pitchFamily="2" charset="-78"/>
              </a:rPr>
              <a:t>روش هدفمند </a:t>
            </a:r>
            <a:r>
              <a:rPr lang="ar-SA" sz="1800" dirty="0">
                <a:latin typeface="Tahoma" panose="020B0604030504040204" pitchFamily="34" charset="0"/>
                <a:ea typeface="Times New Roman" panose="02020603050405020304" pitchFamily="18" charset="0"/>
                <a:cs typeface="B Mitra" panose="00000400000000000000" pitchFamily="2" charset="-78"/>
              </a:rPr>
              <a:t>انجام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جمع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آوری داده ها در این مرحله </a:t>
            </a:r>
            <a:r>
              <a:rPr lang="ar-SA" sz="1800" dirty="0">
                <a:latin typeface="Tahoma" panose="020B0604030504040204" pitchFamily="34" charset="0"/>
                <a:ea typeface="Times New Roman" panose="02020603050405020304" pitchFamily="18" charset="0"/>
                <a:cs typeface="B Mitra" panose="00000400000000000000" pitchFamily="2" charset="-78"/>
              </a:rPr>
              <a:t>ابتدا از طریق </a:t>
            </a:r>
            <a:r>
              <a:rPr lang="ar-SA" sz="1800" u="sng" dirty="0">
                <a:latin typeface="Tahoma" panose="020B0604030504040204" pitchFamily="34" charset="0"/>
                <a:ea typeface="Times New Roman" panose="02020603050405020304" pitchFamily="18" charset="0"/>
                <a:cs typeface="B Mitra" panose="00000400000000000000" pitchFamily="2" charset="-78"/>
              </a:rPr>
              <a:t>مرور متون </a:t>
            </a:r>
            <a:r>
              <a:rPr lang="ar-SA" sz="1800" dirty="0">
                <a:latin typeface="Tahoma" panose="020B0604030504040204" pitchFamily="34" charset="0"/>
                <a:ea typeface="Times New Roman" panose="02020603050405020304" pitchFamily="18" charset="0"/>
                <a:cs typeface="B Mitra" panose="00000400000000000000" pitchFamily="2" charset="-78"/>
              </a:rPr>
              <a:t>توسط تیم تحقیق انجام خواهد شد. یافته های به دست آمده از مرور متون، کدگذاری خواهد شد. سپس </a:t>
            </a:r>
            <a:r>
              <a:rPr lang="ar-SA" sz="1800" u="sng" dirty="0">
                <a:latin typeface="Tahoma" panose="020B0604030504040204" pitchFamily="34" charset="0"/>
                <a:ea typeface="Times New Roman" panose="02020603050405020304" pitchFamily="18" charset="0"/>
                <a:cs typeface="B Mitra" panose="00000400000000000000" pitchFamily="2" charset="-78"/>
              </a:rPr>
              <a:t>دو جلسه پنل متخصصین</a:t>
            </a:r>
            <a:r>
              <a:rPr lang="ar-SA" sz="1800" dirty="0">
                <a:latin typeface="Tahoma" panose="020B0604030504040204" pitchFamily="34" charset="0"/>
                <a:ea typeface="Times New Roman" panose="02020603050405020304" pitchFamily="18" charset="0"/>
                <a:cs typeface="B Mitra" panose="00000400000000000000" pitchFamily="2" charset="-78"/>
              </a:rPr>
              <a:t> برگزار خواهد شد. یافته های به دست آمده از مرور متون در جلسات پنل متخصصین مطرح شده و با مشارکت متخصصین</a:t>
            </a:r>
            <a:r>
              <a:rPr lang="fa-IR" sz="1800" dirty="0">
                <a:latin typeface="Tahoma" panose="020B0604030504040204" pitchFamily="34" charset="0"/>
                <a:ea typeface="Times New Roman" panose="02020603050405020304" pitchFamily="18" charset="0"/>
                <a:cs typeface="B Mitra" panose="00000400000000000000" pitchFamily="2" charset="-78"/>
              </a:rPr>
              <a:t>،</a:t>
            </a:r>
            <a:r>
              <a:rPr lang="ar-SA" sz="1800" dirty="0">
                <a:latin typeface="Tahoma" panose="020B0604030504040204" pitchFamily="34" charset="0"/>
                <a:ea typeface="Times New Roman" panose="02020603050405020304" pitchFamily="18" charset="0"/>
                <a:cs typeface="B Mitra" panose="00000400000000000000" pitchFamily="2" charset="-78"/>
              </a:rPr>
              <a:t> برنامه عملیاتی پزشکی از راه دور طراحی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indent="0" algn="ctr" rtl="1">
              <a:lnSpc>
                <a:spcPct val="150000"/>
              </a:lnSpc>
              <a:spcBef>
                <a:spcPts val="0"/>
              </a:spcBef>
              <a:spcAft>
                <a:spcPts val="0"/>
              </a:spcAft>
              <a:buNone/>
            </a:pPr>
            <a:r>
              <a:rPr lang="fa-IR" sz="1800" b="1" dirty="0" smtClean="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در </a:t>
            </a:r>
            <a:r>
              <a:rPr lang="fa-IR" sz="1800" b="1"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انتهای مرحله اول مطالعه، برنامه پزشکی از راه دور توسط تیم تحقیق بر اساس یافته های به دست آمده طراحی خواهد شد. </a:t>
            </a:r>
            <a:endParaRPr lang="en-US" sz="11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67751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371600"/>
            <a:ext cx="8229600" cy="5410200"/>
          </a:xfrm>
        </p:spPr>
        <p:txBody>
          <a:bodyPr>
            <a:noAutofit/>
          </a:bodyPr>
          <a:lstStyle/>
          <a:p>
            <a:pPr marL="0" marR="356870" algn="justLow" rtl="1">
              <a:lnSpc>
                <a:spcPct val="150000"/>
              </a:lnSpc>
              <a:spcBef>
                <a:spcPts val="0"/>
              </a:spcBef>
              <a:spcAft>
                <a:spcPts val="0"/>
              </a:spcAft>
            </a:pP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مرحله دوم مطالعه </a:t>
            </a:r>
            <a:r>
              <a:rPr lang="ar-SA" sz="1800" dirty="0">
                <a:latin typeface="Tahoma" panose="020B0604030504040204" pitchFamily="34" charset="0"/>
                <a:ea typeface="Times New Roman" panose="02020603050405020304" pitchFamily="18" charset="0"/>
                <a:cs typeface="B Mitra" panose="00000400000000000000" pitchFamily="2" charset="-78"/>
              </a:rPr>
              <a:t>به روش </a:t>
            </a:r>
            <a:r>
              <a:rPr lang="ar-SA" sz="1800" u="sng" dirty="0">
                <a:latin typeface="Tahoma" panose="020B0604030504040204" pitchFamily="34" charset="0"/>
                <a:ea typeface="Times New Roman" panose="02020603050405020304" pitchFamily="18" charset="0"/>
                <a:cs typeface="B Mitra" panose="00000400000000000000" pitchFamily="2" charset="-78"/>
              </a:rPr>
              <a:t>کارآزمایی بالینی</a:t>
            </a:r>
            <a:r>
              <a:rPr lang="ar-SA" sz="1800" dirty="0">
                <a:latin typeface="Tahoma" panose="020B0604030504040204" pitchFamily="34" charset="0"/>
                <a:ea typeface="Times New Roman" panose="02020603050405020304" pitchFamily="18" charset="0"/>
                <a:cs typeface="B Mitra" panose="00000400000000000000" pitchFamily="2" charset="-78"/>
              </a:rPr>
              <a:t> اجرا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مشارکت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کنندگان این مرحله</a:t>
            </a:r>
            <a:r>
              <a:rPr lang="ar-SA" sz="1800" dirty="0">
                <a:latin typeface="Tahoma" panose="020B0604030504040204" pitchFamily="34" charset="0"/>
                <a:ea typeface="Times New Roman" panose="02020603050405020304" pitchFamily="18" charset="0"/>
                <a:cs typeface="B Mitra" panose="00000400000000000000" pitchFamily="2" charset="-78"/>
              </a:rPr>
              <a:t>  شامل </a:t>
            </a:r>
            <a:r>
              <a:rPr lang="ar-SA" sz="1800" dirty="0">
                <a:solidFill>
                  <a:srgbClr val="C00000"/>
                </a:solidFill>
                <a:latin typeface="Tahoma" panose="020B0604030504040204" pitchFamily="34" charset="0"/>
                <a:ea typeface="Times New Roman" panose="02020603050405020304" pitchFamily="18" charset="0"/>
                <a:cs typeface="B Mitra" panose="00000400000000000000" pitchFamily="2" charset="-78"/>
              </a:rPr>
              <a:t>پزشکان، پرستاران و بیماران </a:t>
            </a:r>
            <a:r>
              <a:rPr lang="ar-SA" sz="1800" dirty="0">
                <a:latin typeface="Tahoma" panose="020B0604030504040204" pitchFamily="34" charset="0"/>
                <a:ea typeface="Times New Roman" panose="02020603050405020304" pitchFamily="18" charset="0"/>
                <a:cs typeface="B Mitra" panose="00000400000000000000" pitchFamily="2" charset="-78"/>
              </a:rPr>
              <a:t>خواهد بود.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پژوهشگر </a:t>
            </a:r>
            <a:r>
              <a:rPr lang="ar-SA" sz="1800" dirty="0">
                <a:latin typeface="Tahoma" panose="020B0604030504040204" pitchFamily="34" charset="0"/>
                <a:ea typeface="Times New Roman" panose="02020603050405020304" pitchFamily="18" charset="0"/>
                <a:cs typeface="B Mitra" panose="00000400000000000000" pitchFamily="2" charset="-78"/>
              </a:rPr>
              <a:t>پس از طراحی برنامه پزشکی از راه دور، در درمانگاه مرکز قلب و عروق شهید رجایی حضور یافته و بیماران مبتلا به نارسایی قلب را به روش در دسترس و بر اساس معیارهای ورود انتخاب و پس از گرفتن رضایت آگاهانه کتبی وارد مطالعه خواهد کرد. </a:t>
            </a:r>
            <a:r>
              <a:rPr lang="ar-SA" sz="1800" dirty="0" smtClean="0">
                <a:latin typeface="Tahoma" panose="020B0604030504040204" pitchFamily="34" charset="0"/>
                <a:ea typeface="Times New Roman" panose="02020603050405020304" pitchFamily="18" charset="0"/>
                <a:cs typeface="B Mitra" panose="00000400000000000000" pitchFamily="2" charset="-78"/>
              </a:rPr>
              <a:t>.</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 </a:t>
            </a:r>
            <a:r>
              <a:rPr lang="ar-SA" sz="1800" dirty="0">
                <a:latin typeface="Tahoma" panose="020B0604030504040204" pitchFamily="34" charset="0"/>
                <a:ea typeface="Times New Roman" panose="02020603050405020304" pitchFamily="18" charset="0"/>
                <a:cs typeface="B Mitra" panose="00000400000000000000" pitchFamily="2" charset="-78"/>
              </a:rPr>
              <a:t>بیماران به صورت تصادفی به دو گروه تجربه و کنترل تخصیص داده خواهند شد. تخصیص تصادفی به گروه تجربه یا کنترل به </a:t>
            </a:r>
            <a:r>
              <a:rPr lang="ar-SA" sz="1800" u="sng" dirty="0">
                <a:latin typeface="Tahoma" panose="020B0604030504040204" pitchFamily="34" charset="0"/>
                <a:ea typeface="Times New Roman" panose="02020603050405020304" pitchFamily="18" charset="0"/>
                <a:cs typeface="B Mitra" panose="00000400000000000000" pitchFamily="2" charset="-78"/>
              </a:rPr>
              <a:t>روش بلوک بندی </a:t>
            </a:r>
            <a:r>
              <a:rPr lang="ar-SA" sz="1800" dirty="0">
                <a:latin typeface="Tahoma" panose="020B0604030504040204" pitchFamily="34" charset="0"/>
                <a:ea typeface="Times New Roman" panose="02020603050405020304" pitchFamily="18" charset="0"/>
                <a:cs typeface="B Mitra" panose="00000400000000000000" pitchFamily="2" charset="-78"/>
              </a:rPr>
              <a:t>انجام خواهد شد</a:t>
            </a:r>
            <a:r>
              <a:rPr lang="ar-SA" sz="1800" dirty="0" smtClean="0">
                <a:latin typeface="Tahoma" panose="020B0604030504040204" pitchFamily="34" charset="0"/>
                <a:ea typeface="Times New Roman" panose="02020603050405020304" pitchFamily="18" charset="0"/>
                <a:cs typeface="B Mitra" panose="00000400000000000000" pitchFamily="2" charset="-78"/>
              </a:rPr>
              <a:t>.</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 </a:t>
            </a:r>
            <a:r>
              <a:rPr lang="ar-SA" sz="1800" dirty="0">
                <a:latin typeface="Tahoma" panose="020B0604030504040204" pitchFamily="34" charset="0"/>
                <a:ea typeface="Times New Roman" panose="02020603050405020304" pitchFamily="18" charset="0"/>
                <a:cs typeface="B Mitra" panose="00000400000000000000" pitchFamily="2" charset="-78"/>
              </a:rPr>
              <a:t>سپس </a:t>
            </a:r>
            <a:r>
              <a:rPr lang="ar-SA" sz="1800" u="sng" dirty="0">
                <a:latin typeface="Tahoma" panose="020B0604030504040204" pitchFamily="34" charset="0"/>
                <a:ea typeface="Times New Roman" panose="02020603050405020304" pitchFamily="18" charset="0"/>
                <a:cs typeface="B Mitra" panose="00000400000000000000" pitchFamily="2" charset="-78"/>
              </a:rPr>
              <a:t>به مدت 3 ماه برنامه پزشکی از راه دور برای بیماران گروه تجربه اجرا خواهد شد </a:t>
            </a:r>
            <a:r>
              <a:rPr lang="ar-SA" sz="1800" dirty="0">
                <a:latin typeface="Tahoma" panose="020B0604030504040204" pitchFamily="34" charset="0"/>
                <a:ea typeface="Times New Roman" panose="02020603050405020304" pitchFamily="18" charset="0"/>
                <a:cs typeface="B Mitra" panose="00000400000000000000" pitchFamily="2" charset="-78"/>
              </a:rPr>
              <a:t>به طوری که در این مدت بیماران به درمانگاه مراجعه نکرده و ویزیت آن ها از طریق درمانگاه مجازی انجام خواهد شد. ویزیت بیماران گروه کنترل به صورت روتین در درمانگاه انجام خواهد شد.</a:t>
            </a:r>
            <a:endParaRPr lang="en-US" sz="18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56870" indent="0" algn="justLow" rtl="1">
              <a:lnSpc>
                <a:spcPct val="150000"/>
              </a:lnSpc>
              <a:spcBef>
                <a:spcPts val="0"/>
              </a:spcBef>
              <a:spcAft>
                <a:spcPts val="0"/>
              </a:spcAft>
              <a:buNone/>
            </a:pPr>
            <a:endParaRPr lang="en-US" sz="18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0045" algn="justLow" rtl="1">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977422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524000"/>
            <a:ext cx="8229600" cy="4800600"/>
          </a:xfrm>
        </p:spPr>
        <p:txBody>
          <a:bodyPr>
            <a:noAutofit/>
          </a:bodyPr>
          <a:lstStyle/>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در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مرحله سوم مطالعه، </a:t>
            </a:r>
            <a:r>
              <a:rPr lang="ar-SA" sz="1800" dirty="0">
                <a:latin typeface="Tahoma" panose="020B0604030504040204" pitchFamily="34" charset="0"/>
                <a:ea typeface="Times New Roman" panose="02020603050405020304" pitchFamily="18" charset="0"/>
                <a:cs typeface="B Mitra" panose="00000400000000000000" pitchFamily="2" charset="-78"/>
              </a:rPr>
              <a:t>برنامه پزشکی از راه دور </a:t>
            </a:r>
            <a:r>
              <a:rPr lang="ar-SA" sz="1800" u="sng" dirty="0">
                <a:latin typeface="Tahoma" panose="020B0604030504040204" pitchFamily="34" charset="0"/>
                <a:ea typeface="Times New Roman" panose="02020603050405020304" pitchFamily="18" charset="0"/>
                <a:cs typeface="B Mitra" panose="00000400000000000000" pitchFamily="2" charset="-78"/>
              </a:rPr>
              <a:t>به صورت کیفی و کمی مورد ارزشیابی</a:t>
            </a:r>
            <a:r>
              <a:rPr lang="ar-SA" sz="1800" dirty="0">
                <a:latin typeface="Tahoma" panose="020B0604030504040204" pitchFamily="34" charset="0"/>
                <a:ea typeface="Times New Roman" panose="02020603050405020304" pitchFamily="18" charset="0"/>
                <a:cs typeface="B Mitra" panose="00000400000000000000" pitchFamily="2" charset="-78"/>
              </a:rPr>
              <a:t> قرار خواهد گرفت.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مشارکت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کنندگان این مرحله  </a:t>
            </a:r>
            <a:r>
              <a:rPr lang="ar-SA" sz="1800" dirty="0">
                <a:latin typeface="Tahoma" panose="020B0604030504040204" pitchFamily="34" charset="0"/>
                <a:ea typeface="Times New Roman" panose="02020603050405020304" pitchFamily="18" charset="0"/>
                <a:cs typeface="B Mitra" panose="00000400000000000000" pitchFamily="2" charset="-78"/>
              </a:rPr>
              <a:t>شامل </a:t>
            </a:r>
            <a:r>
              <a:rPr lang="ar-SA" sz="1800" dirty="0">
                <a:solidFill>
                  <a:srgbClr val="C00000"/>
                </a:solidFill>
                <a:latin typeface="Tahoma" panose="020B0604030504040204" pitchFamily="34" charset="0"/>
                <a:ea typeface="Times New Roman" panose="02020603050405020304" pitchFamily="18" charset="0"/>
                <a:cs typeface="B Mitra" panose="00000400000000000000" pitchFamily="2" charset="-78"/>
              </a:rPr>
              <a:t>پزشکان، پرستاران، مدیران و اعضا هیئت علمی بیمارستان، همکاران بخش بیوانفورماتیک، بیماران و مراقبین آنها </a:t>
            </a:r>
            <a:r>
              <a:rPr lang="ar-SA" sz="1800" dirty="0">
                <a:latin typeface="Tahoma" panose="020B0604030504040204" pitchFamily="34" charset="0"/>
                <a:ea typeface="Times New Roman" panose="02020603050405020304" pitchFamily="18" charset="0"/>
                <a:cs typeface="B Mitra" panose="00000400000000000000" pitchFamily="2" charset="-78"/>
              </a:rPr>
              <a:t>خواهد بود</a:t>
            </a:r>
            <a:r>
              <a:rPr lang="ar-SA" sz="1800" dirty="0" smtClean="0">
                <a:latin typeface="Tahoma" panose="020B0604030504040204" pitchFamily="34" charset="0"/>
                <a:ea typeface="Times New Roman" panose="02020603050405020304" pitchFamily="18" charset="0"/>
                <a:cs typeface="B Mitra" panose="00000400000000000000" pitchFamily="2" charset="-78"/>
              </a:rPr>
              <a:t>.</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800" dirty="0" smtClean="0">
                <a:latin typeface="Tahoma" panose="020B0604030504040204" pitchFamily="34" charset="0"/>
                <a:ea typeface="Times New Roman" panose="02020603050405020304" pitchFamily="18" charset="0"/>
                <a:cs typeface="B Mitra" panose="00000400000000000000" pitchFamily="2" charset="-78"/>
              </a:rPr>
              <a:t> </a:t>
            </a:r>
            <a:r>
              <a:rPr lang="ar-SA" sz="1800" dirty="0">
                <a:solidFill>
                  <a:srgbClr val="0070C0"/>
                </a:solidFill>
                <a:latin typeface="Tahoma" panose="020B0604030504040204" pitchFamily="34" charset="0"/>
                <a:ea typeface="Times New Roman" panose="02020603050405020304" pitchFamily="18" charset="0"/>
                <a:cs typeface="B Mitra" panose="00000400000000000000" pitchFamily="2" charset="-78"/>
              </a:rPr>
              <a:t>ارزشیابی کیفی </a:t>
            </a:r>
            <a:r>
              <a:rPr lang="ar-SA" sz="1800" u="sng" dirty="0">
                <a:latin typeface="Tahoma" panose="020B0604030504040204" pitchFamily="34" charset="0"/>
                <a:ea typeface="Times New Roman" panose="02020603050405020304" pitchFamily="18" charset="0"/>
                <a:cs typeface="B Mitra" panose="00000400000000000000" pitchFamily="2" charset="-78"/>
              </a:rPr>
              <a:t>از طریق رضایت سنجی در جلسه بحث گروهی </a:t>
            </a:r>
            <a:r>
              <a:rPr lang="ar-SA" sz="1800" dirty="0">
                <a:latin typeface="Tahoma" panose="020B0604030504040204" pitchFamily="34" charset="0"/>
                <a:ea typeface="Times New Roman" panose="02020603050405020304" pitchFamily="18" charset="0"/>
                <a:cs typeface="B Mitra" panose="00000400000000000000" pitchFamily="2" charset="-78"/>
              </a:rPr>
              <a:t>و </a:t>
            </a:r>
            <a:r>
              <a:rPr lang="ar-SA" sz="1800" dirty="0">
                <a:solidFill>
                  <a:srgbClr val="0070C0"/>
                </a:solidFill>
                <a:latin typeface="Tahoma" panose="020B0604030504040204" pitchFamily="34" charset="0"/>
                <a:ea typeface="Times New Roman" panose="02020603050405020304" pitchFamily="18" charset="0"/>
                <a:cs typeface="B Mitra" panose="00000400000000000000" pitchFamily="2" charset="-78"/>
              </a:rPr>
              <a:t>ارزشیابی کمی </a:t>
            </a:r>
            <a:r>
              <a:rPr lang="ar-SA" sz="1800" u="sng" dirty="0">
                <a:latin typeface="Tahoma" panose="020B0604030504040204" pitchFamily="34" charset="0"/>
                <a:ea typeface="Times New Roman" panose="02020603050405020304" pitchFamily="18" charset="0"/>
                <a:cs typeface="B Mitra" panose="00000400000000000000" pitchFamily="2" charset="-78"/>
              </a:rPr>
              <a:t>از طریق مقایسه پیامدهای بالینی </a:t>
            </a:r>
            <a:r>
              <a:rPr lang="ar-SA" sz="1800" dirty="0">
                <a:latin typeface="Tahoma" panose="020B0604030504040204" pitchFamily="34" charset="0"/>
                <a:ea typeface="Times New Roman" panose="02020603050405020304" pitchFamily="18" charset="0"/>
                <a:cs typeface="B Mitra" panose="00000400000000000000" pitchFamily="2" charset="-78"/>
              </a:rPr>
              <a:t>بیماران گروه تجربه و کنترل قبل و بعد از اجرای برنامه پزشکی از راه دور انجام خواهد شد. </a:t>
            </a: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marL="0" marR="356870" algn="justLow" rtl="1">
              <a:lnSpc>
                <a:spcPct val="150000"/>
              </a:lnSpc>
              <a:spcBef>
                <a:spcPts val="0"/>
              </a:spcBef>
              <a:spcAft>
                <a:spcPts val="0"/>
              </a:spcAft>
            </a:pPr>
            <a:r>
              <a:rPr lang="ar-SA" sz="1600" b="1" dirty="0" smtClean="0">
                <a:solidFill>
                  <a:srgbClr val="0070C0"/>
                </a:solidFill>
                <a:latin typeface="Tahoma" panose="020B0604030504040204" pitchFamily="34" charset="0"/>
                <a:ea typeface="Times New Roman" panose="02020603050405020304" pitchFamily="18" charset="0"/>
                <a:cs typeface="B Mitra" panose="00000400000000000000" pitchFamily="2" charset="-78"/>
              </a:rPr>
              <a:t>پیامدهای </a:t>
            </a:r>
            <a:r>
              <a:rPr lang="ar-SA" sz="1600" b="1" dirty="0">
                <a:solidFill>
                  <a:srgbClr val="0070C0"/>
                </a:solidFill>
                <a:latin typeface="Tahoma" panose="020B0604030504040204" pitchFamily="34" charset="0"/>
                <a:ea typeface="Times New Roman" panose="02020603050405020304" pitchFamily="18" charset="0"/>
                <a:cs typeface="B Mitra" panose="00000400000000000000" pitchFamily="2" charset="-78"/>
              </a:rPr>
              <a:t>بالینی مورد بررسی </a:t>
            </a:r>
            <a:r>
              <a:rPr lang="ar-SA" sz="1800" dirty="0">
                <a:latin typeface="Tahoma" panose="020B0604030504040204" pitchFamily="34" charset="0"/>
                <a:ea typeface="Times New Roman" panose="02020603050405020304" pitchFamily="18" charset="0"/>
                <a:cs typeface="B Mitra" panose="00000400000000000000" pitchFamily="2" charset="-78"/>
              </a:rPr>
              <a:t>در مطالعه حاضر شامل </a:t>
            </a:r>
            <a:r>
              <a:rPr lang="ar-SA" sz="1800" u="sng" dirty="0">
                <a:latin typeface="Tahoma" panose="020B0604030504040204" pitchFamily="34" charset="0"/>
                <a:ea typeface="Times New Roman" panose="02020603050405020304" pitchFamily="18" charset="0"/>
                <a:cs typeface="B Mitra" panose="00000400000000000000" pitchFamily="2" charset="-78"/>
              </a:rPr>
              <a:t>تعداد دفعات بستری</a:t>
            </a:r>
            <a:r>
              <a:rPr lang="ar-SA" sz="1800" dirty="0">
                <a:latin typeface="Tahoma" panose="020B0604030504040204" pitchFamily="34" charset="0"/>
                <a:ea typeface="Times New Roman" panose="02020603050405020304" pitchFamily="18" charset="0"/>
                <a:cs typeface="B Mitra" panose="00000400000000000000" pitchFamily="2" charset="-78"/>
              </a:rPr>
              <a:t>، </a:t>
            </a:r>
            <a:r>
              <a:rPr lang="ar-SA" sz="1800" u="sng" dirty="0">
                <a:latin typeface="Tahoma" panose="020B0604030504040204" pitchFamily="34" charset="0"/>
                <a:ea typeface="Times New Roman" panose="02020603050405020304" pitchFamily="18" charset="0"/>
                <a:cs typeface="B Mitra" panose="00000400000000000000" pitchFamily="2" charset="-78"/>
              </a:rPr>
              <a:t>مراجعه به اورژانس</a:t>
            </a:r>
            <a:r>
              <a:rPr lang="ar-SA" sz="1800" dirty="0">
                <a:latin typeface="Tahoma" panose="020B0604030504040204" pitchFamily="34" charset="0"/>
                <a:ea typeface="Times New Roman" panose="02020603050405020304" pitchFamily="18" charset="0"/>
                <a:cs typeface="B Mitra" panose="00000400000000000000" pitchFamily="2" charset="-78"/>
              </a:rPr>
              <a:t> و </a:t>
            </a:r>
            <a:r>
              <a:rPr lang="ar-SA" sz="1800" u="sng" dirty="0">
                <a:latin typeface="Tahoma" panose="020B0604030504040204" pitchFamily="34" charset="0"/>
                <a:ea typeface="Times New Roman" panose="02020603050405020304" pitchFamily="18" charset="0"/>
                <a:cs typeface="B Mitra" panose="00000400000000000000" pitchFamily="2" charset="-78"/>
              </a:rPr>
              <a:t>میزان مرگ و میر </a:t>
            </a:r>
            <a:r>
              <a:rPr lang="ar-SA" sz="1800" dirty="0">
                <a:latin typeface="Tahoma" panose="020B0604030504040204" pitchFamily="34" charset="0"/>
                <a:ea typeface="Times New Roman" panose="02020603050405020304" pitchFamily="18" charset="0"/>
                <a:cs typeface="B Mitra" panose="00000400000000000000" pitchFamily="2" charset="-78"/>
              </a:rPr>
              <a:t>است. </a:t>
            </a:r>
            <a:endParaRPr lang="en-US" sz="18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56870" indent="0" algn="justLow" rtl="1">
              <a:lnSpc>
                <a:spcPct val="150000"/>
              </a:lnSpc>
              <a:spcBef>
                <a:spcPts val="0"/>
              </a:spcBef>
              <a:spcAft>
                <a:spcPts val="0"/>
              </a:spcAft>
              <a:buNone/>
            </a:pPr>
            <a:endParaRPr lang="en-US" sz="18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0045" algn="justLow" rtl="1">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468409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4220</TotalTime>
  <Words>1398</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بيان مسئله و ضرورت اجراي طرح:  </vt:lpstr>
      <vt:lpstr>بيان مسئله و ضرورت اجراي طرح:  </vt:lpstr>
      <vt:lpstr>بيان مسئله و ضرورت اجراي طرح:  </vt:lpstr>
      <vt:lpstr>اهداف طرح</vt:lpstr>
      <vt:lpstr>روش اجرا</vt:lpstr>
      <vt:lpstr>روش اجرا</vt:lpstr>
      <vt:lpstr>روش اجرا</vt:lpstr>
      <vt:lpstr>روش اجرا</vt:lpstr>
      <vt:lpstr>PowerPoint Presentation</vt:lpstr>
      <vt:lpstr>PowerPoint Presentation</vt:lpstr>
      <vt:lpstr>مشخصات ابزار جمع آوري اطلاعات و نحوه جمع آوري آن:</vt:lpstr>
      <vt:lpstr>هزینه های طرح:</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fidan</dc:creator>
  <cp:lastModifiedBy>Fahimeh Farrokhzadeh</cp:lastModifiedBy>
  <cp:revision>178</cp:revision>
  <dcterms:created xsi:type="dcterms:W3CDTF">2017-05-22T09:36:36Z</dcterms:created>
  <dcterms:modified xsi:type="dcterms:W3CDTF">2021-02-24T10:14:12Z</dcterms:modified>
</cp:coreProperties>
</file>