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6" r:id="rId1"/>
  </p:sldMasterIdLst>
  <p:sldIdLst>
    <p:sldId id="293" r:id="rId2"/>
    <p:sldId id="334" r:id="rId3"/>
    <p:sldId id="309" r:id="rId4"/>
    <p:sldId id="335" r:id="rId5"/>
    <p:sldId id="310" r:id="rId6"/>
    <p:sldId id="311" r:id="rId7"/>
    <p:sldId id="315" r:id="rId8"/>
    <p:sldId id="316" r:id="rId9"/>
    <p:sldId id="317" r:id="rId10"/>
    <p:sldId id="320" r:id="rId11"/>
    <p:sldId id="338" r:id="rId12"/>
    <p:sldId id="337" r:id="rId13"/>
    <p:sldId id="331" r:id="rId14"/>
    <p:sldId id="332" r:id="rId15"/>
    <p:sldId id="323" r:id="rId16"/>
    <p:sldId id="336" r:id="rId17"/>
    <p:sldId id="329" r:id="rId18"/>
    <p:sldId id="325" r:id="rId19"/>
    <p:sldId id="326" r:id="rId20"/>
    <p:sldId id="339" r:id="rId21"/>
    <p:sldId id="33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p:scale>
          <a:sx n="90" d="100"/>
          <a:sy n="90" d="100"/>
        </p:scale>
        <p:origin x="-12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F8F03-DA05-402E-9370-A36877DA2A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B1FBCEC-E2EE-4816-A678-7470E9EB96F1}">
      <dgm:prSet phldrT="[Text]" custT="1"/>
      <dgm:spPr/>
      <dgm:t>
        <a:bodyPr/>
        <a:lstStyle/>
        <a:p>
          <a:r>
            <a:rPr lang="en-US" sz="1800" b="1" baseline="0" dirty="0" smtClean="0"/>
            <a:t>A </a:t>
          </a:r>
          <a:r>
            <a:rPr lang="en-US" sz="1800" b="1" baseline="0" dirty="0" err="1" smtClean="0"/>
            <a:t>tatal</a:t>
          </a:r>
          <a:r>
            <a:rPr lang="en-US" sz="1800" b="1" baseline="0" dirty="0" smtClean="0"/>
            <a:t> of 118 patients are enrolled base on the arrival of entry &amp; exit criteria</a:t>
          </a:r>
          <a:endParaRPr lang="en-US" sz="1800" b="1" baseline="0" dirty="0"/>
        </a:p>
      </dgm:t>
    </dgm:pt>
    <dgm:pt modelId="{0D1C1AD2-B7CB-4E91-9FEC-A5B674F52162}" type="parTrans" cxnId="{D0610B79-A97A-4509-8A40-FD873246F2A3}">
      <dgm:prSet/>
      <dgm:spPr/>
      <dgm:t>
        <a:bodyPr/>
        <a:lstStyle/>
        <a:p>
          <a:endParaRPr lang="en-US"/>
        </a:p>
      </dgm:t>
    </dgm:pt>
    <dgm:pt modelId="{4B48CC73-82BF-456C-B952-55A46D74338C}" type="sibTrans" cxnId="{D0610B79-A97A-4509-8A40-FD873246F2A3}">
      <dgm:prSet/>
      <dgm:spPr/>
      <dgm:t>
        <a:bodyPr/>
        <a:lstStyle/>
        <a:p>
          <a:endParaRPr lang="en-US"/>
        </a:p>
      </dgm:t>
    </dgm:pt>
    <dgm:pt modelId="{847FFC13-DE3B-48AA-A514-1F3F640C6905}" type="asst">
      <dgm:prSet phldrT="[Text]" custT="1"/>
      <dgm:spPr/>
      <dgm:t>
        <a:bodyPr/>
        <a:lstStyle/>
        <a:p>
          <a:r>
            <a:rPr lang="en-US" sz="1800" b="1" dirty="0" smtClean="0"/>
            <a:t>Base on </a:t>
          </a:r>
          <a:r>
            <a:rPr lang="en-US" sz="1800" b="1" dirty="0" err="1" smtClean="0"/>
            <a:t>blanced</a:t>
          </a:r>
          <a:r>
            <a:rPr lang="en-US" sz="1800" b="1" dirty="0" smtClean="0"/>
            <a:t> block </a:t>
          </a:r>
          <a:r>
            <a:rPr lang="en-US" sz="1800" b="1" dirty="0" err="1" smtClean="0"/>
            <a:t>randomization,they</a:t>
          </a:r>
          <a:r>
            <a:rPr lang="en-US" sz="1800" b="1" dirty="0" smtClean="0"/>
            <a:t> divided to 2 group</a:t>
          </a:r>
          <a:endParaRPr lang="en-US" sz="1800" b="1" dirty="0"/>
        </a:p>
      </dgm:t>
    </dgm:pt>
    <dgm:pt modelId="{C7C55294-5DEB-4680-9C80-D8F3E5C9AF82}" type="parTrans" cxnId="{2E874FBB-88E3-4859-B1FC-30DB822CD603}">
      <dgm:prSet/>
      <dgm:spPr/>
      <dgm:t>
        <a:bodyPr/>
        <a:lstStyle/>
        <a:p>
          <a:endParaRPr lang="en-US"/>
        </a:p>
      </dgm:t>
    </dgm:pt>
    <dgm:pt modelId="{8632FAE7-8A56-40ED-AEC4-40823B427C23}" type="sibTrans" cxnId="{2E874FBB-88E3-4859-B1FC-30DB822CD603}">
      <dgm:prSet/>
      <dgm:spPr/>
      <dgm:t>
        <a:bodyPr/>
        <a:lstStyle/>
        <a:p>
          <a:endParaRPr lang="en-US"/>
        </a:p>
      </dgm:t>
    </dgm:pt>
    <dgm:pt modelId="{76E6D98E-537A-4D07-8BA4-4D9F7B2ABDE8}">
      <dgm:prSet phldrT="[Text]" custT="1"/>
      <dgm:spPr/>
      <dgm:t>
        <a:bodyPr/>
        <a:lstStyle/>
        <a:p>
          <a:r>
            <a:rPr lang="en-US" sz="2000" dirty="0" smtClean="0"/>
            <a:t>59 patients in group A </a:t>
          </a:r>
          <a:r>
            <a:rPr lang="en-US" sz="2000" dirty="0" err="1" smtClean="0"/>
            <a:t>recived</a:t>
          </a:r>
          <a:r>
            <a:rPr lang="en-US" sz="2000" dirty="0" smtClean="0"/>
            <a:t> </a:t>
          </a:r>
          <a:r>
            <a:rPr lang="en-US" sz="2000" dirty="0" err="1" smtClean="0"/>
            <a:t>precedex</a:t>
          </a:r>
          <a:endParaRPr lang="en-US" sz="2000" dirty="0"/>
        </a:p>
      </dgm:t>
    </dgm:pt>
    <dgm:pt modelId="{291C3BA2-9B57-40B8-8ADA-75CC5C8A36E7}" type="parTrans" cxnId="{A26F5F15-7809-4240-864D-D69D351F1DEC}">
      <dgm:prSet/>
      <dgm:spPr/>
      <dgm:t>
        <a:bodyPr/>
        <a:lstStyle/>
        <a:p>
          <a:endParaRPr lang="en-US"/>
        </a:p>
      </dgm:t>
    </dgm:pt>
    <dgm:pt modelId="{6B857D25-7E83-449F-8507-8C177B6D84A3}" type="sibTrans" cxnId="{A26F5F15-7809-4240-864D-D69D351F1DEC}">
      <dgm:prSet/>
      <dgm:spPr/>
      <dgm:t>
        <a:bodyPr/>
        <a:lstStyle/>
        <a:p>
          <a:endParaRPr lang="en-US"/>
        </a:p>
      </dgm:t>
    </dgm:pt>
    <dgm:pt modelId="{6BE1CE51-E71B-4311-ACC3-516D13D8694C}">
      <dgm:prSet phldrT="[Text]" custT="1"/>
      <dgm:spPr/>
      <dgm:t>
        <a:bodyPr/>
        <a:lstStyle/>
        <a:p>
          <a:r>
            <a:rPr lang="en-US" sz="2000" dirty="0" smtClean="0"/>
            <a:t>59 patients in group B </a:t>
          </a:r>
          <a:r>
            <a:rPr lang="en-US" sz="2000" dirty="0" err="1" smtClean="0"/>
            <a:t>recived</a:t>
          </a:r>
          <a:r>
            <a:rPr lang="en-US" sz="2000" dirty="0" smtClean="0"/>
            <a:t> </a:t>
          </a:r>
          <a:r>
            <a:rPr lang="en-US" sz="2000" dirty="0" err="1" smtClean="0"/>
            <a:t>pofol</a:t>
          </a:r>
          <a:endParaRPr lang="en-US" sz="2000" dirty="0"/>
        </a:p>
      </dgm:t>
    </dgm:pt>
    <dgm:pt modelId="{8A58389C-2A67-4F7C-B234-299AAFF54B3F}" type="parTrans" cxnId="{53CD16A2-6261-4F1F-B1CE-7A858E3BFF91}">
      <dgm:prSet/>
      <dgm:spPr/>
      <dgm:t>
        <a:bodyPr/>
        <a:lstStyle/>
        <a:p>
          <a:endParaRPr lang="en-US"/>
        </a:p>
      </dgm:t>
    </dgm:pt>
    <dgm:pt modelId="{E35B3B27-F261-4C11-B77F-798E8A514A1E}" type="sibTrans" cxnId="{53CD16A2-6261-4F1F-B1CE-7A858E3BFF91}">
      <dgm:prSet/>
      <dgm:spPr/>
      <dgm:t>
        <a:bodyPr/>
        <a:lstStyle/>
        <a:p>
          <a:endParaRPr lang="en-US"/>
        </a:p>
      </dgm:t>
    </dgm:pt>
    <dgm:pt modelId="{733F7113-1653-4460-9B0E-37C4553CDE5E}">
      <dgm:prSet custT="1"/>
      <dgm:spPr/>
      <dgm:t>
        <a:bodyPr/>
        <a:lstStyle/>
        <a:p>
          <a:r>
            <a:rPr lang="en-US" sz="2000" dirty="0" smtClean="0"/>
            <a:t>assess quality of sleep &amp; sedation based on </a:t>
          </a:r>
          <a:r>
            <a:rPr lang="en-US" sz="2000" dirty="0" err="1" smtClean="0"/>
            <a:t>RASS,SMHSQ,Ventilatore</a:t>
          </a:r>
          <a:r>
            <a:rPr lang="en-US" sz="2000" dirty="0" smtClean="0"/>
            <a:t> parameter, hemodynamic parameter</a:t>
          </a:r>
          <a:endParaRPr lang="en-US" sz="2000" dirty="0"/>
        </a:p>
      </dgm:t>
    </dgm:pt>
    <dgm:pt modelId="{C3CE688A-4004-441F-BBF5-6F3818FB3B1F}" type="parTrans" cxnId="{DDF9486E-DE2F-49D5-8DF2-7E8B6D135DE5}">
      <dgm:prSet/>
      <dgm:spPr/>
      <dgm:t>
        <a:bodyPr/>
        <a:lstStyle/>
        <a:p>
          <a:endParaRPr lang="en-US"/>
        </a:p>
      </dgm:t>
    </dgm:pt>
    <dgm:pt modelId="{029FCBA9-B38F-4A15-8282-01626E8BFEBF}" type="sibTrans" cxnId="{DDF9486E-DE2F-49D5-8DF2-7E8B6D135DE5}">
      <dgm:prSet/>
      <dgm:spPr/>
      <dgm:t>
        <a:bodyPr/>
        <a:lstStyle/>
        <a:p>
          <a:endParaRPr lang="en-US"/>
        </a:p>
      </dgm:t>
    </dgm:pt>
    <dgm:pt modelId="{A0ECFEB5-CB20-4E27-BAF6-DD84BB1676EB}">
      <dgm:prSet custT="1"/>
      <dgm:spPr/>
      <dgm:t>
        <a:bodyPr/>
        <a:lstStyle/>
        <a:p>
          <a:r>
            <a:rPr lang="en-US" sz="2000" dirty="0" smtClean="0"/>
            <a:t>Assess quality of sleep &amp; sedation based on </a:t>
          </a:r>
          <a:r>
            <a:rPr lang="en-US" sz="2000" dirty="0" err="1" smtClean="0"/>
            <a:t>RASS,SMHSQ,ventilator</a:t>
          </a:r>
          <a:r>
            <a:rPr lang="en-US" sz="2000" dirty="0" smtClean="0"/>
            <a:t> parameter, hemodynamic parameter</a:t>
          </a:r>
          <a:endParaRPr lang="en-US" sz="2000" dirty="0"/>
        </a:p>
      </dgm:t>
    </dgm:pt>
    <dgm:pt modelId="{D246750F-EA89-4A4D-A4BD-2C7944B32F5C}" type="parTrans" cxnId="{B0902D7F-788A-4A0C-82CC-B414CE3189E4}">
      <dgm:prSet/>
      <dgm:spPr/>
      <dgm:t>
        <a:bodyPr/>
        <a:lstStyle/>
        <a:p>
          <a:endParaRPr lang="en-US"/>
        </a:p>
      </dgm:t>
    </dgm:pt>
    <dgm:pt modelId="{676E79F5-A9F4-4265-AD0D-2DEBB9089637}" type="sibTrans" cxnId="{B0902D7F-788A-4A0C-82CC-B414CE3189E4}">
      <dgm:prSet/>
      <dgm:spPr/>
      <dgm:t>
        <a:bodyPr/>
        <a:lstStyle/>
        <a:p>
          <a:endParaRPr lang="en-US"/>
        </a:p>
      </dgm:t>
    </dgm:pt>
    <dgm:pt modelId="{9D911193-71A7-4EC0-A873-3748976F94A0}">
      <dgm:prSet custT="1"/>
      <dgm:spPr/>
      <dgm:t>
        <a:bodyPr/>
        <a:lstStyle/>
        <a:p>
          <a:r>
            <a:rPr lang="en-US" sz="2000" dirty="0" smtClean="0"/>
            <a:t>Data analysis</a:t>
          </a:r>
          <a:endParaRPr lang="en-US" sz="2000" dirty="0"/>
        </a:p>
      </dgm:t>
    </dgm:pt>
    <dgm:pt modelId="{CBC6D448-37BB-422F-AC9B-DCDC4546AB6E}" type="parTrans" cxnId="{25E1B2D4-011A-4A69-AA46-67D5E53DD47E}">
      <dgm:prSet/>
      <dgm:spPr/>
      <dgm:t>
        <a:bodyPr/>
        <a:lstStyle/>
        <a:p>
          <a:endParaRPr lang="en-US"/>
        </a:p>
      </dgm:t>
    </dgm:pt>
    <dgm:pt modelId="{7D6095AA-5B75-4454-BEE1-1F6D1BC07A91}" type="sibTrans" cxnId="{25E1B2D4-011A-4A69-AA46-67D5E53DD47E}">
      <dgm:prSet/>
      <dgm:spPr/>
      <dgm:t>
        <a:bodyPr/>
        <a:lstStyle/>
        <a:p>
          <a:endParaRPr lang="en-US"/>
        </a:p>
      </dgm:t>
    </dgm:pt>
    <dgm:pt modelId="{C2CA5648-6675-430F-8A90-7144CE4E75AD}">
      <dgm:prSet custT="1"/>
      <dgm:spPr/>
      <dgm:t>
        <a:bodyPr/>
        <a:lstStyle/>
        <a:p>
          <a:r>
            <a:rPr lang="en-US" sz="2000" dirty="0" smtClean="0"/>
            <a:t>Ata analysis</a:t>
          </a:r>
          <a:endParaRPr lang="en-US" sz="2000" dirty="0"/>
        </a:p>
      </dgm:t>
    </dgm:pt>
    <dgm:pt modelId="{8B24E72F-809A-436F-911F-4EA4970ECA4E}" type="parTrans" cxnId="{713A0D9A-D93B-47D1-8278-347DF3F866A1}">
      <dgm:prSet/>
      <dgm:spPr/>
      <dgm:t>
        <a:bodyPr/>
        <a:lstStyle/>
        <a:p>
          <a:endParaRPr lang="en-US"/>
        </a:p>
      </dgm:t>
    </dgm:pt>
    <dgm:pt modelId="{80C10306-8556-4C5E-92DF-25B5645EA73E}" type="sibTrans" cxnId="{713A0D9A-D93B-47D1-8278-347DF3F866A1}">
      <dgm:prSet/>
      <dgm:spPr/>
      <dgm:t>
        <a:bodyPr/>
        <a:lstStyle/>
        <a:p>
          <a:endParaRPr lang="en-US"/>
        </a:p>
      </dgm:t>
    </dgm:pt>
    <dgm:pt modelId="{BC4062AB-9E3D-4CF6-83E3-BAE343809306}" type="pres">
      <dgm:prSet presAssocID="{6A3F8F03-DA05-402E-9370-A36877DA2A7B}" presName="hierChild1" presStyleCnt="0">
        <dgm:presLayoutVars>
          <dgm:orgChart val="1"/>
          <dgm:chPref val="1"/>
          <dgm:dir/>
          <dgm:animOne val="branch"/>
          <dgm:animLvl val="lvl"/>
          <dgm:resizeHandles/>
        </dgm:presLayoutVars>
      </dgm:prSet>
      <dgm:spPr/>
      <dgm:t>
        <a:bodyPr/>
        <a:lstStyle/>
        <a:p>
          <a:endParaRPr lang="en-US"/>
        </a:p>
      </dgm:t>
    </dgm:pt>
    <dgm:pt modelId="{C1489985-216E-44C7-8711-417627199D5B}" type="pres">
      <dgm:prSet presAssocID="{7B1FBCEC-E2EE-4816-A678-7470E9EB96F1}" presName="hierRoot1" presStyleCnt="0">
        <dgm:presLayoutVars>
          <dgm:hierBranch val="init"/>
        </dgm:presLayoutVars>
      </dgm:prSet>
      <dgm:spPr/>
    </dgm:pt>
    <dgm:pt modelId="{3D3BF49E-4F72-41E0-91EC-9A263F69A2CC}" type="pres">
      <dgm:prSet presAssocID="{7B1FBCEC-E2EE-4816-A678-7470E9EB96F1}" presName="rootComposite1" presStyleCnt="0"/>
      <dgm:spPr/>
    </dgm:pt>
    <dgm:pt modelId="{F4BE6FC8-A6FE-4AE8-8DB9-4128B5C1EFE3}" type="pres">
      <dgm:prSet presAssocID="{7B1FBCEC-E2EE-4816-A678-7470E9EB96F1}" presName="rootText1" presStyleLbl="node0" presStyleIdx="0" presStyleCnt="1" custScaleX="248652" custScaleY="57806" custLinFactNeighborX="-1427" custLinFactNeighborY="42922">
        <dgm:presLayoutVars>
          <dgm:chPref val="3"/>
        </dgm:presLayoutVars>
      </dgm:prSet>
      <dgm:spPr/>
      <dgm:t>
        <a:bodyPr/>
        <a:lstStyle/>
        <a:p>
          <a:endParaRPr lang="en-US"/>
        </a:p>
      </dgm:t>
    </dgm:pt>
    <dgm:pt modelId="{5117B29B-40E9-40E6-B693-DE3AD866560F}" type="pres">
      <dgm:prSet presAssocID="{7B1FBCEC-E2EE-4816-A678-7470E9EB96F1}" presName="rootConnector1" presStyleLbl="node1" presStyleIdx="0" presStyleCnt="0"/>
      <dgm:spPr/>
      <dgm:t>
        <a:bodyPr/>
        <a:lstStyle/>
        <a:p>
          <a:endParaRPr lang="en-US"/>
        </a:p>
      </dgm:t>
    </dgm:pt>
    <dgm:pt modelId="{89A176F7-A0C0-42E9-AD77-D2091B2E6304}" type="pres">
      <dgm:prSet presAssocID="{7B1FBCEC-E2EE-4816-A678-7470E9EB96F1}" presName="hierChild2" presStyleCnt="0"/>
      <dgm:spPr/>
    </dgm:pt>
    <dgm:pt modelId="{462AAD41-D9AE-4970-848B-46E6F6AEC3C7}" type="pres">
      <dgm:prSet presAssocID="{291C3BA2-9B57-40B8-8ADA-75CC5C8A36E7}" presName="Name37" presStyleLbl="parChTrans1D2" presStyleIdx="0" presStyleCnt="3"/>
      <dgm:spPr/>
      <dgm:t>
        <a:bodyPr/>
        <a:lstStyle/>
        <a:p>
          <a:endParaRPr lang="en-US"/>
        </a:p>
      </dgm:t>
    </dgm:pt>
    <dgm:pt modelId="{4CC9CDD1-FAD9-4AF1-89BE-58AF3B26BBDE}" type="pres">
      <dgm:prSet presAssocID="{76E6D98E-537A-4D07-8BA4-4D9F7B2ABDE8}" presName="hierRoot2" presStyleCnt="0">
        <dgm:presLayoutVars>
          <dgm:hierBranch val="init"/>
        </dgm:presLayoutVars>
      </dgm:prSet>
      <dgm:spPr/>
    </dgm:pt>
    <dgm:pt modelId="{8B638B64-25B7-48BB-AE8F-F24D12CC6DCD}" type="pres">
      <dgm:prSet presAssocID="{76E6D98E-537A-4D07-8BA4-4D9F7B2ABDE8}" presName="rootComposite" presStyleCnt="0"/>
      <dgm:spPr/>
    </dgm:pt>
    <dgm:pt modelId="{621F8584-B731-4438-A5DC-B7ED72BC728E}" type="pres">
      <dgm:prSet presAssocID="{76E6D98E-537A-4D07-8BA4-4D9F7B2ABDE8}" presName="rootText" presStyleLbl="node2" presStyleIdx="0" presStyleCnt="2" custScaleX="115806">
        <dgm:presLayoutVars>
          <dgm:chPref val="3"/>
        </dgm:presLayoutVars>
      </dgm:prSet>
      <dgm:spPr/>
      <dgm:t>
        <a:bodyPr/>
        <a:lstStyle/>
        <a:p>
          <a:endParaRPr lang="en-US"/>
        </a:p>
      </dgm:t>
    </dgm:pt>
    <dgm:pt modelId="{8CAD9630-63CF-4D4E-9E9D-ED2FE136E97F}" type="pres">
      <dgm:prSet presAssocID="{76E6D98E-537A-4D07-8BA4-4D9F7B2ABDE8}" presName="rootConnector" presStyleLbl="node2" presStyleIdx="0" presStyleCnt="2"/>
      <dgm:spPr/>
      <dgm:t>
        <a:bodyPr/>
        <a:lstStyle/>
        <a:p>
          <a:endParaRPr lang="en-US"/>
        </a:p>
      </dgm:t>
    </dgm:pt>
    <dgm:pt modelId="{FCE367E8-8BFF-4457-B3FB-A0818D052BB8}" type="pres">
      <dgm:prSet presAssocID="{76E6D98E-537A-4D07-8BA4-4D9F7B2ABDE8}" presName="hierChild4" presStyleCnt="0"/>
      <dgm:spPr/>
    </dgm:pt>
    <dgm:pt modelId="{EFBDEA39-F341-4B1D-AA9B-752ADEB63324}" type="pres">
      <dgm:prSet presAssocID="{D246750F-EA89-4A4D-A4BD-2C7944B32F5C}" presName="Name37" presStyleLbl="parChTrans1D3" presStyleIdx="0" presStyleCnt="2"/>
      <dgm:spPr/>
      <dgm:t>
        <a:bodyPr/>
        <a:lstStyle/>
        <a:p>
          <a:endParaRPr lang="en-US"/>
        </a:p>
      </dgm:t>
    </dgm:pt>
    <dgm:pt modelId="{817E859D-E37B-47AA-BFC2-56E7079EC67D}" type="pres">
      <dgm:prSet presAssocID="{A0ECFEB5-CB20-4E27-BAF6-DD84BB1676EB}" presName="hierRoot2" presStyleCnt="0">
        <dgm:presLayoutVars>
          <dgm:hierBranch val="init"/>
        </dgm:presLayoutVars>
      </dgm:prSet>
      <dgm:spPr/>
    </dgm:pt>
    <dgm:pt modelId="{65B056DB-7D2B-48DB-9634-420202301F65}" type="pres">
      <dgm:prSet presAssocID="{A0ECFEB5-CB20-4E27-BAF6-DD84BB1676EB}" presName="rootComposite" presStyleCnt="0"/>
      <dgm:spPr/>
    </dgm:pt>
    <dgm:pt modelId="{18321140-994D-4A1A-B8A4-BD32C4890055}" type="pres">
      <dgm:prSet presAssocID="{A0ECFEB5-CB20-4E27-BAF6-DD84BB1676EB}" presName="rootText" presStyleLbl="node3" presStyleIdx="0" presStyleCnt="2" custScaleX="286553" custScaleY="178807" custLinFactNeighborX="4777">
        <dgm:presLayoutVars>
          <dgm:chPref val="3"/>
        </dgm:presLayoutVars>
      </dgm:prSet>
      <dgm:spPr/>
      <dgm:t>
        <a:bodyPr/>
        <a:lstStyle/>
        <a:p>
          <a:endParaRPr lang="en-US"/>
        </a:p>
      </dgm:t>
    </dgm:pt>
    <dgm:pt modelId="{ABDF7F27-3D6D-4EC8-848B-DA508F58BC20}" type="pres">
      <dgm:prSet presAssocID="{A0ECFEB5-CB20-4E27-BAF6-DD84BB1676EB}" presName="rootConnector" presStyleLbl="node3" presStyleIdx="0" presStyleCnt="2"/>
      <dgm:spPr/>
      <dgm:t>
        <a:bodyPr/>
        <a:lstStyle/>
        <a:p>
          <a:endParaRPr lang="en-US"/>
        </a:p>
      </dgm:t>
    </dgm:pt>
    <dgm:pt modelId="{8C0A5269-C969-40B3-A66D-68B51E1963A5}" type="pres">
      <dgm:prSet presAssocID="{A0ECFEB5-CB20-4E27-BAF6-DD84BB1676EB}" presName="hierChild4" presStyleCnt="0"/>
      <dgm:spPr/>
    </dgm:pt>
    <dgm:pt modelId="{F6E799D6-9EF2-45BE-ABFD-1A4411ED6E1C}" type="pres">
      <dgm:prSet presAssocID="{8B24E72F-809A-436F-911F-4EA4970ECA4E}" presName="Name37" presStyleLbl="parChTrans1D4" presStyleIdx="0" presStyleCnt="2"/>
      <dgm:spPr/>
      <dgm:t>
        <a:bodyPr/>
        <a:lstStyle/>
        <a:p>
          <a:endParaRPr lang="en-US"/>
        </a:p>
      </dgm:t>
    </dgm:pt>
    <dgm:pt modelId="{BC79CE59-AD7D-453F-9349-A4A21551E0C6}" type="pres">
      <dgm:prSet presAssocID="{C2CA5648-6675-430F-8A90-7144CE4E75AD}" presName="hierRoot2" presStyleCnt="0">
        <dgm:presLayoutVars>
          <dgm:hierBranch val="init"/>
        </dgm:presLayoutVars>
      </dgm:prSet>
      <dgm:spPr/>
    </dgm:pt>
    <dgm:pt modelId="{3551FC39-FB23-47B3-BD4E-93CD7FA35105}" type="pres">
      <dgm:prSet presAssocID="{C2CA5648-6675-430F-8A90-7144CE4E75AD}" presName="rootComposite" presStyleCnt="0"/>
      <dgm:spPr/>
    </dgm:pt>
    <dgm:pt modelId="{D9D49006-73D9-4EB4-84C6-5C9E46F64FF2}" type="pres">
      <dgm:prSet presAssocID="{C2CA5648-6675-430F-8A90-7144CE4E75AD}" presName="rootText" presStyleLbl="node4" presStyleIdx="0" presStyleCnt="2">
        <dgm:presLayoutVars>
          <dgm:chPref val="3"/>
        </dgm:presLayoutVars>
      </dgm:prSet>
      <dgm:spPr/>
      <dgm:t>
        <a:bodyPr/>
        <a:lstStyle/>
        <a:p>
          <a:endParaRPr lang="en-US"/>
        </a:p>
      </dgm:t>
    </dgm:pt>
    <dgm:pt modelId="{974EE2A1-556C-4985-ADF6-C673C8CA84BD}" type="pres">
      <dgm:prSet presAssocID="{C2CA5648-6675-430F-8A90-7144CE4E75AD}" presName="rootConnector" presStyleLbl="node4" presStyleIdx="0" presStyleCnt="2"/>
      <dgm:spPr/>
      <dgm:t>
        <a:bodyPr/>
        <a:lstStyle/>
        <a:p>
          <a:endParaRPr lang="en-US"/>
        </a:p>
      </dgm:t>
    </dgm:pt>
    <dgm:pt modelId="{80C3AD88-02F7-4677-B071-CB07775D1674}" type="pres">
      <dgm:prSet presAssocID="{C2CA5648-6675-430F-8A90-7144CE4E75AD}" presName="hierChild4" presStyleCnt="0"/>
      <dgm:spPr/>
    </dgm:pt>
    <dgm:pt modelId="{10385DF4-33DD-4149-A767-A209A32CDB0E}" type="pres">
      <dgm:prSet presAssocID="{C2CA5648-6675-430F-8A90-7144CE4E75AD}" presName="hierChild5" presStyleCnt="0"/>
      <dgm:spPr/>
    </dgm:pt>
    <dgm:pt modelId="{03DEA473-4F38-4C73-B6BA-2B3F4D5F00F6}" type="pres">
      <dgm:prSet presAssocID="{A0ECFEB5-CB20-4E27-BAF6-DD84BB1676EB}" presName="hierChild5" presStyleCnt="0"/>
      <dgm:spPr/>
    </dgm:pt>
    <dgm:pt modelId="{471369E9-DE27-4FAD-813C-A21FAEEBBDAD}" type="pres">
      <dgm:prSet presAssocID="{76E6D98E-537A-4D07-8BA4-4D9F7B2ABDE8}" presName="hierChild5" presStyleCnt="0"/>
      <dgm:spPr/>
    </dgm:pt>
    <dgm:pt modelId="{F0484E1A-1B8F-480E-A3CB-11863301F624}" type="pres">
      <dgm:prSet presAssocID="{8A58389C-2A67-4F7C-B234-299AAFF54B3F}" presName="Name37" presStyleLbl="parChTrans1D2" presStyleIdx="1" presStyleCnt="3"/>
      <dgm:spPr/>
      <dgm:t>
        <a:bodyPr/>
        <a:lstStyle/>
        <a:p>
          <a:endParaRPr lang="en-US"/>
        </a:p>
      </dgm:t>
    </dgm:pt>
    <dgm:pt modelId="{FD8A1558-DBC1-45DA-950F-76E71450AFB6}" type="pres">
      <dgm:prSet presAssocID="{6BE1CE51-E71B-4311-ACC3-516D13D8694C}" presName="hierRoot2" presStyleCnt="0">
        <dgm:presLayoutVars>
          <dgm:hierBranch val="init"/>
        </dgm:presLayoutVars>
      </dgm:prSet>
      <dgm:spPr/>
    </dgm:pt>
    <dgm:pt modelId="{F549EEAF-E7EB-41E8-8E45-AD191DA02E1A}" type="pres">
      <dgm:prSet presAssocID="{6BE1CE51-E71B-4311-ACC3-516D13D8694C}" presName="rootComposite" presStyleCnt="0"/>
      <dgm:spPr/>
    </dgm:pt>
    <dgm:pt modelId="{830B4906-EEE3-411B-877D-991092CADFB0}" type="pres">
      <dgm:prSet presAssocID="{6BE1CE51-E71B-4311-ACC3-516D13D8694C}" presName="rootText" presStyleLbl="node2" presStyleIdx="1" presStyleCnt="2" custLinFactNeighborX="2831">
        <dgm:presLayoutVars>
          <dgm:chPref val="3"/>
        </dgm:presLayoutVars>
      </dgm:prSet>
      <dgm:spPr/>
      <dgm:t>
        <a:bodyPr/>
        <a:lstStyle/>
        <a:p>
          <a:endParaRPr lang="en-US"/>
        </a:p>
      </dgm:t>
    </dgm:pt>
    <dgm:pt modelId="{435FE77B-8B59-4578-B55F-5D5138A1C9FC}" type="pres">
      <dgm:prSet presAssocID="{6BE1CE51-E71B-4311-ACC3-516D13D8694C}" presName="rootConnector" presStyleLbl="node2" presStyleIdx="1" presStyleCnt="2"/>
      <dgm:spPr/>
      <dgm:t>
        <a:bodyPr/>
        <a:lstStyle/>
        <a:p>
          <a:endParaRPr lang="en-US"/>
        </a:p>
      </dgm:t>
    </dgm:pt>
    <dgm:pt modelId="{4C5AC991-D13A-4CB0-9D4B-29F830775502}" type="pres">
      <dgm:prSet presAssocID="{6BE1CE51-E71B-4311-ACC3-516D13D8694C}" presName="hierChild4" presStyleCnt="0"/>
      <dgm:spPr/>
    </dgm:pt>
    <dgm:pt modelId="{F09BE38E-7002-4F7E-A246-3BB8342E5C81}" type="pres">
      <dgm:prSet presAssocID="{C3CE688A-4004-441F-BBF5-6F3818FB3B1F}" presName="Name37" presStyleLbl="parChTrans1D3" presStyleIdx="1" presStyleCnt="2"/>
      <dgm:spPr/>
      <dgm:t>
        <a:bodyPr/>
        <a:lstStyle/>
        <a:p>
          <a:endParaRPr lang="en-US"/>
        </a:p>
      </dgm:t>
    </dgm:pt>
    <dgm:pt modelId="{CDEF7399-85AF-4470-A98F-C639CE5E23E2}" type="pres">
      <dgm:prSet presAssocID="{733F7113-1653-4460-9B0E-37C4553CDE5E}" presName="hierRoot2" presStyleCnt="0">
        <dgm:presLayoutVars>
          <dgm:hierBranch val="init"/>
        </dgm:presLayoutVars>
      </dgm:prSet>
      <dgm:spPr/>
    </dgm:pt>
    <dgm:pt modelId="{74C9DC62-0B7F-482D-8D6E-4290CAFC96B9}" type="pres">
      <dgm:prSet presAssocID="{733F7113-1653-4460-9B0E-37C4553CDE5E}" presName="rootComposite" presStyleCnt="0"/>
      <dgm:spPr/>
    </dgm:pt>
    <dgm:pt modelId="{C7F5CD4D-6458-4421-BE5F-B993B33675CF}" type="pres">
      <dgm:prSet presAssocID="{733F7113-1653-4460-9B0E-37C4553CDE5E}" presName="rootText" presStyleLbl="node3" presStyleIdx="1" presStyleCnt="2" custScaleX="294190" custScaleY="193080" custLinFactNeighborX="7873" custLinFactNeighborY="1750">
        <dgm:presLayoutVars>
          <dgm:chPref val="3"/>
        </dgm:presLayoutVars>
      </dgm:prSet>
      <dgm:spPr/>
      <dgm:t>
        <a:bodyPr/>
        <a:lstStyle/>
        <a:p>
          <a:endParaRPr lang="en-US"/>
        </a:p>
      </dgm:t>
    </dgm:pt>
    <dgm:pt modelId="{8D3DFC28-833D-4ED2-946A-012F918279F6}" type="pres">
      <dgm:prSet presAssocID="{733F7113-1653-4460-9B0E-37C4553CDE5E}" presName="rootConnector" presStyleLbl="node3" presStyleIdx="1" presStyleCnt="2"/>
      <dgm:spPr/>
      <dgm:t>
        <a:bodyPr/>
        <a:lstStyle/>
        <a:p>
          <a:endParaRPr lang="en-US"/>
        </a:p>
      </dgm:t>
    </dgm:pt>
    <dgm:pt modelId="{83A72EB2-3196-4AD7-94B7-2286E203969A}" type="pres">
      <dgm:prSet presAssocID="{733F7113-1653-4460-9B0E-37C4553CDE5E}" presName="hierChild4" presStyleCnt="0"/>
      <dgm:spPr/>
    </dgm:pt>
    <dgm:pt modelId="{1020DB6F-4226-416C-B83C-D381089EB96F}" type="pres">
      <dgm:prSet presAssocID="{CBC6D448-37BB-422F-AC9B-DCDC4546AB6E}" presName="Name37" presStyleLbl="parChTrans1D4" presStyleIdx="1" presStyleCnt="2"/>
      <dgm:spPr/>
      <dgm:t>
        <a:bodyPr/>
        <a:lstStyle/>
        <a:p>
          <a:endParaRPr lang="en-US"/>
        </a:p>
      </dgm:t>
    </dgm:pt>
    <dgm:pt modelId="{1D2E33FA-8C7A-4368-960E-4A0BE3F344D3}" type="pres">
      <dgm:prSet presAssocID="{9D911193-71A7-4EC0-A873-3748976F94A0}" presName="hierRoot2" presStyleCnt="0">
        <dgm:presLayoutVars>
          <dgm:hierBranch val="init"/>
        </dgm:presLayoutVars>
      </dgm:prSet>
      <dgm:spPr/>
    </dgm:pt>
    <dgm:pt modelId="{24CAC552-C923-49FC-BDA3-E5FC061E0A26}" type="pres">
      <dgm:prSet presAssocID="{9D911193-71A7-4EC0-A873-3748976F94A0}" presName="rootComposite" presStyleCnt="0"/>
      <dgm:spPr/>
    </dgm:pt>
    <dgm:pt modelId="{C07765E6-20A8-45AA-BC3F-AD0D7F4EB95F}" type="pres">
      <dgm:prSet presAssocID="{9D911193-71A7-4EC0-A873-3748976F94A0}" presName="rootText" presStyleLbl="node4" presStyleIdx="1" presStyleCnt="2" custLinFactNeighborX="7791">
        <dgm:presLayoutVars>
          <dgm:chPref val="3"/>
        </dgm:presLayoutVars>
      </dgm:prSet>
      <dgm:spPr/>
      <dgm:t>
        <a:bodyPr/>
        <a:lstStyle/>
        <a:p>
          <a:endParaRPr lang="en-US"/>
        </a:p>
      </dgm:t>
    </dgm:pt>
    <dgm:pt modelId="{D42831EE-B699-4303-B5FE-5073BFA374FA}" type="pres">
      <dgm:prSet presAssocID="{9D911193-71A7-4EC0-A873-3748976F94A0}" presName="rootConnector" presStyleLbl="node4" presStyleIdx="1" presStyleCnt="2"/>
      <dgm:spPr/>
      <dgm:t>
        <a:bodyPr/>
        <a:lstStyle/>
        <a:p>
          <a:endParaRPr lang="en-US"/>
        </a:p>
      </dgm:t>
    </dgm:pt>
    <dgm:pt modelId="{D75B2383-3F1C-4426-B3B6-22B803707FBB}" type="pres">
      <dgm:prSet presAssocID="{9D911193-71A7-4EC0-A873-3748976F94A0}" presName="hierChild4" presStyleCnt="0"/>
      <dgm:spPr/>
    </dgm:pt>
    <dgm:pt modelId="{A93282F3-6BBC-4F4F-9A81-3ABB339E300D}" type="pres">
      <dgm:prSet presAssocID="{9D911193-71A7-4EC0-A873-3748976F94A0}" presName="hierChild5" presStyleCnt="0"/>
      <dgm:spPr/>
    </dgm:pt>
    <dgm:pt modelId="{29AC6D21-C0D0-4C3E-98D5-C9844D62C43F}" type="pres">
      <dgm:prSet presAssocID="{733F7113-1653-4460-9B0E-37C4553CDE5E}" presName="hierChild5" presStyleCnt="0"/>
      <dgm:spPr/>
    </dgm:pt>
    <dgm:pt modelId="{CE612CF1-4F61-46B1-920C-DAD869943012}" type="pres">
      <dgm:prSet presAssocID="{6BE1CE51-E71B-4311-ACC3-516D13D8694C}" presName="hierChild5" presStyleCnt="0"/>
      <dgm:spPr/>
    </dgm:pt>
    <dgm:pt modelId="{392B12C3-FE85-46B9-89C9-FCEC3DDFF879}" type="pres">
      <dgm:prSet presAssocID="{7B1FBCEC-E2EE-4816-A678-7470E9EB96F1}" presName="hierChild3" presStyleCnt="0"/>
      <dgm:spPr/>
    </dgm:pt>
    <dgm:pt modelId="{B01A1263-5F0F-40D0-89D2-A95631AFA099}" type="pres">
      <dgm:prSet presAssocID="{C7C55294-5DEB-4680-9C80-D8F3E5C9AF82}" presName="Name111" presStyleLbl="parChTrans1D2" presStyleIdx="2" presStyleCnt="3"/>
      <dgm:spPr/>
      <dgm:t>
        <a:bodyPr/>
        <a:lstStyle/>
        <a:p>
          <a:endParaRPr lang="en-US"/>
        </a:p>
      </dgm:t>
    </dgm:pt>
    <dgm:pt modelId="{9541706E-5E0A-4DB6-B626-55A6323C0A76}" type="pres">
      <dgm:prSet presAssocID="{847FFC13-DE3B-48AA-A514-1F3F640C6905}" presName="hierRoot3" presStyleCnt="0">
        <dgm:presLayoutVars>
          <dgm:hierBranch val="init"/>
        </dgm:presLayoutVars>
      </dgm:prSet>
      <dgm:spPr/>
    </dgm:pt>
    <dgm:pt modelId="{05CEBAD0-F841-4F8C-9D7F-49B368EA09B5}" type="pres">
      <dgm:prSet presAssocID="{847FFC13-DE3B-48AA-A514-1F3F640C6905}" presName="rootComposite3" presStyleCnt="0"/>
      <dgm:spPr/>
    </dgm:pt>
    <dgm:pt modelId="{931264F7-9F17-45F5-9733-D45B6DAEA220}" type="pres">
      <dgm:prSet presAssocID="{847FFC13-DE3B-48AA-A514-1F3F640C6905}" presName="rootText3" presStyleLbl="asst1" presStyleIdx="0" presStyleCnt="1" custScaleX="239121" custScaleY="54749" custLinFactNeighborX="-2854" custLinFactNeighborY="3805">
        <dgm:presLayoutVars>
          <dgm:chPref val="3"/>
        </dgm:presLayoutVars>
      </dgm:prSet>
      <dgm:spPr/>
      <dgm:t>
        <a:bodyPr/>
        <a:lstStyle/>
        <a:p>
          <a:endParaRPr lang="en-US"/>
        </a:p>
      </dgm:t>
    </dgm:pt>
    <dgm:pt modelId="{F1FFD670-3065-405B-BEB1-3AA579766FF4}" type="pres">
      <dgm:prSet presAssocID="{847FFC13-DE3B-48AA-A514-1F3F640C6905}" presName="rootConnector3" presStyleLbl="asst1" presStyleIdx="0" presStyleCnt="1"/>
      <dgm:spPr/>
      <dgm:t>
        <a:bodyPr/>
        <a:lstStyle/>
        <a:p>
          <a:endParaRPr lang="en-US"/>
        </a:p>
      </dgm:t>
    </dgm:pt>
    <dgm:pt modelId="{675A9E14-7BAD-4D61-A22A-17E5C1C4E203}" type="pres">
      <dgm:prSet presAssocID="{847FFC13-DE3B-48AA-A514-1F3F640C6905}" presName="hierChild6" presStyleCnt="0"/>
      <dgm:spPr/>
    </dgm:pt>
    <dgm:pt modelId="{A7FD5C82-6826-4D67-AAA3-133243C0E62B}" type="pres">
      <dgm:prSet presAssocID="{847FFC13-DE3B-48AA-A514-1F3F640C6905}" presName="hierChild7" presStyleCnt="0"/>
      <dgm:spPr/>
    </dgm:pt>
  </dgm:ptLst>
  <dgm:cxnLst>
    <dgm:cxn modelId="{7573B2E6-7E7D-4EA9-89D2-AFB2F266C99D}" type="presOf" srcId="{C7C55294-5DEB-4680-9C80-D8F3E5C9AF82}" destId="{B01A1263-5F0F-40D0-89D2-A95631AFA099}" srcOrd="0" destOrd="0" presId="urn:microsoft.com/office/officeart/2005/8/layout/orgChart1"/>
    <dgm:cxn modelId="{A6DEA4A0-FC9F-4237-9AAD-A5A6DD86E4C5}" type="presOf" srcId="{7B1FBCEC-E2EE-4816-A678-7470E9EB96F1}" destId="{F4BE6FC8-A6FE-4AE8-8DB9-4128B5C1EFE3}" srcOrd="0" destOrd="0" presId="urn:microsoft.com/office/officeart/2005/8/layout/orgChart1"/>
    <dgm:cxn modelId="{593451FD-DA97-4DC0-BE83-0CA1EBA20BB8}" type="presOf" srcId="{76E6D98E-537A-4D07-8BA4-4D9F7B2ABDE8}" destId="{8CAD9630-63CF-4D4E-9E9D-ED2FE136E97F}" srcOrd="1" destOrd="0" presId="urn:microsoft.com/office/officeart/2005/8/layout/orgChart1"/>
    <dgm:cxn modelId="{61584EBD-83C4-4D53-A540-E28148E10899}" type="presOf" srcId="{6BE1CE51-E71B-4311-ACC3-516D13D8694C}" destId="{830B4906-EEE3-411B-877D-991092CADFB0}" srcOrd="0" destOrd="0" presId="urn:microsoft.com/office/officeart/2005/8/layout/orgChart1"/>
    <dgm:cxn modelId="{A26F5F15-7809-4240-864D-D69D351F1DEC}" srcId="{7B1FBCEC-E2EE-4816-A678-7470E9EB96F1}" destId="{76E6D98E-537A-4D07-8BA4-4D9F7B2ABDE8}" srcOrd="1" destOrd="0" parTransId="{291C3BA2-9B57-40B8-8ADA-75CC5C8A36E7}" sibTransId="{6B857D25-7E83-449F-8507-8C177B6D84A3}"/>
    <dgm:cxn modelId="{E2BC490D-7300-48D4-91D6-128F614FF3B7}" type="presOf" srcId="{A0ECFEB5-CB20-4E27-BAF6-DD84BB1676EB}" destId="{ABDF7F27-3D6D-4EC8-848B-DA508F58BC20}" srcOrd="1" destOrd="0" presId="urn:microsoft.com/office/officeart/2005/8/layout/orgChart1"/>
    <dgm:cxn modelId="{E7D068EC-79D3-47A4-B791-B62FDA6646CB}" type="presOf" srcId="{CBC6D448-37BB-422F-AC9B-DCDC4546AB6E}" destId="{1020DB6F-4226-416C-B83C-D381089EB96F}" srcOrd="0" destOrd="0" presId="urn:microsoft.com/office/officeart/2005/8/layout/orgChart1"/>
    <dgm:cxn modelId="{D0610B79-A97A-4509-8A40-FD873246F2A3}" srcId="{6A3F8F03-DA05-402E-9370-A36877DA2A7B}" destId="{7B1FBCEC-E2EE-4816-A678-7470E9EB96F1}" srcOrd="0" destOrd="0" parTransId="{0D1C1AD2-B7CB-4E91-9FEC-A5B674F52162}" sibTransId="{4B48CC73-82BF-456C-B952-55A46D74338C}"/>
    <dgm:cxn modelId="{DDF9486E-DE2F-49D5-8DF2-7E8B6D135DE5}" srcId="{6BE1CE51-E71B-4311-ACC3-516D13D8694C}" destId="{733F7113-1653-4460-9B0E-37C4553CDE5E}" srcOrd="0" destOrd="0" parTransId="{C3CE688A-4004-441F-BBF5-6F3818FB3B1F}" sibTransId="{029FCBA9-B38F-4A15-8282-01626E8BFEBF}"/>
    <dgm:cxn modelId="{713A0D9A-D93B-47D1-8278-347DF3F866A1}" srcId="{A0ECFEB5-CB20-4E27-BAF6-DD84BB1676EB}" destId="{C2CA5648-6675-430F-8A90-7144CE4E75AD}" srcOrd="0" destOrd="0" parTransId="{8B24E72F-809A-436F-911F-4EA4970ECA4E}" sibTransId="{80C10306-8556-4C5E-92DF-25B5645EA73E}"/>
    <dgm:cxn modelId="{B0902D7F-788A-4A0C-82CC-B414CE3189E4}" srcId="{76E6D98E-537A-4D07-8BA4-4D9F7B2ABDE8}" destId="{A0ECFEB5-CB20-4E27-BAF6-DD84BB1676EB}" srcOrd="0" destOrd="0" parTransId="{D246750F-EA89-4A4D-A4BD-2C7944B32F5C}" sibTransId="{676E79F5-A9F4-4265-AD0D-2DEBB9089637}"/>
    <dgm:cxn modelId="{CDD76413-9FF2-4B48-B131-C6D1850B8725}" type="presOf" srcId="{C3CE688A-4004-441F-BBF5-6F3818FB3B1F}" destId="{F09BE38E-7002-4F7E-A246-3BB8342E5C81}" srcOrd="0" destOrd="0" presId="urn:microsoft.com/office/officeart/2005/8/layout/orgChart1"/>
    <dgm:cxn modelId="{2E874FBB-88E3-4859-B1FC-30DB822CD603}" srcId="{7B1FBCEC-E2EE-4816-A678-7470E9EB96F1}" destId="{847FFC13-DE3B-48AA-A514-1F3F640C6905}" srcOrd="0" destOrd="0" parTransId="{C7C55294-5DEB-4680-9C80-D8F3E5C9AF82}" sibTransId="{8632FAE7-8A56-40ED-AEC4-40823B427C23}"/>
    <dgm:cxn modelId="{3088676E-4638-4ABA-AB62-0CAAE494CF95}" type="presOf" srcId="{6A3F8F03-DA05-402E-9370-A36877DA2A7B}" destId="{BC4062AB-9E3D-4CF6-83E3-BAE343809306}" srcOrd="0" destOrd="0" presId="urn:microsoft.com/office/officeart/2005/8/layout/orgChart1"/>
    <dgm:cxn modelId="{34D0D081-EA78-4C12-9850-4F5912AE341F}" type="presOf" srcId="{A0ECFEB5-CB20-4E27-BAF6-DD84BB1676EB}" destId="{18321140-994D-4A1A-B8A4-BD32C4890055}" srcOrd="0" destOrd="0" presId="urn:microsoft.com/office/officeart/2005/8/layout/orgChart1"/>
    <dgm:cxn modelId="{2A052008-535D-4E5B-92D8-F47814CC7313}" type="presOf" srcId="{76E6D98E-537A-4D07-8BA4-4D9F7B2ABDE8}" destId="{621F8584-B731-4438-A5DC-B7ED72BC728E}" srcOrd="0" destOrd="0" presId="urn:microsoft.com/office/officeart/2005/8/layout/orgChart1"/>
    <dgm:cxn modelId="{C94079DF-0537-4363-85A2-386463D842CA}" type="presOf" srcId="{C2CA5648-6675-430F-8A90-7144CE4E75AD}" destId="{D9D49006-73D9-4EB4-84C6-5C9E46F64FF2}" srcOrd="0" destOrd="0" presId="urn:microsoft.com/office/officeart/2005/8/layout/orgChart1"/>
    <dgm:cxn modelId="{25E1B2D4-011A-4A69-AA46-67D5E53DD47E}" srcId="{733F7113-1653-4460-9B0E-37C4553CDE5E}" destId="{9D911193-71A7-4EC0-A873-3748976F94A0}" srcOrd="0" destOrd="0" parTransId="{CBC6D448-37BB-422F-AC9B-DCDC4546AB6E}" sibTransId="{7D6095AA-5B75-4454-BEE1-1F6D1BC07A91}"/>
    <dgm:cxn modelId="{3115C262-9014-40BA-B408-608178E28681}" type="presOf" srcId="{9D911193-71A7-4EC0-A873-3748976F94A0}" destId="{C07765E6-20A8-45AA-BC3F-AD0D7F4EB95F}" srcOrd="0" destOrd="0" presId="urn:microsoft.com/office/officeart/2005/8/layout/orgChart1"/>
    <dgm:cxn modelId="{EAE575DC-9248-439D-929C-21DCEE51FF99}" type="presOf" srcId="{C2CA5648-6675-430F-8A90-7144CE4E75AD}" destId="{974EE2A1-556C-4985-ADF6-C673C8CA84BD}" srcOrd="1" destOrd="0" presId="urn:microsoft.com/office/officeart/2005/8/layout/orgChart1"/>
    <dgm:cxn modelId="{965CC7D6-FAC0-48BD-BD10-787F4450CDCF}" type="presOf" srcId="{733F7113-1653-4460-9B0E-37C4553CDE5E}" destId="{8D3DFC28-833D-4ED2-946A-012F918279F6}" srcOrd="1" destOrd="0" presId="urn:microsoft.com/office/officeart/2005/8/layout/orgChart1"/>
    <dgm:cxn modelId="{79703AB7-EB73-44B1-A8DB-500C8EBA5D98}" type="presOf" srcId="{847FFC13-DE3B-48AA-A514-1F3F640C6905}" destId="{931264F7-9F17-45F5-9733-D45B6DAEA220}" srcOrd="0" destOrd="0" presId="urn:microsoft.com/office/officeart/2005/8/layout/orgChart1"/>
    <dgm:cxn modelId="{6A062B8C-51A7-4BFA-B6AF-2B0AA3D0A8C0}" type="presOf" srcId="{9D911193-71A7-4EC0-A873-3748976F94A0}" destId="{D42831EE-B699-4303-B5FE-5073BFA374FA}" srcOrd="1" destOrd="0" presId="urn:microsoft.com/office/officeart/2005/8/layout/orgChart1"/>
    <dgm:cxn modelId="{A84A9010-4004-4F03-8059-5EABD9E6DF5C}" type="presOf" srcId="{6BE1CE51-E71B-4311-ACC3-516D13D8694C}" destId="{435FE77B-8B59-4578-B55F-5D5138A1C9FC}" srcOrd="1" destOrd="0" presId="urn:microsoft.com/office/officeart/2005/8/layout/orgChart1"/>
    <dgm:cxn modelId="{002ADF57-C3E1-4354-ADEF-6A12C9D5D3FB}" type="presOf" srcId="{7B1FBCEC-E2EE-4816-A678-7470E9EB96F1}" destId="{5117B29B-40E9-40E6-B693-DE3AD866560F}" srcOrd="1" destOrd="0" presId="urn:microsoft.com/office/officeart/2005/8/layout/orgChart1"/>
    <dgm:cxn modelId="{16247308-5C7D-412B-96F7-65A3C7DBD284}" type="presOf" srcId="{291C3BA2-9B57-40B8-8ADA-75CC5C8A36E7}" destId="{462AAD41-D9AE-4970-848B-46E6F6AEC3C7}" srcOrd="0" destOrd="0" presId="urn:microsoft.com/office/officeart/2005/8/layout/orgChart1"/>
    <dgm:cxn modelId="{E676BAC6-F2B5-4070-B420-A44822C38B0C}" type="presOf" srcId="{D246750F-EA89-4A4D-A4BD-2C7944B32F5C}" destId="{EFBDEA39-F341-4B1D-AA9B-752ADEB63324}" srcOrd="0" destOrd="0" presId="urn:microsoft.com/office/officeart/2005/8/layout/orgChart1"/>
    <dgm:cxn modelId="{692CCC83-7813-4604-88D1-740211392BAE}" type="presOf" srcId="{8A58389C-2A67-4F7C-B234-299AAFF54B3F}" destId="{F0484E1A-1B8F-480E-A3CB-11863301F624}" srcOrd="0" destOrd="0" presId="urn:microsoft.com/office/officeart/2005/8/layout/orgChart1"/>
    <dgm:cxn modelId="{C52ABDF2-532B-493B-B76C-B8672EA95DC7}" type="presOf" srcId="{8B24E72F-809A-436F-911F-4EA4970ECA4E}" destId="{F6E799D6-9EF2-45BE-ABFD-1A4411ED6E1C}" srcOrd="0" destOrd="0" presId="urn:microsoft.com/office/officeart/2005/8/layout/orgChart1"/>
    <dgm:cxn modelId="{53CD16A2-6261-4F1F-B1CE-7A858E3BFF91}" srcId="{7B1FBCEC-E2EE-4816-A678-7470E9EB96F1}" destId="{6BE1CE51-E71B-4311-ACC3-516D13D8694C}" srcOrd="2" destOrd="0" parTransId="{8A58389C-2A67-4F7C-B234-299AAFF54B3F}" sibTransId="{E35B3B27-F261-4C11-B77F-798E8A514A1E}"/>
    <dgm:cxn modelId="{FAB7939F-5DCB-4C88-8B5E-1C769797A24C}" type="presOf" srcId="{847FFC13-DE3B-48AA-A514-1F3F640C6905}" destId="{F1FFD670-3065-405B-BEB1-3AA579766FF4}" srcOrd="1" destOrd="0" presId="urn:microsoft.com/office/officeart/2005/8/layout/orgChart1"/>
    <dgm:cxn modelId="{5CBBF2F1-7EA3-4495-9FA8-E35DBA7CF8B1}" type="presOf" srcId="{733F7113-1653-4460-9B0E-37C4553CDE5E}" destId="{C7F5CD4D-6458-4421-BE5F-B993B33675CF}" srcOrd="0" destOrd="0" presId="urn:microsoft.com/office/officeart/2005/8/layout/orgChart1"/>
    <dgm:cxn modelId="{6CD8E906-0CAB-493E-B8F6-958C7726F74E}" type="presParOf" srcId="{BC4062AB-9E3D-4CF6-83E3-BAE343809306}" destId="{C1489985-216E-44C7-8711-417627199D5B}" srcOrd="0" destOrd="0" presId="urn:microsoft.com/office/officeart/2005/8/layout/orgChart1"/>
    <dgm:cxn modelId="{6639D2D4-9277-4A6E-A0F1-5F07EB067B5B}" type="presParOf" srcId="{C1489985-216E-44C7-8711-417627199D5B}" destId="{3D3BF49E-4F72-41E0-91EC-9A263F69A2CC}" srcOrd="0" destOrd="0" presId="urn:microsoft.com/office/officeart/2005/8/layout/orgChart1"/>
    <dgm:cxn modelId="{B13B1D93-F099-46AD-B88B-E979FF1467D0}" type="presParOf" srcId="{3D3BF49E-4F72-41E0-91EC-9A263F69A2CC}" destId="{F4BE6FC8-A6FE-4AE8-8DB9-4128B5C1EFE3}" srcOrd="0" destOrd="0" presId="urn:microsoft.com/office/officeart/2005/8/layout/orgChart1"/>
    <dgm:cxn modelId="{311A9442-1403-435C-9BE6-0226557F80CC}" type="presParOf" srcId="{3D3BF49E-4F72-41E0-91EC-9A263F69A2CC}" destId="{5117B29B-40E9-40E6-B693-DE3AD866560F}" srcOrd="1" destOrd="0" presId="urn:microsoft.com/office/officeart/2005/8/layout/orgChart1"/>
    <dgm:cxn modelId="{6BBDEDA8-3433-4B99-B93F-0E4BD0057EA9}" type="presParOf" srcId="{C1489985-216E-44C7-8711-417627199D5B}" destId="{89A176F7-A0C0-42E9-AD77-D2091B2E6304}" srcOrd="1" destOrd="0" presId="urn:microsoft.com/office/officeart/2005/8/layout/orgChart1"/>
    <dgm:cxn modelId="{BB7B55EC-A5D7-40C7-AE86-73485F1350DF}" type="presParOf" srcId="{89A176F7-A0C0-42E9-AD77-D2091B2E6304}" destId="{462AAD41-D9AE-4970-848B-46E6F6AEC3C7}" srcOrd="0" destOrd="0" presId="urn:microsoft.com/office/officeart/2005/8/layout/orgChart1"/>
    <dgm:cxn modelId="{E3597E55-8C72-46B6-ADF6-7196FC3BEBC5}" type="presParOf" srcId="{89A176F7-A0C0-42E9-AD77-D2091B2E6304}" destId="{4CC9CDD1-FAD9-4AF1-89BE-58AF3B26BBDE}" srcOrd="1" destOrd="0" presId="urn:microsoft.com/office/officeart/2005/8/layout/orgChart1"/>
    <dgm:cxn modelId="{295E702C-D023-44E1-9F41-0F1E7E6E2C9C}" type="presParOf" srcId="{4CC9CDD1-FAD9-4AF1-89BE-58AF3B26BBDE}" destId="{8B638B64-25B7-48BB-AE8F-F24D12CC6DCD}" srcOrd="0" destOrd="0" presId="urn:microsoft.com/office/officeart/2005/8/layout/orgChart1"/>
    <dgm:cxn modelId="{5A0BD925-51F6-4A44-8830-DC0F404160E5}" type="presParOf" srcId="{8B638B64-25B7-48BB-AE8F-F24D12CC6DCD}" destId="{621F8584-B731-4438-A5DC-B7ED72BC728E}" srcOrd="0" destOrd="0" presId="urn:microsoft.com/office/officeart/2005/8/layout/orgChart1"/>
    <dgm:cxn modelId="{14876593-B375-483C-B9DD-249540426323}" type="presParOf" srcId="{8B638B64-25B7-48BB-AE8F-F24D12CC6DCD}" destId="{8CAD9630-63CF-4D4E-9E9D-ED2FE136E97F}" srcOrd="1" destOrd="0" presId="urn:microsoft.com/office/officeart/2005/8/layout/orgChart1"/>
    <dgm:cxn modelId="{91431320-7E47-49F9-9EE6-DCDABDFB72CB}" type="presParOf" srcId="{4CC9CDD1-FAD9-4AF1-89BE-58AF3B26BBDE}" destId="{FCE367E8-8BFF-4457-B3FB-A0818D052BB8}" srcOrd="1" destOrd="0" presId="urn:microsoft.com/office/officeart/2005/8/layout/orgChart1"/>
    <dgm:cxn modelId="{072BFA80-9240-4097-A24B-A7D41C9C69EA}" type="presParOf" srcId="{FCE367E8-8BFF-4457-B3FB-A0818D052BB8}" destId="{EFBDEA39-F341-4B1D-AA9B-752ADEB63324}" srcOrd="0" destOrd="0" presId="urn:microsoft.com/office/officeart/2005/8/layout/orgChart1"/>
    <dgm:cxn modelId="{E30179FD-A623-42FF-9760-C360A690EF8D}" type="presParOf" srcId="{FCE367E8-8BFF-4457-B3FB-A0818D052BB8}" destId="{817E859D-E37B-47AA-BFC2-56E7079EC67D}" srcOrd="1" destOrd="0" presId="urn:microsoft.com/office/officeart/2005/8/layout/orgChart1"/>
    <dgm:cxn modelId="{673F61B1-26FD-4B6D-8771-D74D170844E6}" type="presParOf" srcId="{817E859D-E37B-47AA-BFC2-56E7079EC67D}" destId="{65B056DB-7D2B-48DB-9634-420202301F65}" srcOrd="0" destOrd="0" presId="urn:microsoft.com/office/officeart/2005/8/layout/orgChart1"/>
    <dgm:cxn modelId="{6FD48821-C0D5-4C79-A341-2344CE6AA261}" type="presParOf" srcId="{65B056DB-7D2B-48DB-9634-420202301F65}" destId="{18321140-994D-4A1A-B8A4-BD32C4890055}" srcOrd="0" destOrd="0" presId="urn:microsoft.com/office/officeart/2005/8/layout/orgChart1"/>
    <dgm:cxn modelId="{81373F56-B5F3-46AF-ADB5-9F822E9B0B21}" type="presParOf" srcId="{65B056DB-7D2B-48DB-9634-420202301F65}" destId="{ABDF7F27-3D6D-4EC8-848B-DA508F58BC20}" srcOrd="1" destOrd="0" presId="urn:microsoft.com/office/officeart/2005/8/layout/orgChart1"/>
    <dgm:cxn modelId="{7BB4FDA3-6B5F-4359-9644-866CEEC748DA}" type="presParOf" srcId="{817E859D-E37B-47AA-BFC2-56E7079EC67D}" destId="{8C0A5269-C969-40B3-A66D-68B51E1963A5}" srcOrd="1" destOrd="0" presId="urn:microsoft.com/office/officeart/2005/8/layout/orgChart1"/>
    <dgm:cxn modelId="{6F1F16E1-5C8B-42C8-A1EF-4D76881F54D0}" type="presParOf" srcId="{8C0A5269-C969-40B3-A66D-68B51E1963A5}" destId="{F6E799D6-9EF2-45BE-ABFD-1A4411ED6E1C}" srcOrd="0" destOrd="0" presId="urn:microsoft.com/office/officeart/2005/8/layout/orgChart1"/>
    <dgm:cxn modelId="{E01C3108-22FF-4C16-B14C-C5E1643DFC8E}" type="presParOf" srcId="{8C0A5269-C969-40B3-A66D-68B51E1963A5}" destId="{BC79CE59-AD7D-453F-9349-A4A21551E0C6}" srcOrd="1" destOrd="0" presId="urn:microsoft.com/office/officeart/2005/8/layout/orgChart1"/>
    <dgm:cxn modelId="{757CC690-B516-4905-BAC9-A36FECDC9E70}" type="presParOf" srcId="{BC79CE59-AD7D-453F-9349-A4A21551E0C6}" destId="{3551FC39-FB23-47B3-BD4E-93CD7FA35105}" srcOrd="0" destOrd="0" presId="urn:microsoft.com/office/officeart/2005/8/layout/orgChart1"/>
    <dgm:cxn modelId="{3546FB80-C30E-4701-87C5-382E86342798}" type="presParOf" srcId="{3551FC39-FB23-47B3-BD4E-93CD7FA35105}" destId="{D9D49006-73D9-4EB4-84C6-5C9E46F64FF2}" srcOrd="0" destOrd="0" presId="urn:microsoft.com/office/officeart/2005/8/layout/orgChart1"/>
    <dgm:cxn modelId="{4A90253E-3A73-45DE-95EB-D91252F85EA9}" type="presParOf" srcId="{3551FC39-FB23-47B3-BD4E-93CD7FA35105}" destId="{974EE2A1-556C-4985-ADF6-C673C8CA84BD}" srcOrd="1" destOrd="0" presId="urn:microsoft.com/office/officeart/2005/8/layout/orgChart1"/>
    <dgm:cxn modelId="{ECB2B1EC-328C-4D76-B449-F078E3C55F75}" type="presParOf" srcId="{BC79CE59-AD7D-453F-9349-A4A21551E0C6}" destId="{80C3AD88-02F7-4677-B071-CB07775D1674}" srcOrd="1" destOrd="0" presId="urn:microsoft.com/office/officeart/2005/8/layout/orgChart1"/>
    <dgm:cxn modelId="{2C23EF82-8005-44B8-9B6F-AB8524FF02DC}" type="presParOf" srcId="{BC79CE59-AD7D-453F-9349-A4A21551E0C6}" destId="{10385DF4-33DD-4149-A767-A209A32CDB0E}" srcOrd="2" destOrd="0" presId="urn:microsoft.com/office/officeart/2005/8/layout/orgChart1"/>
    <dgm:cxn modelId="{D5A0C5BA-6D9F-46EB-A297-4997FDAEAEB8}" type="presParOf" srcId="{817E859D-E37B-47AA-BFC2-56E7079EC67D}" destId="{03DEA473-4F38-4C73-B6BA-2B3F4D5F00F6}" srcOrd="2" destOrd="0" presId="urn:microsoft.com/office/officeart/2005/8/layout/orgChart1"/>
    <dgm:cxn modelId="{8730D567-A6A5-4E25-B68E-2D9C45061AC1}" type="presParOf" srcId="{4CC9CDD1-FAD9-4AF1-89BE-58AF3B26BBDE}" destId="{471369E9-DE27-4FAD-813C-A21FAEEBBDAD}" srcOrd="2" destOrd="0" presId="urn:microsoft.com/office/officeart/2005/8/layout/orgChart1"/>
    <dgm:cxn modelId="{D9E601AE-0B36-423C-AF7A-6827AFEB9873}" type="presParOf" srcId="{89A176F7-A0C0-42E9-AD77-D2091B2E6304}" destId="{F0484E1A-1B8F-480E-A3CB-11863301F624}" srcOrd="2" destOrd="0" presId="urn:microsoft.com/office/officeart/2005/8/layout/orgChart1"/>
    <dgm:cxn modelId="{5114DAEB-8C17-4B35-BAD6-6DEDA9C9AC99}" type="presParOf" srcId="{89A176F7-A0C0-42E9-AD77-D2091B2E6304}" destId="{FD8A1558-DBC1-45DA-950F-76E71450AFB6}" srcOrd="3" destOrd="0" presId="urn:microsoft.com/office/officeart/2005/8/layout/orgChart1"/>
    <dgm:cxn modelId="{DFA6C040-59BC-48ED-9196-AA964A2BAAC3}" type="presParOf" srcId="{FD8A1558-DBC1-45DA-950F-76E71450AFB6}" destId="{F549EEAF-E7EB-41E8-8E45-AD191DA02E1A}" srcOrd="0" destOrd="0" presId="urn:microsoft.com/office/officeart/2005/8/layout/orgChart1"/>
    <dgm:cxn modelId="{D1B99091-BAD5-4E39-8B10-51B9C25AAA6D}" type="presParOf" srcId="{F549EEAF-E7EB-41E8-8E45-AD191DA02E1A}" destId="{830B4906-EEE3-411B-877D-991092CADFB0}" srcOrd="0" destOrd="0" presId="urn:microsoft.com/office/officeart/2005/8/layout/orgChart1"/>
    <dgm:cxn modelId="{93E4A032-4AF9-4A61-BEAF-5AE70E42767D}" type="presParOf" srcId="{F549EEAF-E7EB-41E8-8E45-AD191DA02E1A}" destId="{435FE77B-8B59-4578-B55F-5D5138A1C9FC}" srcOrd="1" destOrd="0" presId="urn:microsoft.com/office/officeart/2005/8/layout/orgChart1"/>
    <dgm:cxn modelId="{E96CE0AC-D4EB-4DA3-AF92-D8B90FAB9B0F}" type="presParOf" srcId="{FD8A1558-DBC1-45DA-950F-76E71450AFB6}" destId="{4C5AC991-D13A-4CB0-9D4B-29F830775502}" srcOrd="1" destOrd="0" presId="urn:microsoft.com/office/officeart/2005/8/layout/orgChart1"/>
    <dgm:cxn modelId="{3E5C6B95-4342-42D6-B10A-9B84F1E1EA75}" type="presParOf" srcId="{4C5AC991-D13A-4CB0-9D4B-29F830775502}" destId="{F09BE38E-7002-4F7E-A246-3BB8342E5C81}" srcOrd="0" destOrd="0" presId="urn:microsoft.com/office/officeart/2005/8/layout/orgChart1"/>
    <dgm:cxn modelId="{EDDFD943-5309-4F52-A8E8-7951785A96A1}" type="presParOf" srcId="{4C5AC991-D13A-4CB0-9D4B-29F830775502}" destId="{CDEF7399-85AF-4470-A98F-C639CE5E23E2}" srcOrd="1" destOrd="0" presId="urn:microsoft.com/office/officeart/2005/8/layout/orgChart1"/>
    <dgm:cxn modelId="{BB3A5FA0-66E2-430E-9EFD-2A4A36155B97}" type="presParOf" srcId="{CDEF7399-85AF-4470-A98F-C639CE5E23E2}" destId="{74C9DC62-0B7F-482D-8D6E-4290CAFC96B9}" srcOrd="0" destOrd="0" presId="urn:microsoft.com/office/officeart/2005/8/layout/orgChart1"/>
    <dgm:cxn modelId="{5AEF2AC2-5CCB-401C-9267-CC1F3EB110D9}" type="presParOf" srcId="{74C9DC62-0B7F-482D-8D6E-4290CAFC96B9}" destId="{C7F5CD4D-6458-4421-BE5F-B993B33675CF}" srcOrd="0" destOrd="0" presId="urn:microsoft.com/office/officeart/2005/8/layout/orgChart1"/>
    <dgm:cxn modelId="{4FC9349E-72C1-4174-9F6B-FAB9EB6B3A1C}" type="presParOf" srcId="{74C9DC62-0B7F-482D-8D6E-4290CAFC96B9}" destId="{8D3DFC28-833D-4ED2-946A-012F918279F6}" srcOrd="1" destOrd="0" presId="urn:microsoft.com/office/officeart/2005/8/layout/orgChart1"/>
    <dgm:cxn modelId="{9B2D097B-FD25-418A-A7D5-8A1816B3FCA0}" type="presParOf" srcId="{CDEF7399-85AF-4470-A98F-C639CE5E23E2}" destId="{83A72EB2-3196-4AD7-94B7-2286E203969A}" srcOrd="1" destOrd="0" presId="urn:microsoft.com/office/officeart/2005/8/layout/orgChart1"/>
    <dgm:cxn modelId="{B86DF292-FF00-48A1-8D8F-417D92DA391F}" type="presParOf" srcId="{83A72EB2-3196-4AD7-94B7-2286E203969A}" destId="{1020DB6F-4226-416C-B83C-D381089EB96F}" srcOrd="0" destOrd="0" presId="urn:microsoft.com/office/officeart/2005/8/layout/orgChart1"/>
    <dgm:cxn modelId="{A83E8C23-9F52-4E06-B064-E296C7BD2C9F}" type="presParOf" srcId="{83A72EB2-3196-4AD7-94B7-2286E203969A}" destId="{1D2E33FA-8C7A-4368-960E-4A0BE3F344D3}" srcOrd="1" destOrd="0" presId="urn:microsoft.com/office/officeart/2005/8/layout/orgChart1"/>
    <dgm:cxn modelId="{0BD62BBB-5C5E-47EA-A051-36D1869130A9}" type="presParOf" srcId="{1D2E33FA-8C7A-4368-960E-4A0BE3F344D3}" destId="{24CAC552-C923-49FC-BDA3-E5FC061E0A26}" srcOrd="0" destOrd="0" presId="urn:microsoft.com/office/officeart/2005/8/layout/orgChart1"/>
    <dgm:cxn modelId="{AB82323B-94BE-4567-9282-15BB860C1CF1}" type="presParOf" srcId="{24CAC552-C923-49FC-BDA3-E5FC061E0A26}" destId="{C07765E6-20A8-45AA-BC3F-AD0D7F4EB95F}" srcOrd="0" destOrd="0" presId="urn:microsoft.com/office/officeart/2005/8/layout/orgChart1"/>
    <dgm:cxn modelId="{383144D2-F374-47CD-82E7-8269D54FECBC}" type="presParOf" srcId="{24CAC552-C923-49FC-BDA3-E5FC061E0A26}" destId="{D42831EE-B699-4303-B5FE-5073BFA374FA}" srcOrd="1" destOrd="0" presId="urn:microsoft.com/office/officeart/2005/8/layout/orgChart1"/>
    <dgm:cxn modelId="{82836003-15F6-4DC7-8CFC-EBFEF4795127}" type="presParOf" srcId="{1D2E33FA-8C7A-4368-960E-4A0BE3F344D3}" destId="{D75B2383-3F1C-4426-B3B6-22B803707FBB}" srcOrd="1" destOrd="0" presId="urn:microsoft.com/office/officeart/2005/8/layout/orgChart1"/>
    <dgm:cxn modelId="{E38722F9-C64A-43A5-BBA6-4FB7BBCB860C}" type="presParOf" srcId="{1D2E33FA-8C7A-4368-960E-4A0BE3F344D3}" destId="{A93282F3-6BBC-4F4F-9A81-3ABB339E300D}" srcOrd="2" destOrd="0" presId="urn:microsoft.com/office/officeart/2005/8/layout/orgChart1"/>
    <dgm:cxn modelId="{53AA1473-DA94-4C4D-B80A-3E4B3F853516}" type="presParOf" srcId="{CDEF7399-85AF-4470-A98F-C639CE5E23E2}" destId="{29AC6D21-C0D0-4C3E-98D5-C9844D62C43F}" srcOrd="2" destOrd="0" presId="urn:microsoft.com/office/officeart/2005/8/layout/orgChart1"/>
    <dgm:cxn modelId="{20199B7A-3F5F-4502-8CB9-F800BF82AD0D}" type="presParOf" srcId="{FD8A1558-DBC1-45DA-950F-76E71450AFB6}" destId="{CE612CF1-4F61-46B1-920C-DAD869943012}" srcOrd="2" destOrd="0" presId="urn:microsoft.com/office/officeart/2005/8/layout/orgChart1"/>
    <dgm:cxn modelId="{7F2AA818-0F2E-4053-B1C2-95AAB76638F7}" type="presParOf" srcId="{C1489985-216E-44C7-8711-417627199D5B}" destId="{392B12C3-FE85-46B9-89C9-FCEC3DDFF879}" srcOrd="2" destOrd="0" presId="urn:microsoft.com/office/officeart/2005/8/layout/orgChart1"/>
    <dgm:cxn modelId="{12C6E23B-5569-4F18-AF0E-15E53A168825}" type="presParOf" srcId="{392B12C3-FE85-46B9-89C9-FCEC3DDFF879}" destId="{B01A1263-5F0F-40D0-89D2-A95631AFA099}" srcOrd="0" destOrd="0" presId="urn:microsoft.com/office/officeart/2005/8/layout/orgChart1"/>
    <dgm:cxn modelId="{F46D5B42-8F25-4C05-AC49-CCB5EFF7A2C2}" type="presParOf" srcId="{392B12C3-FE85-46B9-89C9-FCEC3DDFF879}" destId="{9541706E-5E0A-4DB6-B626-55A6323C0A76}" srcOrd="1" destOrd="0" presId="urn:microsoft.com/office/officeart/2005/8/layout/orgChart1"/>
    <dgm:cxn modelId="{E38F9EAE-E8B0-4EFC-A63C-71444DB2BC8D}" type="presParOf" srcId="{9541706E-5E0A-4DB6-B626-55A6323C0A76}" destId="{05CEBAD0-F841-4F8C-9D7F-49B368EA09B5}" srcOrd="0" destOrd="0" presId="urn:microsoft.com/office/officeart/2005/8/layout/orgChart1"/>
    <dgm:cxn modelId="{3D4110B3-2FA0-4F3B-B4BF-8F8FE1486772}" type="presParOf" srcId="{05CEBAD0-F841-4F8C-9D7F-49B368EA09B5}" destId="{931264F7-9F17-45F5-9733-D45B6DAEA220}" srcOrd="0" destOrd="0" presId="urn:microsoft.com/office/officeart/2005/8/layout/orgChart1"/>
    <dgm:cxn modelId="{3DC16B2F-2C57-4D57-A881-03D87D6A3EF6}" type="presParOf" srcId="{05CEBAD0-F841-4F8C-9D7F-49B368EA09B5}" destId="{F1FFD670-3065-405B-BEB1-3AA579766FF4}" srcOrd="1" destOrd="0" presId="urn:microsoft.com/office/officeart/2005/8/layout/orgChart1"/>
    <dgm:cxn modelId="{C165E1FC-89BA-43D3-8BA9-AC877F400D78}" type="presParOf" srcId="{9541706E-5E0A-4DB6-B626-55A6323C0A76}" destId="{675A9E14-7BAD-4D61-A22A-17E5C1C4E203}" srcOrd="1" destOrd="0" presId="urn:microsoft.com/office/officeart/2005/8/layout/orgChart1"/>
    <dgm:cxn modelId="{380EBF93-E31E-4908-AF8B-5463A0567C16}" type="presParOf" srcId="{9541706E-5E0A-4DB6-B626-55A6323C0A76}" destId="{A7FD5C82-6826-4D67-AAA3-133243C0E62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949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6991276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7588943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74525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229281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0694787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pPr/>
              <a:t>3/2/2021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42869636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06756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80461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5210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665967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9957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0281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39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6947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70594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4316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3/2/2021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360455126"/>
      </p:ext>
    </p:extLst>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378857"/>
            <a:ext cx="8825658" cy="2535418"/>
          </a:xfrm>
        </p:spPr>
        <p:txBody>
          <a:bodyPr/>
          <a:lstStyle/>
          <a:p>
            <a:r>
              <a:rPr lang="fa-IR" dirty="0" smtClean="0"/>
              <a:t>یا طبیب ....              </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91648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32000"/>
            <a:ext cx="9404723" cy="682400"/>
          </a:xfrm>
        </p:spPr>
        <p:txBody>
          <a:bodyPr/>
          <a:lstStyle/>
          <a:p>
            <a:r>
              <a:rPr lang="en-US" dirty="0" smtClean="0"/>
              <a:t>Intervention:</a:t>
            </a:r>
            <a:endParaRPr lang="en-US" dirty="0"/>
          </a:p>
        </p:txBody>
      </p:sp>
      <p:sp>
        <p:nvSpPr>
          <p:cNvPr id="3" name="Content Placeholder 2"/>
          <p:cNvSpPr>
            <a:spLocks noGrp="1"/>
          </p:cNvSpPr>
          <p:nvPr>
            <p:ph idx="1"/>
          </p:nvPr>
        </p:nvSpPr>
        <p:spPr>
          <a:xfrm>
            <a:off x="0" y="830317"/>
            <a:ext cx="11698013" cy="5333999"/>
          </a:xfrm>
        </p:spPr>
        <p:txBody>
          <a:bodyPr>
            <a:normAutofit/>
          </a:bodyPr>
          <a:lstStyle/>
          <a:p>
            <a:r>
              <a:rPr lang="en-US" dirty="0"/>
              <a:t>Patients will randomly divide into two groups (A and B), which will be prescribed </a:t>
            </a:r>
            <a:r>
              <a:rPr lang="en-US" dirty="0" err="1"/>
              <a:t>dexmedetomidine</a:t>
            </a:r>
            <a:r>
              <a:rPr lang="en-US" dirty="0"/>
              <a:t> and </a:t>
            </a:r>
            <a:r>
              <a:rPr lang="en-US" dirty="0" err="1"/>
              <a:t>propofol</a:t>
            </a:r>
            <a:r>
              <a:rPr lang="en-US" dirty="0"/>
              <a:t>, </a:t>
            </a:r>
            <a:r>
              <a:rPr lang="en-US" dirty="0" smtClean="0"/>
              <a:t>respectively.</a:t>
            </a:r>
          </a:p>
          <a:p>
            <a:pPr marL="0" indent="0">
              <a:buNone/>
            </a:pPr>
            <a:endParaRPr lang="en-US" dirty="0" smtClean="0"/>
          </a:p>
          <a:p>
            <a:r>
              <a:rPr lang="en-US" dirty="0" smtClean="0"/>
              <a:t>The </a:t>
            </a:r>
            <a:r>
              <a:rPr lang="en-US" dirty="0"/>
              <a:t>starting maintenance infusion fentanyl doses will 50 </a:t>
            </a:r>
            <a:r>
              <a:rPr lang="en-US" dirty="0" err="1"/>
              <a:t>μg</a:t>
            </a:r>
            <a:r>
              <a:rPr lang="en-US" dirty="0"/>
              <a:t>/h in patients in either group after admitted to </a:t>
            </a:r>
            <a:r>
              <a:rPr lang="en-US" dirty="0" smtClean="0"/>
              <a:t>the ICU.</a:t>
            </a:r>
          </a:p>
          <a:p>
            <a:pPr marL="0" indent="0">
              <a:buNone/>
            </a:pPr>
            <a:endParaRPr lang="en-US" dirty="0" smtClean="0"/>
          </a:p>
          <a:p>
            <a:r>
              <a:rPr lang="en-US" dirty="0" smtClean="0"/>
              <a:t> </a:t>
            </a:r>
            <a:r>
              <a:rPr lang="en-US" dirty="0"/>
              <a:t>The infusion dose of </a:t>
            </a:r>
            <a:r>
              <a:rPr lang="en-US" dirty="0" err="1"/>
              <a:t>dexmedetomidine</a:t>
            </a:r>
            <a:r>
              <a:rPr lang="en-US" dirty="0"/>
              <a:t> (</a:t>
            </a:r>
            <a:r>
              <a:rPr lang="en-US" dirty="0" err="1"/>
              <a:t>precedex</a:t>
            </a:r>
            <a:r>
              <a:rPr lang="en-US" dirty="0"/>
              <a:t>) will 0.5 </a:t>
            </a:r>
            <a:r>
              <a:rPr lang="en-US" dirty="0" err="1"/>
              <a:t>μg</a:t>
            </a:r>
            <a:r>
              <a:rPr lang="en-US" dirty="0"/>
              <a:t>/kg/h in group A and 50 </a:t>
            </a:r>
            <a:r>
              <a:rPr lang="en-US" dirty="0" err="1"/>
              <a:t>μg</a:t>
            </a:r>
            <a:r>
              <a:rPr lang="en-US" dirty="0"/>
              <a:t>/kg/min </a:t>
            </a:r>
            <a:r>
              <a:rPr lang="en-US" dirty="0" err="1"/>
              <a:t>propofol</a:t>
            </a:r>
            <a:r>
              <a:rPr lang="en-US" dirty="0"/>
              <a:t> in group B in 6 hours (at the time of </a:t>
            </a:r>
            <a:r>
              <a:rPr lang="en-US" dirty="0" err="1"/>
              <a:t>extubation</a:t>
            </a:r>
            <a:r>
              <a:rPr lang="en-US" dirty="0"/>
              <a:t> in both groups</a:t>
            </a:r>
            <a:r>
              <a:rPr lang="en-US" dirty="0" smtClean="0"/>
              <a:t>).</a:t>
            </a:r>
          </a:p>
          <a:p>
            <a:pPr marL="0" indent="0">
              <a:buNone/>
            </a:pPr>
            <a:endParaRPr lang="en-US" dirty="0" smtClean="0"/>
          </a:p>
          <a:p>
            <a:r>
              <a:rPr lang="en-US" dirty="0" smtClean="0"/>
              <a:t> </a:t>
            </a:r>
            <a:r>
              <a:rPr lang="en-US" dirty="0"/>
              <a:t>The RASS will use to assess patients’ levels of sedation in all patients. RASS is a 10-point scale, with four levels of anxiety or agitation </a:t>
            </a:r>
            <a:r>
              <a:rPr lang="en-US" dirty="0" smtClean="0"/>
              <a:t>.</a:t>
            </a:r>
          </a:p>
          <a:p>
            <a:pPr marL="0" indent="0">
              <a:buNone/>
            </a:pPr>
            <a:endParaRPr lang="en-US" dirty="0" smtClean="0"/>
          </a:p>
          <a:p>
            <a:r>
              <a:rPr lang="en-US" dirty="0" err="1" smtClean="0"/>
              <a:t>Qulity</a:t>
            </a:r>
            <a:r>
              <a:rPr lang="en-US" dirty="0" smtClean="0"/>
              <a:t> of </a:t>
            </a:r>
            <a:r>
              <a:rPr lang="en-US" dirty="0" err="1" smtClean="0"/>
              <a:t>sleeo</a:t>
            </a:r>
            <a:r>
              <a:rPr lang="en-US" dirty="0" smtClean="0"/>
              <a:t> assess </a:t>
            </a:r>
            <a:r>
              <a:rPr lang="en-US" dirty="0" err="1" smtClean="0"/>
              <a:t>first,second</a:t>
            </a:r>
            <a:r>
              <a:rPr lang="en-US" dirty="0" smtClean="0"/>
              <a:t> &amp;third day after surgery.</a:t>
            </a:r>
            <a:endParaRPr lang="en-US" dirty="0"/>
          </a:p>
        </p:txBody>
      </p:sp>
    </p:spTree>
    <p:extLst>
      <p:ext uri="{BB962C8B-B14F-4D97-AF65-F5344CB8AC3E}">
        <p14:creationId xmlns:p14="http://schemas.microsoft.com/office/powerpoint/2010/main" val="1117037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a:t>
            </a:r>
            <a:endParaRPr lang="en-US" dirty="0"/>
          </a:p>
        </p:txBody>
      </p:sp>
      <p:sp>
        <p:nvSpPr>
          <p:cNvPr id="3" name="Content Placeholder 2"/>
          <p:cNvSpPr>
            <a:spLocks noGrp="1"/>
          </p:cNvSpPr>
          <p:nvPr>
            <p:ph idx="1"/>
          </p:nvPr>
        </p:nvSpPr>
        <p:spPr>
          <a:xfrm>
            <a:off x="228600" y="1436914"/>
            <a:ext cx="11658600" cy="4811485"/>
          </a:xfrm>
        </p:spPr>
        <p:txBody>
          <a:bodyPr>
            <a:normAutofit lnSpcReduction="10000"/>
          </a:bodyPr>
          <a:lstStyle/>
          <a:p>
            <a:r>
              <a:rPr lang="en-US" sz="3200" dirty="0" smtClean="0"/>
              <a:t>Primary outcome :</a:t>
            </a:r>
          </a:p>
          <a:p>
            <a:pPr marL="0" indent="0">
              <a:buNone/>
            </a:pPr>
            <a:r>
              <a:rPr lang="en-US" sz="3200" dirty="0"/>
              <a:t> </a:t>
            </a:r>
            <a:r>
              <a:rPr lang="en-US" sz="3200" dirty="0" smtClean="0"/>
              <a:t>   Improve sleep quality in </a:t>
            </a:r>
            <a:r>
              <a:rPr lang="en-US" sz="3200" dirty="0" err="1" smtClean="0"/>
              <a:t>cardiosurgery</a:t>
            </a:r>
            <a:r>
              <a:rPr lang="en-US" sz="3200" dirty="0" smtClean="0"/>
              <a:t> patients in ICU</a:t>
            </a:r>
          </a:p>
          <a:p>
            <a:pPr marL="0" indent="0">
              <a:buNone/>
            </a:pPr>
            <a:endParaRPr lang="en-US" sz="3200" dirty="0"/>
          </a:p>
          <a:p>
            <a:pPr marL="0" indent="0">
              <a:buNone/>
            </a:pPr>
            <a:r>
              <a:rPr lang="en-US" sz="3200" dirty="0" err="1" smtClean="0"/>
              <a:t>Secondry</a:t>
            </a:r>
            <a:r>
              <a:rPr lang="en-US" sz="3200" dirty="0" smtClean="0"/>
              <a:t> outcome :</a:t>
            </a:r>
          </a:p>
          <a:p>
            <a:pPr marL="0" indent="0">
              <a:buNone/>
            </a:pPr>
            <a:r>
              <a:rPr lang="en-US" sz="3200" dirty="0" smtClean="0"/>
              <a:t>     Safety sedation , </a:t>
            </a:r>
          </a:p>
          <a:p>
            <a:pPr marL="0" indent="0">
              <a:buNone/>
            </a:pPr>
            <a:r>
              <a:rPr lang="en-US" sz="3200" dirty="0"/>
              <a:t> </a:t>
            </a:r>
            <a:r>
              <a:rPr lang="en-US" sz="3200" dirty="0" smtClean="0"/>
              <a:t>    improve hemodynamic,</a:t>
            </a:r>
          </a:p>
          <a:p>
            <a:pPr marL="0" indent="0">
              <a:buNone/>
            </a:pPr>
            <a:r>
              <a:rPr lang="en-US" sz="3200" dirty="0"/>
              <a:t> </a:t>
            </a:r>
            <a:r>
              <a:rPr lang="en-US" sz="3200" dirty="0" smtClean="0"/>
              <a:t>    decrease need to alternative sedation</a:t>
            </a:r>
          </a:p>
          <a:p>
            <a:pPr marL="0" indent="0">
              <a:buNone/>
            </a:pPr>
            <a:r>
              <a:rPr lang="en-US" sz="3200" dirty="0"/>
              <a:t> </a:t>
            </a:r>
            <a:r>
              <a:rPr lang="en-US" sz="3200" dirty="0" smtClean="0"/>
              <a:t>     decrease in </a:t>
            </a:r>
            <a:r>
              <a:rPr lang="en-US" sz="3200" dirty="0" err="1" smtClean="0"/>
              <a:t>icu</a:t>
            </a:r>
            <a:r>
              <a:rPr lang="en-US" sz="3200" dirty="0" smtClean="0"/>
              <a:t> stay &amp; hospital stay</a:t>
            </a:r>
            <a:endParaRPr lang="en-US" sz="3200" dirty="0"/>
          </a:p>
        </p:txBody>
      </p:sp>
    </p:spTree>
    <p:extLst>
      <p:ext uri="{BB962C8B-B14F-4D97-AF65-F5344CB8AC3E}">
        <p14:creationId xmlns:p14="http://schemas.microsoft.com/office/powerpoint/2010/main" val="3981696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366506"/>
              </p:ext>
            </p:extLst>
          </p:nvPr>
        </p:nvGraphicFramePr>
        <p:xfrm>
          <a:off x="-967516" y="0"/>
          <a:ext cx="13159516" cy="651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990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19683" y="1051035"/>
            <a:ext cx="10694551" cy="5207876"/>
          </a:xfrm>
          <a:prstGeom prst="rect">
            <a:avLst/>
          </a:prstGeom>
        </p:spPr>
      </p:pic>
    </p:spTree>
    <p:extLst>
      <p:ext uri="{BB962C8B-B14F-4D97-AF65-F5344CB8AC3E}">
        <p14:creationId xmlns:p14="http://schemas.microsoft.com/office/powerpoint/2010/main" val="904227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269" y="592006"/>
            <a:ext cx="11414235" cy="5535525"/>
          </a:xfrm>
        </p:spPr>
      </p:pic>
    </p:spTree>
    <p:extLst>
      <p:ext uri="{BB962C8B-B14F-4D97-AF65-F5344CB8AC3E}">
        <p14:creationId xmlns:p14="http://schemas.microsoft.com/office/powerpoint/2010/main" val="1895588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71" y="0"/>
            <a:ext cx="9404723" cy="888402"/>
          </a:xfrm>
        </p:spPr>
        <p:txBody>
          <a:bodyPr/>
          <a:lstStyle/>
          <a:p>
            <a:r>
              <a:rPr lang="en-US" dirty="0" smtClean="0"/>
              <a:t>Sample size :</a:t>
            </a:r>
            <a:endParaRPr lang="en-US" dirty="0"/>
          </a:p>
        </p:txBody>
      </p:sp>
      <p:sp>
        <p:nvSpPr>
          <p:cNvPr id="3" name="Content Placeholder 2"/>
          <p:cNvSpPr>
            <a:spLocks noGrp="1"/>
          </p:cNvSpPr>
          <p:nvPr>
            <p:ph idx="1"/>
          </p:nvPr>
        </p:nvSpPr>
        <p:spPr>
          <a:xfrm>
            <a:off x="0" y="762000"/>
            <a:ext cx="12192000" cy="5486399"/>
          </a:xfrm>
        </p:spPr>
        <p:txBody>
          <a:bodyPr>
            <a:noAutofit/>
          </a:bodyPr>
          <a:lstStyle/>
          <a:p>
            <a:pPr algn="r" rtl="1"/>
            <a:r>
              <a:rPr lang="en-US" sz="2400" dirty="0">
                <a:solidFill>
                  <a:srgbClr val="FFFF00"/>
                </a:solidFill>
              </a:rPr>
              <a:t> </a:t>
            </a:r>
            <a:r>
              <a:rPr lang="fa-IR" sz="2400" dirty="0" smtClean="0">
                <a:solidFill>
                  <a:srgbClr val="FFFF00"/>
                </a:solidFill>
              </a:rPr>
              <a:t>حجم نمونه پس از مشورت با اپیدمیولوزیست محترم مرکز، با استفاده از رفرنس " </a:t>
            </a:r>
            <a:r>
              <a:rPr lang="en-US" sz="2400" dirty="0" smtClean="0">
                <a:solidFill>
                  <a:srgbClr val="FFFF00"/>
                </a:solidFill>
              </a:rPr>
              <a:t>Effects of dexmedetomidine on sleep quality of patients after surgery without mechanical ventilation in ICU " </a:t>
            </a:r>
            <a:r>
              <a:rPr lang="fa-IR" sz="2400" dirty="0" smtClean="0">
                <a:solidFill>
                  <a:srgbClr val="FFFF00"/>
                </a:solidFill>
              </a:rPr>
              <a:t>و بر اساس متغیر </a:t>
            </a:r>
            <a:r>
              <a:rPr lang="en-US" sz="2400" dirty="0" smtClean="0">
                <a:solidFill>
                  <a:srgbClr val="FFFF00"/>
                </a:solidFill>
              </a:rPr>
              <a:t>sleep efficacy </a:t>
            </a:r>
            <a:r>
              <a:rPr lang="fa-IR" sz="2400" dirty="0" smtClean="0">
                <a:solidFill>
                  <a:srgbClr val="FFFF00"/>
                </a:solidFill>
              </a:rPr>
              <a:t>در گروه دریافت کننده دکسمدتومدین در مقایسه با گروه کنترل، و  با ظن کلینیکی بهبود کیفیت خواب 20 درصدی این دارو در مقایسه با پروپوفول به صورتهای زیر،ابتدا با </a:t>
            </a:r>
            <a:r>
              <a:rPr lang="en-US" sz="2400" dirty="0" smtClean="0">
                <a:solidFill>
                  <a:srgbClr val="FFFF00"/>
                </a:solidFill>
              </a:rPr>
              <a:t>power 90</a:t>
            </a:r>
            <a:r>
              <a:rPr lang="fa-IR" sz="2400" dirty="0" smtClean="0">
                <a:solidFill>
                  <a:srgbClr val="FFFF00"/>
                </a:solidFill>
              </a:rPr>
              <a:t>درصد و سپس </a:t>
            </a:r>
            <a:r>
              <a:rPr lang="en-US" sz="2400" dirty="0" smtClean="0">
                <a:solidFill>
                  <a:srgbClr val="FFFF00"/>
                </a:solidFill>
              </a:rPr>
              <a:t>power 80 </a:t>
            </a:r>
            <a:r>
              <a:rPr lang="fa-IR" sz="2400" dirty="0" smtClean="0">
                <a:solidFill>
                  <a:srgbClr val="FFFF00"/>
                </a:solidFill>
              </a:rPr>
              <a:t>درصد، تعیین گردید:</a:t>
            </a:r>
          </a:p>
          <a:p>
            <a:pPr algn="r" rtl="1"/>
            <a:r>
              <a:rPr lang="el-GR" sz="2400" dirty="0" smtClean="0">
                <a:solidFill>
                  <a:srgbClr val="FFFF00"/>
                </a:solidFill>
              </a:rPr>
              <a:t>α= 0.05         β=0.10   </a:t>
            </a:r>
            <a:r>
              <a:rPr lang="en-US" sz="2400" dirty="0" smtClean="0">
                <a:solidFill>
                  <a:srgbClr val="FFFF00"/>
                </a:solidFill>
              </a:rPr>
              <a:t>p</a:t>
            </a:r>
            <a:r>
              <a:rPr lang="en-US" sz="2400" baseline="-25000" dirty="0" smtClean="0">
                <a:solidFill>
                  <a:srgbClr val="FFFF00"/>
                </a:solidFill>
              </a:rPr>
              <a:t>1</a:t>
            </a:r>
            <a:r>
              <a:rPr lang="en-US" sz="2400" dirty="0" smtClean="0">
                <a:solidFill>
                  <a:srgbClr val="FFFF00"/>
                </a:solidFill>
              </a:rPr>
              <a:t>=0.89          p</a:t>
            </a:r>
            <a:r>
              <a:rPr lang="en-US" sz="2400" baseline="-25000" dirty="0" smtClean="0">
                <a:solidFill>
                  <a:srgbClr val="FFFF00"/>
                </a:solidFill>
              </a:rPr>
              <a:t>2</a:t>
            </a:r>
            <a:r>
              <a:rPr lang="en-US" sz="2400" dirty="0" smtClean="0">
                <a:solidFill>
                  <a:srgbClr val="FFFF00"/>
                </a:solidFill>
              </a:rPr>
              <a:t>= 0.69     N=86 </a:t>
            </a:r>
          </a:p>
          <a:p>
            <a:pPr algn="r" rtl="1"/>
            <a:r>
              <a:rPr lang="fa-IR" sz="2400" dirty="0" smtClean="0">
                <a:solidFill>
                  <a:srgbClr val="FFFF00"/>
                </a:solidFill>
              </a:rPr>
              <a:t>با احتساب ریزش 10% به دلیل </a:t>
            </a:r>
            <a:r>
              <a:rPr lang="en-US" sz="2400" dirty="0" smtClean="0">
                <a:solidFill>
                  <a:srgbClr val="FFFF00"/>
                </a:solidFill>
              </a:rPr>
              <a:t>post randomization exclusion ، </a:t>
            </a:r>
            <a:r>
              <a:rPr lang="fa-IR" sz="2400" dirty="0" smtClean="0">
                <a:solidFill>
                  <a:srgbClr val="FFFF00"/>
                </a:solidFill>
              </a:rPr>
              <a:t>تعداد 94 بیمار در هر گروه در نظر گرفته شود</a:t>
            </a:r>
          </a:p>
          <a:p>
            <a:pPr algn="r" rtl="1"/>
            <a:r>
              <a:rPr lang="fa-IR" sz="2400" dirty="0" smtClean="0">
                <a:solidFill>
                  <a:srgbClr val="FFFF00"/>
                </a:solidFill>
              </a:rPr>
              <a:t> </a:t>
            </a:r>
            <a:r>
              <a:rPr lang="el-GR" sz="2400" dirty="0" smtClean="0">
                <a:solidFill>
                  <a:srgbClr val="FFFF00"/>
                </a:solidFill>
              </a:rPr>
              <a:t>α= 0.05         β=0.20   </a:t>
            </a:r>
            <a:r>
              <a:rPr lang="en-US" sz="2400" dirty="0" smtClean="0">
                <a:solidFill>
                  <a:srgbClr val="FFFF00"/>
                </a:solidFill>
              </a:rPr>
              <a:t>p</a:t>
            </a:r>
            <a:r>
              <a:rPr lang="en-US" sz="2400" baseline="-25000" dirty="0" smtClean="0">
                <a:solidFill>
                  <a:srgbClr val="FFFF00"/>
                </a:solidFill>
              </a:rPr>
              <a:t>1</a:t>
            </a:r>
            <a:r>
              <a:rPr lang="en-US" sz="2400" dirty="0" smtClean="0">
                <a:solidFill>
                  <a:srgbClr val="FFFF00"/>
                </a:solidFill>
              </a:rPr>
              <a:t>=0.89          p</a:t>
            </a:r>
            <a:r>
              <a:rPr lang="en-US" sz="2400" baseline="-25000" dirty="0" smtClean="0">
                <a:solidFill>
                  <a:srgbClr val="FFFF00"/>
                </a:solidFill>
              </a:rPr>
              <a:t>2</a:t>
            </a:r>
            <a:r>
              <a:rPr lang="en-US" sz="2400" dirty="0" smtClean="0">
                <a:solidFill>
                  <a:srgbClr val="FFFF00"/>
                </a:solidFill>
              </a:rPr>
              <a:t>= 0.69     N=64</a:t>
            </a:r>
          </a:p>
          <a:p>
            <a:pPr algn="r" rtl="1"/>
            <a:r>
              <a:rPr lang="fa-IR" sz="2400" dirty="0" smtClean="0">
                <a:solidFill>
                  <a:srgbClr val="FFFF00"/>
                </a:solidFill>
              </a:rPr>
              <a:t>با احتساب ریزش 10% به دلیل </a:t>
            </a:r>
            <a:r>
              <a:rPr lang="en-US" sz="2400" dirty="0" smtClean="0">
                <a:solidFill>
                  <a:srgbClr val="FFFF00"/>
                </a:solidFill>
              </a:rPr>
              <a:t>post randomization exclusion ، </a:t>
            </a:r>
            <a:r>
              <a:rPr lang="fa-IR" sz="2400" dirty="0" smtClean="0">
                <a:solidFill>
                  <a:srgbClr val="FFFF00"/>
                </a:solidFill>
              </a:rPr>
              <a:t>تعداد 70 بیمار در هر گروه در نظر گرفته شود</a:t>
            </a:r>
          </a:p>
          <a:p>
            <a:pPr algn="r" rtl="1"/>
            <a:r>
              <a:rPr lang="fa-IR" sz="2400" dirty="0" smtClean="0">
                <a:solidFill>
                  <a:srgbClr val="FFFF00"/>
                </a:solidFill>
              </a:rPr>
              <a:t> </a:t>
            </a:r>
            <a:r>
              <a:rPr lang="en-US" sz="2400" dirty="0" smtClean="0">
                <a:solidFill>
                  <a:srgbClr val="FFFF00"/>
                </a:solidFill>
              </a:rPr>
              <a:t>Reference: Lu W, Fu Q, </a:t>
            </a:r>
            <a:r>
              <a:rPr lang="en-US" sz="2400" dirty="0" err="1" smtClean="0">
                <a:solidFill>
                  <a:srgbClr val="FFFF00"/>
                </a:solidFill>
              </a:rPr>
              <a:t>Luo</a:t>
            </a:r>
            <a:r>
              <a:rPr lang="en-US" sz="2400" dirty="0" smtClean="0">
                <a:solidFill>
                  <a:srgbClr val="FFFF00"/>
                </a:solidFill>
              </a:rPr>
              <a:t> X, Fu </a:t>
            </a:r>
            <a:r>
              <a:rPr lang="en-US" sz="2400" dirty="0" err="1" smtClean="0">
                <a:solidFill>
                  <a:srgbClr val="FFFF00"/>
                </a:solidFill>
              </a:rPr>
              <a:t>Sh</a:t>
            </a:r>
            <a:r>
              <a:rPr lang="en-US" sz="2400" dirty="0" smtClean="0">
                <a:solidFill>
                  <a:srgbClr val="FFFF00"/>
                </a:solidFill>
              </a:rPr>
              <a:t>, </a:t>
            </a:r>
            <a:r>
              <a:rPr lang="en-US" sz="2400" dirty="0" err="1" smtClean="0">
                <a:solidFill>
                  <a:srgbClr val="FFFF00"/>
                </a:solidFill>
              </a:rPr>
              <a:t>Hu</a:t>
            </a:r>
            <a:r>
              <a:rPr lang="en-US" sz="2400" dirty="0" smtClean="0">
                <a:solidFill>
                  <a:srgbClr val="FFFF00"/>
                </a:solidFill>
              </a:rPr>
              <a:t> K. Effects of dexmedetomidine on sleep quality of patients after surgery without mechanical ventilation in ICU. Medicine (Baltimore). 2017 Jun; 96(23):e7081.  </a:t>
            </a:r>
          </a:p>
          <a:p>
            <a:pPr algn="r" rtl="1"/>
            <a:endParaRPr lang="en-US" sz="2400" dirty="0">
              <a:solidFill>
                <a:srgbClr val="FFFF00"/>
              </a:solidFill>
            </a:endParaRPr>
          </a:p>
          <a:p>
            <a:pPr algn="r" rtl="1"/>
            <a:endParaRPr lang="en-US" sz="2400" dirty="0">
              <a:solidFill>
                <a:srgbClr val="FFFF00"/>
              </a:solidFill>
            </a:endParaRPr>
          </a:p>
        </p:txBody>
      </p:sp>
    </p:spTree>
    <p:extLst>
      <p:ext uri="{BB962C8B-B14F-4D97-AF65-F5344CB8AC3E}">
        <p14:creationId xmlns:p14="http://schemas.microsoft.com/office/powerpoint/2010/main" val="308125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 method :</a:t>
            </a:r>
            <a:endParaRPr lang="en-US" dirty="0"/>
          </a:p>
        </p:txBody>
      </p:sp>
      <p:sp>
        <p:nvSpPr>
          <p:cNvPr id="3" name="Content Placeholder 2"/>
          <p:cNvSpPr>
            <a:spLocks noGrp="1"/>
          </p:cNvSpPr>
          <p:nvPr>
            <p:ph idx="1"/>
          </p:nvPr>
        </p:nvSpPr>
        <p:spPr>
          <a:xfrm>
            <a:off x="441434" y="1408386"/>
            <a:ext cx="11319642" cy="4840013"/>
          </a:xfrm>
        </p:spPr>
        <p:txBody>
          <a:bodyPr/>
          <a:lstStyle/>
          <a:p>
            <a:r>
              <a:rPr lang="en-US" dirty="0"/>
              <a:t>Patients will randomly divide into two groups (A and B), which will be</a:t>
            </a:r>
          </a:p>
          <a:p>
            <a:pPr marL="0" indent="0">
              <a:buNone/>
            </a:pPr>
            <a:r>
              <a:rPr lang="en-US" dirty="0" smtClean="0"/>
              <a:t>Prescribed </a:t>
            </a:r>
            <a:r>
              <a:rPr lang="en-US" dirty="0" err="1" smtClean="0"/>
              <a:t>dexmedetomidine</a:t>
            </a:r>
            <a:r>
              <a:rPr lang="en-US" dirty="0" smtClean="0"/>
              <a:t> and </a:t>
            </a:r>
            <a:r>
              <a:rPr lang="en-US" dirty="0" err="1" smtClean="0"/>
              <a:t>propofol</a:t>
            </a:r>
            <a:r>
              <a:rPr lang="en-US" dirty="0"/>
              <a:t>, respectively</a:t>
            </a:r>
            <a:r>
              <a:rPr lang="en-US" dirty="0" smtClean="0"/>
              <a:t>.</a:t>
            </a:r>
          </a:p>
          <a:p>
            <a:pPr marL="0" indent="0">
              <a:buNone/>
            </a:pPr>
            <a:endParaRPr lang="en-US" dirty="0" smtClean="0"/>
          </a:p>
          <a:p>
            <a:pPr marL="0" indent="0">
              <a:buNone/>
            </a:pPr>
            <a:endParaRPr lang="en-US" dirty="0" smtClean="0"/>
          </a:p>
          <a:p>
            <a:pPr marL="0" indent="0">
              <a:buNone/>
            </a:pPr>
            <a:r>
              <a:rPr lang="en-US" dirty="0" smtClean="0"/>
              <a:t> </a:t>
            </a:r>
            <a:r>
              <a:rPr lang="en-US" dirty="0"/>
              <a:t>Randomization in the included patients will be done in the form of quadruple blocks using the randomization   extracted from www.randomization.org and patients will be randomly assigned to each of the two study groups. </a:t>
            </a:r>
          </a:p>
          <a:p>
            <a:endParaRPr lang="en-US" dirty="0"/>
          </a:p>
        </p:txBody>
      </p:sp>
    </p:spTree>
    <p:extLst>
      <p:ext uri="{BB962C8B-B14F-4D97-AF65-F5344CB8AC3E}">
        <p14:creationId xmlns:p14="http://schemas.microsoft.com/office/powerpoint/2010/main" val="324039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9"/>
            <a:ext cx="11356703" cy="776992"/>
          </a:xfrm>
        </p:spPr>
        <p:txBody>
          <a:bodyPr/>
          <a:lstStyle/>
          <a:p>
            <a:r>
              <a:rPr lang="fa-IR" dirty="0" smtClean="0"/>
              <a:t>روش و جمع اوری ابزار و اطلاعات :                                 </a:t>
            </a:r>
            <a:endParaRPr lang="en-US" dirty="0"/>
          </a:p>
        </p:txBody>
      </p:sp>
      <p:sp>
        <p:nvSpPr>
          <p:cNvPr id="3" name="Content Placeholder 2"/>
          <p:cNvSpPr>
            <a:spLocks noGrp="1"/>
          </p:cNvSpPr>
          <p:nvPr>
            <p:ph idx="1"/>
          </p:nvPr>
        </p:nvSpPr>
        <p:spPr>
          <a:xfrm>
            <a:off x="0" y="1371600"/>
            <a:ext cx="12192000" cy="4746170"/>
          </a:xfrm>
        </p:spPr>
        <p:txBody>
          <a:bodyPr>
            <a:noAutofit/>
          </a:bodyPr>
          <a:lstStyle/>
          <a:p>
            <a:endParaRPr lang="en-US" b="1" dirty="0"/>
          </a:p>
          <a:p>
            <a:pPr marL="0" indent="0">
              <a:buNone/>
            </a:pPr>
            <a:r>
              <a:rPr lang="en-US" b="1" dirty="0" smtClean="0"/>
              <a:t>     At the time of enrollment the following information will record from each patients :</a:t>
            </a:r>
            <a:endParaRPr lang="en-US" b="1" dirty="0"/>
          </a:p>
          <a:p>
            <a:r>
              <a:rPr lang="en-US" b="1" dirty="0"/>
              <a:t>1.	Heart rate, Mean arterial pressure</a:t>
            </a:r>
          </a:p>
          <a:p>
            <a:r>
              <a:rPr lang="en-US" b="1" dirty="0"/>
              <a:t>2.	Arterial blood gases (ABG) findings </a:t>
            </a:r>
          </a:p>
          <a:p>
            <a:r>
              <a:rPr lang="en-US" b="1" dirty="0"/>
              <a:t>3.	Tidal volume (TV) </a:t>
            </a:r>
          </a:p>
          <a:p>
            <a:r>
              <a:rPr lang="en-US" b="1" dirty="0"/>
              <a:t>4.	Maximum inspiratory pressure (MIP)</a:t>
            </a:r>
          </a:p>
          <a:p>
            <a:r>
              <a:rPr lang="en-US" b="1" dirty="0"/>
              <a:t>5.	Respiratory rate</a:t>
            </a:r>
          </a:p>
          <a:p>
            <a:r>
              <a:rPr lang="en-US" b="1" dirty="0"/>
              <a:t>6.	Delirium, hypotension, bradycardia, atrial fibrillation, ventricular tachycardia, nausea and vomiting, hyperglycemia, and any postoperative infection.</a:t>
            </a:r>
          </a:p>
          <a:p>
            <a:r>
              <a:rPr lang="en-US" b="1" dirty="0"/>
              <a:t>7.	Duration of mechanical ventilation </a:t>
            </a:r>
          </a:p>
          <a:p>
            <a:r>
              <a:rPr lang="en-US" b="1" dirty="0"/>
              <a:t>8.	The length of stay in ICU</a:t>
            </a:r>
          </a:p>
          <a:p>
            <a:r>
              <a:rPr lang="en-US" b="1" dirty="0"/>
              <a:t>9.	Midazolam and fentanyl dose requirements in both the groups</a:t>
            </a:r>
          </a:p>
          <a:p>
            <a:endParaRPr lang="en-US" b="1" dirty="0"/>
          </a:p>
          <a:p>
            <a:endParaRPr lang="en-US" b="1" dirty="0"/>
          </a:p>
        </p:txBody>
      </p:sp>
    </p:spTree>
    <p:extLst>
      <p:ext uri="{BB962C8B-B14F-4D97-AF65-F5344CB8AC3E}">
        <p14:creationId xmlns:p14="http://schemas.microsoft.com/office/powerpoint/2010/main" val="2025099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10930847" cy="1400530"/>
          </a:xfrm>
        </p:spPr>
        <p:txBody>
          <a:bodyPr/>
          <a:lstStyle/>
          <a:p>
            <a:r>
              <a:rPr lang="fa-IR" dirty="0" smtClean="0"/>
              <a:t>روش تجزیه و تحلیل اطلاعات :                                       </a:t>
            </a:r>
            <a:endParaRPr lang="en-US" dirty="0"/>
          </a:p>
        </p:txBody>
      </p:sp>
      <p:sp>
        <p:nvSpPr>
          <p:cNvPr id="3" name="Content Placeholder 2"/>
          <p:cNvSpPr>
            <a:spLocks noGrp="1"/>
          </p:cNvSpPr>
          <p:nvPr>
            <p:ph idx="1"/>
          </p:nvPr>
        </p:nvSpPr>
        <p:spPr>
          <a:xfrm>
            <a:off x="346841" y="1019502"/>
            <a:ext cx="11519338" cy="5255173"/>
          </a:xfrm>
        </p:spPr>
        <p:txBody>
          <a:bodyPr>
            <a:normAutofit/>
          </a:bodyPr>
          <a:lstStyle/>
          <a:p>
            <a:pPr marL="0" indent="0">
              <a:buNone/>
            </a:pPr>
            <a:endParaRPr lang="en-US" dirty="0" smtClean="0"/>
          </a:p>
          <a:p>
            <a:pPr marL="0" indent="0">
              <a:buNone/>
            </a:pPr>
            <a:r>
              <a:rPr lang="en-US" dirty="0" smtClean="0"/>
              <a:t> </a:t>
            </a:r>
            <a:r>
              <a:rPr lang="en-US" sz="2400" b="1" dirty="0" smtClean="0">
                <a:solidFill>
                  <a:srgbClr val="FFFF00"/>
                </a:solidFill>
              </a:rPr>
              <a:t>Chicago, Illinois). Data were expressed as mean values ± standard deviation for inter­val and count (%) for categorical variables. All variables were tested for normal distribution with the </a:t>
            </a:r>
            <a:r>
              <a:rPr lang="en-US" sz="2400" b="1" dirty="0" err="1" smtClean="0">
                <a:solidFill>
                  <a:srgbClr val="FFFF00"/>
                </a:solidFill>
              </a:rPr>
              <a:t>Kolmogorov</a:t>
            </a:r>
            <a:r>
              <a:rPr lang="en-US" sz="2400" b="1" dirty="0" smtClean="0">
                <a:solidFill>
                  <a:srgbClr val="FFFF00"/>
                </a:solidFill>
              </a:rPr>
              <a:t>-Smirnov test. Categorical values were compared by Chi-square test or Fisher’s exact test. To compare the mean variables between two groups, an independent t-test or Mann-Whitney U test was used. Continuous variables were compared using the two-tailed </a:t>
            </a:r>
            <a:r>
              <a:rPr lang="en-US" sz="2400" b="1" dirty="0" err="1" smtClean="0">
                <a:solidFill>
                  <a:srgbClr val="FFFF00"/>
                </a:solidFill>
              </a:rPr>
              <a:t>Wilcoxon</a:t>
            </a:r>
            <a:r>
              <a:rPr lang="en-US" sz="2400" b="1" dirty="0" smtClean="0">
                <a:solidFill>
                  <a:srgbClr val="FFFF00"/>
                </a:solidFill>
              </a:rPr>
              <a:t> test. Repeated measures ANOVA followed by </a:t>
            </a:r>
            <a:r>
              <a:rPr lang="en-US" sz="2400" b="1" dirty="0" err="1" smtClean="0">
                <a:solidFill>
                  <a:srgbClr val="FFFF00"/>
                </a:solidFill>
              </a:rPr>
              <a:t>Bonferroni</a:t>
            </a:r>
            <a:r>
              <a:rPr lang="en-US" sz="2400" b="1" dirty="0" smtClean="0">
                <a:solidFill>
                  <a:srgbClr val="FFFF00"/>
                </a:solidFill>
              </a:rPr>
              <a:t> post-test was used to assess parametric distributions. For non-parametric distributions Friedman test was applied. P values &lt;0.05 were considered </a:t>
            </a:r>
            <a:r>
              <a:rPr lang="en-US" sz="2400" b="1" dirty="0" err="1" smtClean="0">
                <a:solidFill>
                  <a:srgbClr val="FFFF00"/>
                </a:solidFill>
              </a:rPr>
              <a:t>significan</a:t>
            </a:r>
            <a:endParaRPr lang="fa-IR" b="1" dirty="0">
              <a:solidFill>
                <a:srgbClr val="FFFF00"/>
              </a:solidFill>
            </a:endParaRPr>
          </a:p>
          <a:p>
            <a:endParaRPr lang="en-US" dirty="0"/>
          </a:p>
        </p:txBody>
      </p:sp>
    </p:spTree>
    <p:extLst>
      <p:ext uri="{BB962C8B-B14F-4D97-AF65-F5344CB8AC3E}">
        <p14:creationId xmlns:p14="http://schemas.microsoft.com/office/powerpoint/2010/main" val="316125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11290074" cy="1400530"/>
          </a:xfrm>
        </p:spPr>
        <p:txBody>
          <a:bodyPr/>
          <a:lstStyle/>
          <a:p>
            <a:r>
              <a:rPr lang="fa-IR" dirty="0" smtClean="0"/>
              <a:t>ملاحظات اخلاقی :                                                           </a:t>
            </a:r>
            <a:endParaRPr lang="en-US" dirty="0"/>
          </a:p>
        </p:txBody>
      </p:sp>
      <p:sp>
        <p:nvSpPr>
          <p:cNvPr id="3" name="Content Placeholder 2"/>
          <p:cNvSpPr>
            <a:spLocks noGrp="1"/>
          </p:cNvSpPr>
          <p:nvPr>
            <p:ph idx="1"/>
          </p:nvPr>
        </p:nvSpPr>
        <p:spPr>
          <a:xfrm>
            <a:off x="375558" y="1453244"/>
            <a:ext cx="11266714" cy="4795156"/>
          </a:xfrm>
        </p:spPr>
        <p:txBody>
          <a:bodyPr/>
          <a:lstStyle/>
          <a:p>
            <a:pPr marL="0" indent="0">
              <a:buNone/>
            </a:pPr>
            <a:endParaRPr lang="fa-IR" dirty="0"/>
          </a:p>
          <a:p>
            <a:r>
              <a:rPr lang="en-US" dirty="0"/>
              <a:t>Informed written consent will be sent to the attachment</a:t>
            </a:r>
            <a:r>
              <a:rPr lang="en-US" dirty="0" smtClean="0"/>
              <a:t>.</a:t>
            </a:r>
          </a:p>
          <a:p>
            <a:pPr marL="0" indent="0">
              <a:buNone/>
            </a:pPr>
            <a:endParaRPr lang="fa-IR" dirty="0" smtClean="0"/>
          </a:p>
          <a:p>
            <a:r>
              <a:rPr lang="en-US" dirty="0" smtClean="0"/>
              <a:t>The questionnaire form </a:t>
            </a:r>
            <a:r>
              <a:rPr lang="en-US" dirty="0" err="1" smtClean="0"/>
              <a:t>wil</a:t>
            </a:r>
            <a:r>
              <a:rPr lang="en-US" dirty="0" smtClean="0"/>
              <a:t> be anonymous &amp; the information will be kept confidential.</a:t>
            </a:r>
          </a:p>
          <a:p>
            <a:pPr marL="0" indent="0">
              <a:buNone/>
            </a:pPr>
            <a:endParaRPr lang="en-US" dirty="0" smtClean="0"/>
          </a:p>
          <a:p>
            <a:r>
              <a:rPr lang="en-US" dirty="0" smtClean="0"/>
              <a:t>The patients will not pay any costs for the research project.</a:t>
            </a:r>
          </a:p>
          <a:p>
            <a:pPr marL="0" indent="0">
              <a:buNone/>
            </a:pPr>
            <a:endParaRPr lang="en-US" dirty="0" smtClean="0"/>
          </a:p>
          <a:p>
            <a:r>
              <a:rPr lang="en-US" dirty="0" smtClean="0"/>
              <a:t>In case of a complication caused by the research, the costs related to the treatment are borne the implementers of the project.</a:t>
            </a:r>
            <a:endParaRPr lang="en-US" dirty="0"/>
          </a:p>
          <a:p>
            <a:endParaRPr lang="en-US" dirty="0"/>
          </a:p>
        </p:txBody>
      </p:sp>
    </p:spTree>
    <p:extLst>
      <p:ext uri="{BB962C8B-B14F-4D97-AF65-F5344CB8AC3E}">
        <p14:creationId xmlns:p14="http://schemas.microsoft.com/office/powerpoint/2010/main" val="174112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04455" cy="1400530"/>
          </a:xfrm>
        </p:spPr>
        <p:txBody>
          <a:bodyPr/>
          <a:lstStyle/>
          <a:p>
            <a:r>
              <a:rPr lang="fa-IR" dirty="0" smtClean="0"/>
              <a:t>عنوان طرح:                                                                 </a:t>
            </a:r>
            <a:endParaRPr lang="en-US" dirty="0"/>
          </a:p>
        </p:txBody>
      </p:sp>
      <p:sp>
        <p:nvSpPr>
          <p:cNvPr id="3" name="Content Placeholder 2"/>
          <p:cNvSpPr>
            <a:spLocks noGrp="1"/>
          </p:cNvSpPr>
          <p:nvPr>
            <p:ph idx="1"/>
          </p:nvPr>
        </p:nvSpPr>
        <p:spPr>
          <a:xfrm>
            <a:off x="325822" y="2052918"/>
            <a:ext cx="11424744" cy="4195481"/>
          </a:xfrm>
        </p:spPr>
        <p:txBody>
          <a:bodyPr>
            <a:normAutofit lnSpcReduction="10000"/>
          </a:bodyPr>
          <a:lstStyle/>
          <a:p>
            <a:pPr marL="0" indent="0" algn="ctr">
              <a:buNone/>
            </a:pPr>
            <a:r>
              <a:rPr lang="en-US" sz="4000" b="1" dirty="0" smtClean="0"/>
              <a:t>Comparison of the effect of sedation with </a:t>
            </a:r>
            <a:r>
              <a:rPr lang="en-US" sz="4000" b="1" dirty="0" smtClean="0">
                <a:solidFill>
                  <a:srgbClr val="FF0000"/>
                </a:solidFill>
              </a:rPr>
              <a:t>dexmedetomidine</a:t>
            </a:r>
            <a:r>
              <a:rPr lang="en-US" sz="4000" b="1" dirty="0" smtClean="0"/>
              <a:t> and </a:t>
            </a:r>
            <a:r>
              <a:rPr lang="en-US" sz="4000" b="1" dirty="0" err="1" smtClean="0">
                <a:solidFill>
                  <a:schemeClr val="accent3">
                    <a:lumMod val="40000"/>
                    <a:lumOff val="60000"/>
                  </a:schemeClr>
                </a:solidFill>
              </a:rPr>
              <a:t>propofol</a:t>
            </a:r>
            <a:r>
              <a:rPr lang="en-US" sz="4000" b="1" dirty="0" smtClean="0"/>
              <a:t> on sleep quality in patients after cardiac surgery- </a:t>
            </a:r>
            <a:r>
              <a:rPr lang="fa-IR" sz="4000" b="1" dirty="0"/>
              <a:t>)</a:t>
            </a:r>
            <a:r>
              <a:rPr lang="en-US" sz="4000" b="1" dirty="0" smtClean="0"/>
              <a:t>Randomized  Clinical trial</a:t>
            </a:r>
            <a:r>
              <a:rPr lang="fa-IR" sz="4000" b="1" dirty="0" smtClean="0"/>
              <a:t>(</a:t>
            </a:r>
          </a:p>
          <a:p>
            <a:pPr marL="0" indent="0" algn="ctr">
              <a:buNone/>
            </a:pPr>
            <a:r>
              <a:rPr lang="en-US" sz="2400" b="1" dirty="0" err="1" smtClean="0"/>
              <a:t>Superwiser</a:t>
            </a:r>
            <a:r>
              <a:rPr lang="en-US" sz="2400" b="1" dirty="0" smtClean="0"/>
              <a:t> :</a:t>
            </a:r>
            <a:r>
              <a:rPr lang="en-US" sz="2400" b="1" dirty="0" err="1" smtClean="0">
                <a:solidFill>
                  <a:srgbClr val="002060"/>
                </a:solidFill>
              </a:rPr>
              <a:t>Dr.R.Azarfarin</a:t>
            </a:r>
            <a:endParaRPr lang="en-US" sz="2400" b="1" dirty="0" smtClean="0">
              <a:solidFill>
                <a:srgbClr val="002060"/>
              </a:solidFill>
            </a:endParaRPr>
          </a:p>
          <a:p>
            <a:pPr marL="0" indent="0" algn="ctr">
              <a:buNone/>
            </a:pPr>
            <a:r>
              <a:rPr lang="en-US" sz="2400" b="1" dirty="0" smtClean="0"/>
              <a:t>Professor of </a:t>
            </a:r>
            <a:r>
              <a:rPr lang="en-US" sz="2400" b="1" dirty="0" err="1" smtClean="0"/>
              <a:t>cardiacanestesia</a:t>
            </a:r>
            <a:endParaRPr lang="fa-IR" sz="2400" b="1" dirty="0"/>
          </a:p>
          <a:p>
            <a:pPr marL="0" indent="0" algn="ctr">
              <a:buNone/>
            </a:pPr>
            <a:r>
              <a:rPr lang="en-US" b="1" dirty="0" smtClean="0"/>
              <a:t>Written by </a:t>
            </a:r>
            <a:r>
              <a:rPr lang="en-US" b="1" dirty="0" smtClean="0">
                <a:solidFill>
                  <a:srgbClr val="002060"/>
                </a:solidFill>
              </a:rPr>
              <a:t>Dr. </a:t>
            </a:r>
            <a:r>
              <a:rPr lang="en-US" b="1" dirty="0" err="1" smtClean="0">
                <a:solidFill>
                  <a:srgbClr val="002060"/>
                </a:solidFill>
              </a:rPr>
              <a:t>M.yousefi</a:t>
            </a:r>
            <a:endParaRPr lang="en-US" b="1" dirty="0" smtClean="0">
              <a:solidFill>
                <a:srgbClr val="002060"/>
              </a:solidFill>
            </a:endParaRPr>
          </a:p>
          <a:p>
            <a:pPr marL="0" indent="0" algn="ctr">
              <a:buNone/>
            </a:pPr>
            <a:r>
              <a:rPr lang="en-US" b="1" dirty="0" smtClean="0"/>
              <a:t>Fellowship of cardio anesthesia</a:t>
            </a:r>
          </a:p>
          <a:p>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71850" y="452719"/>
            <a:ext cx="11343502" cy="6158146"/>
          </a:xfrm>
          <a:prstGeom prst="rect">
            <a:avLst/>
          </a:prstGeom>
        </p:spPr>
      </p:pic>
    </p:spTree>
    <p:extLst>
      <p:ext uri="{BB962C8B-B14F-4D97-AF65-F5344CB8AC3E}">
        <p14:creationId xmlns:p14="http://schemas.microsoft.com/office/powerpoint/2010/main" val="141792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312" y="210208"/>
            <a:ext cx="8946541" cy="6038192"/>
          </a:xfrm>
        </p:spPr>
        <p:txBody>
          <a:bodyPr/>
          <a:lstStyle/>
          <a:p>
            <a:endParaRPr lang="en-US" dirty="0"/>
          </a:p>
        </p:txBody>
      </p:sp>
      <p:pic>
        <p:nvPicPr>
          <p:cNvPr id="4" name="Picture 3"/>
          <p:cNvPicPr>
            <a:picLocks noChangeAspect="1"/>
          </p:cNvPicPr>
          <p:nvPr/>
        </p:nvPicPr>
        <p:blipFill>
          <a:blip r:embed="rId2"/>
          <a:stretch>
            <a:fillRect/>
          </a:stretch>
        </p:blipFill>
        <p:spPr>
          <a:xfrm>
            <a:off x="1103312" y="588578"/>
            <a:ext cx="8946541" cy="5659821"/>
          </a:xfrm>
          <a:prstGeom prst="rect">
            <a:avLst/>
          </a:prstGeom>
        </p:spPr>
      </p:pic>
    </p:spTree>
    <p:extLst>
      <p:ext uri="{BB962C8B-B14F-4D97-AF65-F5344CB8AC3E}">
        <p14:creationId xmlns:p14="http://schemas.microsoft.com/office/powerpoint/2010/main" val="1067250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84084"/>
            <a:ext cx="11188537" cy="735723"/>
          </a:xfrm>
        </p:spPr>
        <p:txBody>
          <a:bodyPr/>
          <a:lstStyle/>
          <a:p>
            <a:r>
              <a:rPr lang="fa-IR" dirty="0" smtClean="0"/>
              <a:t>خلاصه روش طرح:                                                        </a:t>
            </a:r>
            <a:endParaRPr lang="en-US" dirty="0"/>
          </a:p>
        </p:txBody>
      </p:sp>
      <p:sp>
        <p:nvSpPr>
          <p:cNvPr id="3" name="Content Placeholder 2"/>
          <p:cNvSpPr>
            <a:spLocks noGrp="1"/>
          </p:cNvSpPr>
          <p:nvPr>
            <p:ph idx="1"/>
          </p:nvPr>
        </p:nvSpPr>
        <p:spPr>
          <a:xfrm>
            <a:off x="294290" y="819807"/>
            <a:ext cx="11655972" cy="5927834"/>
          </a:xfrm>
        </p:spPr>
        <p:txBody>
          <a:bodyPr>
            <a:normAutofit/>
          </a:bodyPr>
          <a:lstStyle/>
          <a:p>
            <a:r>
              <a:rPr lang="en-US" dirty="0" smtClean="0"/>
              <a:t>Sedation </a:t>
            </a:r>
            <a:r>
              <a:rPr lang="en-US" dirty="0"/>
              <a:t>is prescribed in patients admitted to the ICU after cardiovascular surgery to reduce the patient discomfort, ventilator asynchrony, to make mechanical ventilation tolerable, prevent accidental device removal, and to reduce metabolic demands during respiratory and hemodynamic instability. </a:t>
            </a:r>
            <a:endParaRPr lang="fa-IR" dirty="0" smtClean="0"/>
          </a:p>
          <a:p>
            <a:pPr marL="0" indent="0">
              <a:buNone/>
            </a:pPr>
            <a:endParaRPr lang="en-US" dirty="0" smtClean="0"/>
          </a:p>
          <a:p>
            <a:r>
              <a:rPr lang="en-US" dirty="0" smtClean="0"/>
              <a:t>Sleep </a:t>
            </a:r>
            <a:r>
              <a:rPr lang="en-US" dirty="0"/>
              <a:t>has an important role in cardiovascular </a:t>
            </a:r>
            <a:r>
              <a:rPr lang="en-US" dirty="0" smtClean="0"/>
              <a:t>function. </a:t>
            </a:r>
            <a:r>
              <a:rPr lang="en-US" dirty="0"/>
              <a:t>The objective of this study was to compare the suitability (efficacy and safety) of </a:t>
            </a:r>
            <a:r>
              <a:rPr lang="en-US" sz="2400" dirty="0" err="1" smtClean="0">
                <a:solidFill>
                  <a:srgbClr val="FF0000"/>
                </a:solidFill>
              </a:rPr>
              <a:t>dexmedetomidine</a:t>
            </a:r>
            <a:r>
              <a:rPr lang="en-US" dirty="0" smtClean="0"/>
              <a:t> </a:t>
            </a:r>
            <a:r>
              <a:rPr lang="en-US" dirty="0"/>
              <a:t>versus </a:t>
            </a:r>
            <a:r>
              <a:rPr lang="en-US" dirty="0" err="1" smtClean="0">
                <a:solidFill>
                  <a:srgbClr val="FFFF00"/>
                </a:solidFill>
              </a:rPr>
              <a:t>P</a:t>
            </a:r>
            <a:r>
              <a:rPr lang="en-US" sz="2400" dirty="0" err="1" smtClean="0">
                <a:solidFill>
                  <a:srgbClr val="FFFF00"/>
                </a:solidFill>
              </a:rPr>
              <a:t>ropofol</a:t>
            </a:r>
            <a:r>
              <a:rPr lang="en-US" dirty="0" smtClean="0"/>
              <a:t> </a:t>
            </a:r>
            <a:r>
              <a:rPr lang="en-US" dirty="0"/>
              <a:t>for </a:t>
            </a:r>
            <a:r>
              <a:rPr lang="en-US" dirty="0" smtClean="0"/>
              <a:t>patients in ICU. </a:t>
            </a:r>
            <a:r>
              <a:rPr lang="en-US" dirty="0"/>
              <a:t>For this goal, we will study </a:t>
            </a:r>
            <a:r>
              <a:rPr lang="en-US" dirty="0">
                <a:solidFill>
                  <a:srgbClr val="92D050"/>
                </a:solidFill>
              </a:rPr>
              <a:t>118</a:t>
            </a:r>
            <a:r>
              <a:rPr lang="en-US" dirty="0"/>
              <a:t> ICU patients </a:t>
            </a:r>
            <a:r>
              <a:rPr lang="en-US" dirty="0" smtClean="0"/>
              <a:t>(above 18 years) who </a:t>
            </a:r>
            <a:r>
              <a:rPr lang="en-US" dirty="0"/>
              <a:t>underwent cardiovascular </a:t>
            </a:r>
            <a:r>
              <a:rPr lang="en-US" dirty="0" smtClean="0"/>
              <a:t>surgery</a:t>
            </a:r>
            <a:r>
              <a:rPr lang="en-US" dirty="0"/>
              <a:t> </a:t>
            </a:r>
            <a:r>
              <a:rPr lang="en-US" dirty="0" smtClean="0"/>
              <a:t>, </a:t>
            </a:r>
            <a:r>
              <a:rPr lang="en-US" dirty="0"/>
              <a:t>assess for 12 h in the </a:t>
            </a:r>
            <a:r>
              <a:rPr lang="en-US" dirty="0" smtClean="0"/>
              <a:t>postop.</a:t>
            </a:r>
            <a:endParaRPr lang="fa-IR" dirty="0" smtClean="0"/>
          </a:p>
          <a:p>
            <a:pPr marL="0" indent="0">
              <a:buNone/>
            </a:pPr>
            <a:endParaRPr lang="en-US" dirty="0" smtClean="0"/>
          </a:p>
          <a:p>
            <a:pPr marL="0" indent="0">
              <a:buNone/>
            </a:pPr>
            <a:r>
              <a:rPr lang="en-US" dirty="0"/>
              <a:t> </a:t>
            </a:r>
            <a:r>
              <a:rPr lang="en-US" dirty="0" smtClean="0"/>
              <a:t>   </a:t>
            </a:r>
            <a:r>
              <a:rPr lang="en-US" dirty="0"/>
              <a:t>These patients will exclude if they received both </a:t>
            </a:r>
            <a:r>
              <a:rPr lang="en-US" dirty="0" err="1"/>
              <a:t>dexmedetomidine</a:t>
            </a:r>
            <a:r>
              <a:rPr lang="en-US" dirty="0"/>
              <a:t> and </a:t>
            </a:r>
            <a:r>
              <a:rPr lang="en-US" dirty="0" err="1"/>
              <a:t>propofol</a:t>
            </a:r>
            <a:r>
              <a:rPr lang="en-US" dirty="0"/>
              <a:t> concomitantly for the primary sedation or an alternative agent as the primary sedation, had a prior solid organ transplant, or will pregnant or lactating. Patients will randomly divide into two groups (A and B), which will be prescribed </a:t>
            </a:r>
            <a:r>
              <a:rPr lang="en-US" dirty="0" err="1"/>
              <a:t>dexmedetomidine</a:t>
            </a:r>
            <a:r>
              <a:rPr lang="en-US" dirty="0"/>
              <a:t> and </a:t>
            </a:r>
            <a:r>
              <a:rPr lang="en-US" dirty="0" err="1"/>
              <a:t>propofol</a:t>
            </a:r>
            <a:r>
              <a:rPr lang="en-US" dirty="0"/>
              <a:t>, respectively</a:t>
            </a:r>
            <a:r>
              <a:rPr lang="en-US" dirty="0" smtClean="0"/>
              <a:t>.</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55886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3986" y="0"/>
            <a:ext cx="11403724" cy="6758152"/>
          </a:xfrm>
        </p:spPr>
        <p:txBody>
          <a:bodyPr>
            <a:normAutofit/>
          </a:bodyPr>
          <a:lstStyle/>
          <a:p>
            <a:pPr marL="0" indent="0">
              <a:buNone/>
            </a:pPr>
            <a:endParaRPr lang="en-US" dirty="0" smtClean="0"/>
          </a:p>
          <a:p>
            <a:pPr marL="0" indent="0">
              <a:buNone/>
            </a:pPr>
            <a:endParaRPr lang="en-US" dirty="0"/>
          </a:p>
          <a:p>
            <a:r>
              <a:rPr lang="en-US" dirty="0"/>
              <a:t> The starting maintenance infusion </a:t>
            </a:r>
            <a:r>
              <a:rPr lang="en-US" dirty="0">
                <a:solidFill>
                  <a:srgbClr val="00B0F0"/>
                </a:solidFill>
              </a:rPr>
              <a:t>fentanyl doses </a:t>
            </a:r>
            <a:r>
              <a:rPr lang="en-US" dirty="0"/>
              <a:t>will 0.5-0.75 </a:t>
            </a:r>
            <a:r>
              <a:rPr lang="en-US" dirty="0" err="1"/>
              <a:t>μg</a:t>
            </a:r>
            <a:r>
              <a:rPr lang="en-US" dirty="0"/>
              <a:t>/kg/h in patients in either group after admitted to the cardiothoracic ICU. The infusion </a:t>
            </a:r>
            <a:r>
              <a:rPr lang="en-US" dirty="0" err="1" smtClean="0"/>
              <a:t>dexmedetomidine</a:t>
            </a:r>
            <a:r>
              <a:rPr lang="en-US" dirty="0" smtClean="0"/>
              <a:t> </a:t>
            </a:r>
            <a:r>
              <a:rPr lang="en-US" dirty="0">
                <a:solidFill>
                  <a:srgbClr val="FF0000"/>
                </a:solidFill>
              </a:rPr>
              <a:t>(</a:t>
            </a:r>
            <a:r>
              <a:rPr lang="en-US" dirty="0" err="1">
                <a:solidFill>
                  <a:srgbClr val="FF0000"/>
                </a:solidFill>
              </a:rPr>
              <a:t>precedex</a:t>
            </a:r>
            <a:r>
              <a:rPr lang="en-US" dirty="0" smtClean="0">
                <a:solidFill>
                  <a:srgbClr val="FF0000"/>
                </a:solidFill>
              </a:rPr>
              <a:t>) dose </a:t>
            </a:r>
            <a:r>
              <a:rPr lang="en-US" dirty="0"/>
              <a:t>will 0.5 </a:t>
            </a:r>
            <a:r>
              <a:rPr lang="en-US" dirty="0" err="1"/>
              <a:t>μg</a:t>
            </a:r>
            <a:r>
              <a:rPr lang="en-US" dirty="0"/>
              <a:t>/kg/h in group A and </a:t>
            </a:r>
            <a:r>
              <a:rPr lang="en-US" dirty="0" err="1">
                <a:solidFill>
                  <a:srgbClr val="FFFF00"/>
                </a:solidFill>
              </a:rPr>
              <a:t>pofol</a:t>
            </a:r>
            <a:r>
              <a:rPr lang="en-US" dirty="0">
                <a:solidFill>
                  <a:srgbClr val="FFFF00"/>
                </a:solidFill>
              </a:rPr>
              <a:t> dose </a:t>
            </a:r>
            <a:r>
              <a:rPr lang="en-US" dirty="0"/>
              <a:t>will 50 </a:t>
            </a:r>
            <a:r>
              <a:rPr lang="en-US" dirty="0" err="1"/>
              <a:t>μg</a:t>
            </a:r>
            <a:r>
              <a:rPr lang="en-US" dirty="0"/>
              <a:t>/kg/min in group B in 4-6 hours (before the time of </a:t>
            </a:r>
            <a:r>
              <a:rPr lang="en-US" dirty="0" err="1"/>
              <a:t>extubation</a:t>
            </a:r>
            <a:r>
              <a:rPr lang="en-US" dirty="0"/>
              <a:t> in both groups). The Richmond Agitation and Sedation Scale (RASS) is a validated and reliable method to assess patients’ levels of sedation in the intensive care unit</a:t>
            </a:r>
            <a:r>
              <a:rPr lang="en-US" dirty="0" smtClean="0"/>
              <a:t>.</a:t>
            </a:r>
          </a:p>
          <a:p>
            <a:pPr marL="0" indent="0">
              <a:buNone/>
            </a:pPr>
            <a:endParaRPr lang="en-US" dirty="0"/>
          </a:p>
          <a:p>
            <a:r>
              <a:rPr lang="en-US" dirty="0"/>
              <a:t> Evaluation of sleep quality will study using Mary's Hospital Sleep Questionnaire (SMHSQ</a:t>
            </a:r>
            <a:r>
              <a:rPr lang="en-US" dirty="0" smtClean="0"/>
              <a:t>).</a:t>
            </a:r>
          </a:p>
          <a:p>
            <a:pPr marL="0" indent="0">
              <a:buNone/>
            </a:pPr>
            <a:endParaRPr lang="en-US" dirty="0"/>
          </a:p>
          <a:p>
            <a:r>
              <a:rPr lang="en-US" dirty="0"/>
              <a:t> </a:t>
            </a:r>
            <a:r>
              <a:rPr lang="en-US" dirty="0">
                <a:solidFill>
                  <a:srgbClr val="00B050"/>
                </a:solidFill>
              </a:rPr>
              <a:t>Side effects </a:t>
            </a:r>
            <a:r>
              <a:rPr lang="en-US" dirty="0"/>
              <a:t>(Delirium, hypotension, bradycardia, atrial fibrillation, ventricular tachycardia, nausea and vomiting, hyperglycemia), </a:t>
            </a:r>
            <a:r>
              <a:rPr lang="en-US" dirty="0">
                <a:solidFill>
                  <a:srgbClr val="00B050"/>
                </a:solidFill>
              </a:rPr>
              <a:t>ventilation parameters </a:t>
            </a:r>
            <a:r>
              <a:rPr lang="en-US" dirty="0"/>
              <a:t>findings (MIP, VTE, TV (ml/kg), RR (min), f/TV), heart rate (HR), mean arterial pressure (MAP), Arterial blood gases (ABG) change, duration of mechanical ventilation and length of stay in ICU will study in patients.</a:t>
            </a:r>
          </a:p>
          <a:p>
            <a:endParaRPr lang="en-US" dirty="0"/>
          </a:p>
        </p:txBody>
      </p:sp>
    </p:spTree>
    <p:extLst>
      <p:ext uri="{BB962C8B-B14F-4D97-AF65-F5344CB8AC3E}">
        <p14:creationId xmlns:p14="http://schemas.microsoft.com/office/powerpoint/2010/main" val="619820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58" y="1003980"/>
            <a:ext cx="11655972" cy="5078313"/>
          </a:xfrm>
          <a:prstGeom prst="rect">
            <a:avLst/>
          </a:prstGeom>
        </p:spPr>
        <p:txBody>
          <a:bodyPr wrap="square">
            <a:spAutoFit/>
          </a:bodyPr>
          <a:lstStyle/>
          <a:p>
            <a:r>
              <a:rPr lang="en-US" dirty="0"/>
              <a:t>There are more than 2 million cardiac surgical procedures performed worldwide each year (1). </a:t>
            </a:r>
            <a:r>
              <a:rPr lang="en-US" dirty="0" smtClean="0"/>
              <a:t> </a:t>
            </a:r>
            <a:r>
              <a:rPr lang="en-US" dirty="0"/>
              <a:t>the </a:t>
            </a:r>
            <a:endParaRPr lang="en-US" dirty="0" smtClean="0"/>
          </a:p>
          <a:p>
            <a:r>
              <a:rPr lang="en-US" dirty="0" smtClean="0"/>
              <a:t>major </a:t>
            </a:r>
            <a:r>
              <a:rPr lang="en-US" dirty="0"/>
              <a:t>complication rates are as high as 14.4% to 30.1% (2</a:t>
            </a:r>
            <a:r>
              <a:rPr lang="en-US" dirty="0" smtClean="0"/>
              <a:t>).</a:t>
            </a:r>
          </a:p>
          <a:p>
            <a:endParaRPr lang="en-US" dirty="0" smtClean="0"/>
          </a:p>
          <a:p>
            <a:endParaRPr lang="en-US" dirty="0"/>
          </a:p>
          <a:p>
            <a:r>
              <a:rPr lang="en-US" dirty="0" smtClean="0"/>
              <a:t> </a:t>
            </a:r>
            <a:r>
              <a:rPr lang="en-US" dirty="0"/>
              <a:t>It is accepted that sedation is an important component of postoperative management after cardiac surgery (4) and has an important effect on patient outcomes (5</a:t>
            </a:r>
            <a:r>
              <a:rPr lang="en-US" dirty="0" smtClean="0"/>
              <a:t>).</a:t>
            </a:r>
          </a:p>
          <a:p>
            <a:endParaRPr lang="en-US" dirty="0" smtClean="0"/>
          </a:p>
          <a:p>
            <a:endParaRPr lang="en-US" dirty="0" smtClean="0"/>
          </a:p>
          <a:p>
            <a:r>
              <a:rPr lang="en-US" dirty="0" smtClean="0"/>
              <a:t> </a:t>
            </a:r>
          </a:p>
          <a:p>
            <a:r>
              <a:rPr lang="en-US" dirty="0" smtClean="0"/>
              <a:t>Many </a:t>
            </a:r>
            <a:r>
              <a:rPr lang="en-US" dirty="0"/>
              <a:t>patients who are hospitalized in ICU experience reduced quality and quantity of sleep with regard to mental and environmental factors (6). </a:t>
            </a:r>
            <a:endParaRPr lang="en-US" dirty="0" smtClean="0"/>
          </a:p>
          <a:p>
            <a:endParaRPr lang="en-US" dirty="0"/>
          </a:p>
          <a:p>
            <a:endParaRPr lang="en-US" dirty="0" smtClean="0"/>
          </a:p>
          <a:p>
            <a:endParaRPr lang="en-US" dirty="0" smtClean="0"/>
          </a:p>
          <a:p>
            <a:r>
              <a:rPr lang="en-US" dirty="0" smtClean="0"/>
              <a:t> </a:t>
            </a:r>
          </a:p>
          <a:p>
            <a:r>
              <a:rPr lang="en-US" dirty="0" smtClean="0"/>
              <a:t>Current </a:t>
            </a:r>
            <a:r>
              <a:rPr lang="en-US" dirty="0"/>
              <a:t>guidelines suggest that sedation strategies using </a:t>
            </a:r>
            <a:r>
              <a:rPr lang="en-US" dirty="0" err="1"/>
              <a:t>nonbenzodiazepine</a:t>
            </a:r>
            <a:r>
              <a:rPr lang="en-US" dirty="0"/>
              <a:t> sedatives (either </a:t>
            </a:r>
            <a:r>
              <a:rPr lang="en-US" dirty="0" err="1"/>
              <a:t>propofol</a:t>
            </a:r>
            <a:r>
              <a:rPr lang="en-US" dirty="0"/>
              <a:t> or </a:t>
            </a:r>
            <a:r>
              <a:rPr lang="en-US" dirty="0" err="1"/>
              <a:t>dexmedetomidine</a:t>
            </a:r>
            <a:r>
              <a:rPr lang="en-US" dirty="0"/>
              <a:t>) may be preferred over sedation with benzodiazepines to improve clinical outcomes in mechanically ventilated adult ICU patients (5)</a:t>
            </a:r>
          </a:p>
        </p:txBody>
      </p:sp>
      <p:sp>
        <p:nvSpPr>
          <p:cNvPr id="5" name="Title 4"/>
          <p:cNvSpPr>
            <a:spLocks noGrp="1"/>
          </p:cNvSpPr>
          <p:nvPr>
            <p:ph type="title"/>
          </p:nvPr>
        </p:nvSpPr>
        <p:spPr>
          <a:xfrm>
            <a:off x="646111" y="94593"/>
            <a:ext cx="11072923" cy="599090"/>
          </a:xfrm>
        </p:spPr>
        <p:txBody>
          <a:bodyPr/>
          <a:lstStyle/>
          <a:p>
            <a:r>
              <a:rPr lang="fa-IR" dirty="0" smtClean="0"/>
              <a:t>بیان مساله:                                                                   </a:t>
            </a:r>
            <a:endParaRPr lang="en-US" dirty="0"/>
          </a:p>
        </p:txBody>
      </p:sp>
      <p:sp>
        <p:nvSpPr>
          <p:cNvPr id="6" name="Content Placeholder 5"/>
          <p:cNvSpPr>
            <a:spLocks noGrp="1"/>
          </p:cNvSpPr>
          <p:nvPr>
            <p:ph idx="1"/>
          </p:nvPr>
        </p:nvSpPr>
        <p:spPr>
          <a:xfrm flipH="1">
            <a:off x="9900744" y="1152023"/>
            <a:ext cx="462456" cy="4644431"/>
          </a:xfrm>
        </p:spPr>
        <p:txBody>
          <a:bodyPr/>
          <a:lstStyle/>
          <a:p>
            <a:endParaRPr lang="en-US" dirty="0" smtClean="0"/>
          </a:p>
          <a:p>
            <a:endParaRPr lang="en-US" dirty="0"/>
          </a:p>
        </p:txBody>
      </p:sp>
    </p:spTree>
    <p:extLst>
      <p:ext uri="{BB962C8B-B14F-4D97-AF65-F5344CB8AC3E}">
        <p14:creationId xmlns:p14="http://schemas.microsoft.com/office/powerpoint/2010/main" val="4153651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922" y="1678799"/>
            <a:ext cx="11288112" cy="4247317"/>
          </a:xfrm>
          <a:prstGeom prst="rect">
            <a:avLst/>
          </a:prstGeom>
        </p:spPr>
        <p:txBody>
          <a:bodyPr wrap="square">
            <a:spAutoFit/>
          </a:bodyPr>
          <a:lstStyle/>
          <a:p>
            <a:r>
              <a:rPr lang="en-US" dirty="0" smtClean="0"/>
              <a:t> </a:t>
            </a:r>
            <a:r>
              <a:rPr lang="en-US" dirty="0" err="1">
                <a:solidFill>
                  <a:srgbClr val="FFFF00"/>
                </a:solidFill>
              </a:rPr>
              <a:t>Propofol</a:t>
            </a:r>
            <a:r>
              <a:rPr lang="en-US" dirty="0"/>
              <a:t>, is a preferred sedative in ICU after cardiovascular surgery </a:t>
            </a:r>
            <a:r>
              <a:rPr lang="en-US" dirty="0" smtClean="0"/>
              <a:t>.</a:t>
            </a:r>
          </a:p>
          <a:p>
            <a:endParaRPr lang="en-US" dirty="0"/>
          </a:p>
          <a:p>
            <a:r>
              <a:rPr lang="en-US" dirty="0" smtClean="0"/>
              <a:t> </a:t>
            </a:r>
            <a:r>
              <a:rPr lang="en-US" dirty="0" err="1"/>
              <a:t>Dexmedetomidine</a:t>
            </a:r>
            <a:r>
              <a:rPr lang="en-US" dirty="0"/>
              <a:t> is a novel sedative analgesic used after cardiovascular surgery does not cause respiratory depression and its selective α2 action may provide more hemodynamic stability. </a:t>
            </a:r>
            <a:endParaRPr lang="en-US" dirty="0" smtClean="0"/>
          </a:p>
          <a:p>
            <a:endParaRPr lang="en-US" dirty="0"/>
          </a:p>
          <a:p>
            <a:r>
              <a:rPr lang="en-US" dirty="0" smtClean="0"/>
              <a:t> </a:t>
            </a:r>
            <a:r>
              <a:rPr lang="en-US" dirty="0">
                <a:solidFill>
                  <a:srgbClr val="92D050"/>
                </a:solidFill>
              </a:rPr>
              <a:t>However, it is uncertain whether </a:t>
            </a:r>
            <a:r>
              <a:rPr lang="en-US" dirty="0" err="1">
                <a:solidFill>
                  <a:srgbClr val="92D050"/>
                </a:solidFill>
              </a:rPr>
              <a:t>dexmedetomidine</a:t>
            </a:r>
            <a:r>
              <a:rPr lang="en-US" dirty="0">
                <a:solidFill>
                  <a:srgbClr val="92D050"/>
                </a:solidFill>
              </a:rPr>
              <a:t> is better than </a:t>
            </a:r>
            <a:r>
              <a:rPr lang="en-US" dirty="0" err="1">
                <a:solidFill>
                  <a:srgbClr val="92D050"/>
                </a:solidFill>
              </a:rPr>
              <a:t>propofol</a:t>
            </a:r>
            <a:r>
              <a:rPr lang="en-US" dirty="0">
                <a:solidFill>
                  <a:srgbClr val="92D050"/>
                </a:solidFill>
              </a:rPr>
              <a:t> for sedation and quality of sleep in patients after cardiac surgery </a:t>
            </a:r>
            <a:r>
              <a:rPr lang="en-US" dirty="0"/>
              <a:t>(13</a:t>
            </a:r>
            <a:r>
              <a:rPr lang="en-US" dirty="0" smtClean="0"/>
              <a:t>).</a:t>
            </a:r>
          </a:p>
          <a:p>
            <a:endParaRPr lang="en-US" dirty="0" smtClean="0"/>
          </a:p>
          <a:p>
            <a:r>
              <a:rPr lang="en-US" dirty="0" smtClean="0"/>
              <a:t> </a:t>
            </a:r>
            <a:r>
              <a:rPr lang="en-US" dirty="0"/>
              <a:t>The degree of sedation or agitation in critically ill patients is typically assessed with the Richmond Agitation and Sedation Scale (RASS</a:t>
            </a:r>
            <a:r>
              <a:rPr lang="en-US" dirty="0" smtClean="0"/>
              <a:t>).</a:t>
            </a:r>
          </a:p>
          <a:p>
            <a:endParaRPr lang="en-US" dirty="0" smtClean="0"/>
          </a:p>
          <a:p>
            <a:r>
              <a:rPr lang="en-US" dirty="0" smtClean="0"/>
              <a:t>  </a:t>
            </a:r>
            <a:r>
              <a:rPr lang="en-US" dirty="0"/>
              <a:t>Also, the St Mary's Hospital Sleep Questionnaire is a suitable sleep assessment tools (15</a:t>
            </a:r>
            <a:r>
              <a:rPr lang="en-US" dirty="0" smtClean="0"/>
              <a:t>).</a:t>
            </a:r>
          </a:p>
          <a:p>
            <a:r>
              <a:rPr lang="en-US" dirty="0" smtClean="0"/>
              <a:t> </a:t>
            </a:r>
          </a:p>
          <a:p>
            <a:r>
              <a:rPr lang="en-US" dirty="0" smtClean="0"/>
              <a:t>Accordingly</a:t>
            </a:r>
            <a:r>
              <a:rPr lang="en-US" dirty="0"/>
              <a:t>, we conducted a prospective, randomized, comparative study to compare the suitability (efficacy and safety) of </a:t>
            </a:r>
            <a:r>
              <a:rPr lang="en-US" dirty="0" err="1"/>
              <a:t>dexmedetomidine</a:t>
            </a:r>
            <a:r>
              <a:rPr lang="en-US" dirty="0"/>
              <a:t> versus </a:t>
            </a:r>
            <a:r>
              <a:rPr lang="en-US" dirty="0" err="1"/>
              <a:t>propofol</a:t>
            </a:r>
            <a:r>
              <a:rPr lang="en-US" dirty="0"/>
              <a:t> for patients admitted </a:t>
            </a:r>
          </a:p>
        </p:txBody>
      </p:sp>
    </p:spTree>
    <p:extLst>
      <p:ext uri="{BB962C8B-B14F-4D97-AF65-F5344CB8AC3E}">
        <p14:creationId xmlns:p14="http://schemas.microsoft.com/office/powerpoint/2010/main" val="116637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153" y="0"/>
            <a:ext cx="9404723" cy="1400530"/>
          </a:xfrm>
        </p:spPr>
        <p:txBody>
          <a:bodyPr/>
          <a:lstStyle/>
          <a:p>
            <a:endParaRPr lang="en-US" dirty="0"/>
          </a:p>
        </p:txBody>
      </p:sp>
      <p:sp>
        <p:nvSpPr>
          <p:cNvPr id="3" name="Content Placeholder 2"/>
          <p:cNvSpPr>
            <a:spLocks noGrp="1"/>
          </p:cNvSpPr>
          <p:nvPr>
            <p:ph idx="1"/>
          </p:nvPr>
        </p:nvSpPr>
        <p:spPr>
          <a:xfrm>
            <a:off x="84083" y="693682"/>
            <a:ext cx="11613932" cy="5554717"/>
          </a:xfrm>
        </p:spPr>
        <p:txBody>
          <a:bodyPr>
            <a:normAutofit fontScale="92500" lnSpcReduction="10000"/>
          </a:bodyPr>
          <a:lstStyle/>
          <a:p>
            <a:r>
              <a:rPr lang="fa-IR" dirty="0" smtClean="0"/>
              <a:t>             </a:t>
            </a:r>
            <a:r>
              <a:rPr lang="en-US" dirty="0" smtClean="0">
                <a:solidFill>
                  <a:srgbClr val="00B0F0"/>
                </a:solidFill>
              </a:rPr>
              <a:t>Main GOALS :    </a:t>
            </a:r>
            <a:r>
              <a:rPr lang="fa-IR" dirty="0" smtClean="0">
                <a:solidFill>
                  <a:srgbClr val="00B0F0"/>
                </a:solidFill>
              </a:rPr>
              <a:t>   </a:t>
            </a:r>
            <a:endParaRPr lang="fa-IR" dirty="0">
              <a:solidFill>
                <a:srgbClr val="00B0F0"/>
              </a:solidFill>
            </a:endParaRPr>
          </a:p>
          <a:p>
            <a:r>
              <a:rPr lang="en-US" dirty="0"/>
              <a:t>Comparison of the effect of sedation with </a:t>
            </a:r>
            <a:r>
              <a:rPr lang="en-US" dirty="0" smtClean="0"/>
              <a:t>and </a:t>
            </a:r>
            <a:r>
              <a:rPr lang="en-US" dirty="0" err="1" smtClean="0"/>
              <a:t>propofol</a:t>
            </a:r>
            <a:r>
              <a:rPr lang="en-US" dirty="0" smtClean="0"/>
              <a:t> on sleep quality in patients after cardiac </a:t>
            </a:r>
            <a:r>
              <a:rPr lang="en-US" dirty="0" err="1" smtClean="0"/>
              <a:t>surgerydexmedetomidine</a:t>
            </a:r>
            <a:endParaRPr lang="en-US" dirty="0" smtClean="0"/>
          </a:p>
          <a:p>
            <a:pPr marL="0" indent="0">
              <a:buNone/>
            </a:pPr>
            <a:r>
              <a:rPr lang="en-US" dirty="0" smtClean="0"/>
              <a:t>                </a:t>
            </a:r>
            <a:r>
              <a:rPr lang="en-US" dirty="0" err="1" smtClean="0">
                <a:solidFill>
                  <a:srgbClr val="00B0F0"/>
                </a:solidFill>
              </a:rPr>
              <a:t>Spetial</a:t>
            </a:r>
            <a:r>
              <a:rPr lang="en-US" dirty="0" smtClean="0">
                <a:solidFill>
                  <a:srgbClr val="00B0F0"/>
                </a:solidFill>
              </a:rPr>
              <a:t> GOALS :</a:t>
            </a:r>
            <a:endParaRPr lang="en-US" dirty="0">
              <a:solidFill>
                <a:srgbClr val="00B0F0"/>
              </a:solidFill>
            </a:endParaRPr>
          </a:p>
          <a:p>
            <a:r>
              <a:rPr lang="fa-IR" dirty="0"/>
              <a:t>	</a:t>
            </a:r>
            <a:r>
              <a:rPr lang="en-US" dirty="0"/>
              <a:t>Evaluation of preoperative sleep quality in patients who will undergoing cardiac surgery. </a:t>
            </a:r>
          </a:p>
          <a:p>
            <a:r>
              <a:rPr lang="en-US" dirty="0"/>
              <a:t>	Evaluation and comparison of sleep quality in patients in the two groups of </a:t>
            </a:r>
            <a:r>
              <a:rPr lang="en-US" dirty="0" err="1"/>
              <a:t>dexmedetomedine</a:t>
            </a:r>
            <a:r>
              <a:rPr lang="en-US" dirty="0"/>
              <a:t> and </a:t>
            </a:r>
            <a:r>
              <a:rPr lang="en-US" dirty="0" err="1"/>
              <a:t>propofol</a:t>
            </a:r>
            <a:r>
              <a:rPr lang="en-US" dirty="0"/>
              <a:t> on one, two and three days after surgery. </a:t>
            </a:r>
          </a:p>
          <a:p>
            <a:r>
              <a:rPr lang="en-US" dirty="0"/>
              <a:t>	Evaluation and comparison of sedation quality in patients in the two groups of </a:t>
            </a:r>
            <a:r>
              <a:rPr lang="en-US" dirty="0" err="1"/>
              <a:t>dexmedetomedine</a:t>
            </a:r>
            <a:r>
              <a:rPr lang="en-US" dirty="0"/>
              <a:t> and </a:t>
            </a:r>
            <a:r>
              <a:rPr lang="en-US" dirty="0" err="1"/>
              <a:t>propofol</a:t>
            </a:r>
            <a:r>
              <a:rPr lang="en-US" dirty="0"/>
              <a:t> on one, two and three days after surgery. </a:t>
            </a:r>
          </a:p>
          <a:p>
            <a:r>
              <a:rPr lang="en-US" dirty="0"/>
              <a:t>	Evaluating the effect of clinical demographic variables on postoperative sleep quality.</a:t>
            </a:r>
          </a:p>
          <a:p>
            <a:r>
              <a:rPr lang="en-US" dirty="0"/>
              <a:t>	Evaluation of duration of surgery, cardiac surgery types, postoperative </a:t>
            </a:r>
            <a:r>
              <a:rPr lang="en-US" dirty="0" err="1"/>
              <a:t>extubation</a:t>
            </a:r>
            <a:r>
              <a:rPr lang="en-US" dirty="0"/>
              <a:t> times, patient satisfaction, postoperative adverse events, stay in the ICU, need for  additional opioid injections, type, and frequency of side effects. </a:t>
            </a:r>
          </a:p>
          <a:p>
            <a:pPr marL="0" indent="0">
              <a:buNone/>
            </a:pPr>
            <a:r>
              <a:rPr lang="en-US" dirty="0" smtClean="0"/>
              <a:t>               </a:t>
            </a:r>
            <a:r>
              <a:rPr lang="en-US" dirty="0" smtClean="0">
                <a:solidFill>
                  <a:srgbClr val="00B0F0"/>
                </a:solidFill>
              </a:rPr>
              <a:t>Practical GOAL :</a:t>
            </a:r>
            <a:r>
              <a:rPr lang="fa-IR" dirty="0" smtClean="0"/>
              <a:t> </a:t>
            </a:r>
            <a:endParaRPr lang="fa-IR" dirty="0"/>
          </a:p>
          <a:p>
            <a:r>
              <a:rPr lang="en-US" dirty="0" smtClean="0"/>
              <a:t>To </a:t>
            </a:r>
            <a:r>
              <a:rPr lang="en-US" dirty="0"/>
              <a:t>determine the best </a:t>
            </a:r>
            <a:r>
              <a:rPr lang="en-US" dirty="0" err="1"/>
              <a:t>nonbenzodiazepine</a:t>
            </a:r>
            <a:r>
              <a:rPr lang="en-US" dirty="0"/>
              <a:t> sedatives (</a:t>
            </a:r>
            <a:r>
              <a:rPr lang="en-US" dirty="0" err="1"/>
              <a:t>dexmedetomidine</a:t>
            </a:r>
            <a:r>
              <a:rPr lang="en-US" dirty="0"/>
              <a:t> or </a:t>
            </a:r>
            <a:r>
              <a:rPr lang="en-US" dirty="0" err="1"/>
              <a:t>propofol</a:t>
            </a:r>
            <a:r>
              <a:rPr lang="en-US" dirty="0"/>
              <a:t>) on sleep quality in patients admitted to the ICU after cardiac surgery</a:t>
            </a:r>
          </a:p>
          <a:p>
            <a:endParaRPr lang="en-US" dirty="0"/>
          </a:p>
        </p:txBody>
      </p:sp>
    </p:spTree>
    <p:extLst>
      <p:ext uri="{BB962C8B-B14F-4D97-AF65-F5344CB8AC3E}">
        <p14:creationId xmlns:p14="http://schemas.microsoft.com/office/powerpoint/2010/main" val="2116983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1334041"/>
          </a:xfrm>
        </p:spPr>
        <p:txBody>
          <a:bodyPr/>
          <a:lstStyle/>
          <a:p>
            <a:r>
              <a:rPr lang="en-US" dirty="0" smtClean="0"/>
              <a:t>Trial design:</a:t>
            </a:r>
            <a:endParaRPr lang="en-US" dirty="0"/>
          </a:p>
        </p:txBody>
      </p:sp>
      <p:sp>
        <p:nvSpPr>
          <p:cNvPr id="3" name="Content Placeholder 2"/>
          <p:cNvSpPr>
            <a:spLocks noGrp="1"/>
          </p:cNvSpPr>
          <p:nvPr>
            <p:ph idx="1"/>
          </p:nvPr>
        </p:nvSpPr>
        <p:spPr>
          <a:xfrm>
            <a:off x="388883" y="966953"/>
            <a:ext cx="11424745" cy="5454868"/>
          </a:xfrm>
        </p:spPr>
        <p:txBody>
          <a:bodyPr>
            <a:normAutofit/>
          </a:bodyPr>
          <a:lstStyle/>
          <a:p>
            <a:r>
              <a:rPr lang="en-US" dirty="0"/>
              <a:t>This study will be conducted on patients admit to the ICU after cardiovascular surgery in </a:t>
            </a:r>
            <a:r>
              <a:rPr lang="en-US" dirty="0" err="1"/>
              <a:t>Shahid</a:t>
            </a:r>
            <a:r>
              <a:rPr lang="en-US" dirty="0"/>
              <a:t> </a:t>
            </a:r>
            <a:r>
              <a:rPr lang="en-US" dirty="0" err="1"/>
              <a:t>Rajaei</a:t>
            </a:r>
            <a:r>
              <a:rPr lang="en-US" dirty="0"/>
              <a:t> Cardiovascular, Medical and </a:t>
            </a:r>
            <a:r>
              <a:rPr lang="en-US" dirty="0" smtClean="0"/>
              <a:t>Research center.</a:t>
            </a:r>
          </a:p>
          <a:p>
            <a:r>
              <a:rPr lang="en-US" dirty="0" smtClean="0"/>
              <a:t> </a:t>
            </a:r>
            <a:r>
              <a:rPr lang="en-US" dirty="0"/>
              <a:t>Based on the 95% confidence interval of the </a:t>
            </a:r>
            <a:r>
              <a:rPr lang="en-US" dirty="0" err="1"/>
              <a:t>intraclass</a:t>
            </a:r>
            <a:r>
              <a:rPr lang="en-US" dirty="0"/>
              <a:t> correlation coefficient (ICC) estimate, values equal 0.75, in order to have 80% power with error type 1, we required at least 118 ICU patients who underwent cardiac surgery. </a:t>
            </a:r>
            <a:endParaRPr lang="en-US" dirty="0" smtClean="0"/>
          </a:p>
          <a:p>
            <a:r>
              <a:rPr lang="en-US" dirty="0" smtClean="0"/>
              <a:t>All </a:t>
            </a:r>
            <a:r>
              <a:rPr lang="en-US" dirty="0"/>
              <a:t>patients will give general anesthesia which will induce</a:t>
            </a:r>
            <a:r>
              <a:rPr lang="en-US" dirty="0" smtClean="0"/>
              <a:t>:</a:t>
            </a:r>
          </a:p>
          <a:p>
            <a:r>
              <a:rPr lang="en-US" dirty="0" smtClean="0"/>
              <a:t> </a:t>
            </a:r>
            <a:r>
              <a:rPr lang="en-US" dirty="0"/>
              <a:t>midazolam (5–10 mg</a:t>
            </a:r>
            <a:r>
              <a:rPr lang="en-US" dirty="0" smtClean="0"/>
              <a:t>),</a:t>
            </a:r>
          </a:p>
          <a:p>
            <a:r>
              <a:rPr lang="en-US" dirty="0" smtClean="0"/>
              <a:t> </a:t>
            </a:r>
            <a:r>
              <a:rPr lang="en-US" dirty="0"/>
              <a:t>fentanyl (250-500 </a:t>
            </a:r>
            <a:r>
              <a:rPr lang="en-US" dirty="0" err="1"/>
              <a:t>μg</a:t>
            </a:r>
            <a:r>
              <a:rPr lang="en-US" dirty="0"/>
              <a:t>) or </a:t>
            </a:r>
            <a:r>
              <a:rPr lang="en-US" dirty="0" err="1"/>
              <a:t>sufentanil</a:t>
            </a:r>
            <a:r>
              <a:rPr lang="en-US" dirty="0"/>
              <a:t> (25-50 </a:t>
            </a:r>
            <a:r>
              <a:rPr lang="en-US" dirty="0" err="1"/>
              <a:t>μg</a:t>
            </a:r>
            <a:r>
              <a:rPr lang="en-US" dirty="0" smtClean="0"/>
              <a:t>),</a:t>
            </a:r>
          </a:p>
          <a:p>
            <a:r>
              <a:rPr lang="en-US" dirty="0" smtClean="0"/>
              <a:t> </a:t>
            </a:r>
            <a:r>
              <a:rPr lang="en-US" dirty="0"/>
              <a:t>and </a:t>
            </a:r>
            <a:r>
              <a:rPr lang="en-US" dirty="0" err="1"/>
              <a:t>rocuronium</a:t>
            </a:r>
            <a:r>
              <a:rPr lang="en-US" dirty="0"/>
              <a:t> bromide (0.6–1.2 mg/kg) </a:t>
            </a:r>
            <a:endParaRPr lang="en-US" dirty="0" smtClean="0"/>
          </a:p>
          <a:p>
            <a:r>
              <a:rPr lang="en-US" dirty="0" smtClean="0"/>
              <a:t> </a:t>
            </a:r>
            <a:r>
              <a:rPr lang="en-US" dirty="0"/>
              <a:t>The maintenance infusion includes: midazolam (1 </a:t>
            </a:r>
            <a:r>
              <a:rPr lang="en-US" dirty="0" err="1"/>
              <a:t>μg</a:t>
            </a:r>
            <a:r>
              <a:rPr lang="en-US" dirty="0"/>
              <a:t>/kg/min), </a:t>
            </a:r>
            <a:r>
              <a:rPr lang="en-US" dirty="0" err="1"/>
              <a:t>atracurium</a:t>
            </a:r>
            <a:r>
              <a:rPr lang="en-US" dirty="0"/>
              <a:t> (10 </a:t>
            </a:r>
            <a:r>
              <a:rPr lang="en-US" dirty="0" err="1"/>
              <a:t>μg</a:t>
            </a:r>
            <a:r>
              <a:rPr lang="en-US" dirty="0"/>
              <a:t>/kg/min), fentanyl (0.1 </a:t>
            </a:r>
            <a:r>
              <a:rPr lang="en-US" dirty="0" err="1"/>
              <a:t>μg</a:t>
            </a:r>
            <a:r>
              <a:rPr lang="en-US" dirty="0"/>
              <a:t>/kg/min) doses will predicted in patients for 3 to 4 hours</a:t>
            </a:r>
            <a:r>
              <a:rPr lang="en-US" dirty="0" smtClean="0"/>
              <a:t>.</a:t>
            </a:r>
          </a:p>
          <a:p>
            <a:r>
              <a:rPr lang="en-US" dirty="0" smtClean="0"/>
              <a:t> After that in ICU, </a:t>
            </a:r>
            <a:r>
              <a:rPr lang="en-US" dirty="0"/>
              <a:t>The patients will mechanically ventilate, assess for 12 h in the postoperative period</a:t>
            </a:r>
            <a:r>
              <a:rPr lang="en-US" dirty="0" smtClean="0"/>
              <a:t>.</a:t>
            </a:r>
          </a:p>
          <a:p>
            <a:r>
              <a:rPr lang="en-US" dirty="0" smtClean="0"/>
              <a:t> </a:t>
            </a:r>
            <a:r>
              <a:rPr lang="en-US" dirty="0"/>
              <a:t>Patients will ventilate by the volume-assist control mode .</a:t>
            </a:r>
          </a:p>
        </p:txBody>
      </p:sp>
    </p:spTree>
    <p:extLst>
      <p:ext uri="{BB962C8B-B14F-4D97-AF65-F5344CB8AC3E}">
        <p14:creationId xmlns:p14="http://schemas.microsoft.com/office/powerpoint/2010/main" val="32035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6124"/>
            <a:ext cx="9404723" cy="903890"/>
          </a:xfrm>
        </p:spPr>
        <p:txBody>
          <a:bodyPr/>
          <a:lstStyle/>
          <a:p>
            <a:r>
              <a:rPr lang="en-US" dirty="0" smtClean="0"/>
              <a:t>Participants:</a:t>
            </a:r>
            <a:endParaRPr lang="en-US" dirty="0"/>
          </a:p>
        </p:txBody>
      </p:sp>
      <p:sp>
        <p:nvSpPr>
          <p:cNvPr id="3" name="Content Placeholder 2"/>
          <p:cNvSpPr>
            <a:spLocks noGrp="1"/>
          </p:cNvSpPr>
          <p:nvPr>
            <p:ph idx="1"/>
          </p:nvPr>
        </p:nvSpPr>
        <p:spPr>
          <a:xfrm>
            <a:off x="73571" y="914400"/>
            <a:ext cx="11855669" cy="5791200"/>
          </a:xfrm>
        </p:spPr>
        <p:txBody>
          <a:bodyPr>
            <a:normAutofit/>
          </a:bodyPr>
          <a:lstStyle/>
          <a:p>
            <a:r>
              <a:rPr lang="en-US" dirty="0" smtClean="0">
                <a:solidFill>
                  <a:srgbClr val="00B0F0"/>
                </a:solidFill>
              </a:rPr>
              <a:t>Criteria for entry</a:t>
            </a:r>
            <a:r>
              <a:rPr lang="en-US" dirty="0" smtClean="0"/>
              <a:t>:</a:t>
            </a:r>
          </a:p>
          <a:p>
            <a:pPr marL="0" indent="0">
              <a:buNone/>
            </a:pPr>
            <a:r>
              <a:rPr lang="en-US" dirty="0" smtClean="0"/>
              <a:t>        Patients </a:t>
            </a:r>
            <a:r>
              <a:rPr lang="en-US" dirty="0"/>
              <a:t>after cardiovascular surgery aged above 18 years will </a:t>
            </a:r>
            <a:r>
              <a:rPr lang="en-US" dirty="0" smtClean="0"/>
              <a:t>include </a:t>
            </a:r>
            <a:r>
              <a:rPr lang="en-US" dirty="0"/>
              <a:t>in the study</a:t>
            </a:r>
            <a:r>
              <a:rPr lang="en-US" dirty="0" smtClean="0"/>
              <a:t>.</a:t>
            </a:r>
          </a:p>
          <a:p>
            <a:pPr marL="0" indent="0">
              <a:buNone/>
            </a:pPr>
            <a:r>
              <a:rPr lang="en-US" dirty="0" smtClean="0"/>
              <a:t> </a:t>
            </a:r>
          </a:p>
          <a:p>
            <a:r>
              <a:rPr lang="en-US" dirty="0" smtClean="0">
                <a:solidFill>
                  <a:srgbClr val="00B0F0"/>
                </a:solidFill>
              </a:rPr>
              <a:t>Criteria for exclude</a:t>
            </a:r>
            <a:r>
              <a:rPr lang="en-US" dirty="0" smtClean="0"/>
              <a:t>:</a:t>
            </a:r>
            <a:endParaRPr lang="en-US" dirty="0"/>
          </a:p>
          <a:p>
            <a:pPr marL="0" indent="0">
              <a:buNone/>
            </a:pPr>
            <a:r>
              <a:rPr lang="en-US" dirty="0" smtClean="0"/>
              <a:t>      </a:t>
            </a:r>
            <a:r>
              <a:rPr lang="en-US" dirty="0"/>
              <a:t>received both </a:t>
            </a:r>
            <a:r>
              <a:rPr lang="en-US" dirty="0" err="1"/>
              <a:t>dexmedetomidine</a:t>
            </a:r>
            <a:r>
              <a:rPr lang="en-US" dirty="0"/>
              <a:t> and </a:t>
            </a:r>
            <a:r>
              <a:rPr lang="en-US" dirty="0" err="1"/>
              <a:t>propofol</a:t>
            </a:r>
            <a:r>
              <a:rPr lang="en-US" dirty="0"/>
              <a:t> concomitantly </a:t>
            </a:r>
            <a:r>
              <a:rPr lang="en-US" dirty="0" smtClean="0"/>
              <a:t> </a:t>
            </a:r>
            <a:r>
              <a:rPr lang="en-US" dirty="0"/>
              <a:t>or an alternative agent as </a:t>
            </a:r>
            <a:r>
              <a:rPr lang="en-US" dirty="0" smtClean="0"/>
              <a:t>             the </a:t>
            </a:r>
            <a:r>
              <a:rPr lang="en-US" dirty="0"/>
              <a:t>primary sedation</a:t>
            </a:r>
            <a:r>
              <a:rPr lang="en-US" dirty="0" smtClean="0"/>
              <a:t>,</a:t>
            </a:r>
          </a:p>
          <a:p>
            <a:pPr marL="0" indent="0">
              <a:buNone/>
            </a:pPr>
            <a:r>
              <a:rPr lang="en-US" dirty="0" smtClean="0"/>
              <a:t>      </a:t>
            </a:r>
            <a:r>
              <a:rPr lang="en-US" dirty="0"/>
              <a:t>had a prior solid organ transplant, </a:t>
            </a:r>
            <a:endParaRPr lang="en-US" dirty="0" smtClean="0"/>
          </a:p>
          <a:p>
            <a:pPr marL="0" indent="0">
              <a:buNone/>
            </a:pPr>
            <a:r>
              <a:rPr lang="en-US" dirty="0" smtClean="0"/>
              <a:t>      pregnant </a:t>
            </a:r>
            <a:r>
              <a:rPr lang="en-US" dirty="0"/>
              <a:t>or lactating. </a:t>
            </a:r>
            <a:endParaRPr lang="en-US" dirty="0" smtClean="0"/>
          </a:p>
          <a:p>
            <a:pPr marL="0" indent="0">
              <a:buNone/>
            </a:pPr>
            <a:r>
              <a:rPr lang="en-US" dirty="0" smtClean="0">
                <a:solidFill>
                  <a:srgbClr val="00B0F0"/>
                </a:solidFill>
              </a:rPr>
              <a:t>Other </a:t>
            </a:r>
            <a:r>
              <a:rPr lang="en-US" dirty="0">
                <a:solidFill>
                  <a:srgbClr val="00B0F0"/>
                </a:solidFill>
              </a:rPr>
              <a:t>exclusion criteria </a:t>
            </a:r>
            <a:r>
              <a:rPr lang="en-US" dirty="0" smtClean="0"/>
              <a:t>:</a:t>
            </a:r>
          </a:p>
          <a:p>
            <a:pPr marL="0" indent="0">
              <a:buNone/>
            </a:pPr>
            <a:r>
              <a:rPr lang="en-US" dirty="0" smtClean="0"/>
              <a:t> </a:t>
            </a:r>
            <a:r>
              <a:rPr lang="en-US" dirty="0"/>
              <a:t>acute severe neurological </a:t>
            </a:r>
            <a:r>
              <a:rPr lang="en-US" dirty="0" smtClean="0"/>
              <a:t>disorder</a:t>
            </a:r>
            <a:r>
              <a:rPr lang="en-US" dirty="0">
                <a:solidFill>
                  <a:srgbClr val="FF0000"/>
                </a:solidFill>
              </a:rPr>
              <a:t>/</a:t>
            </a:r>
            <a:r>
              <a:rPr lang="en-US" dirty="0" smtClean="0"/>
              <a:t> </a:t>
            </a:r>
            <a:r>
              <a:rPr lang="en-US" dirty="0"/>
              <a:t>mean arterial pressure (MAP) &lt;55 mm Hg despite appropriate intravenous volume replacement and </a:t>
            </a:r>
            <a:r>
              <a:rPr lang="en-US" dirty="0" smtClean="0"/>
              <a:t>vasopressors</a:t>
            </a:r>
            <a:r>
              <a:rPr lang="en-US" dirty="0" smtClean="0">
                <a:solidFill>
                  <a:srgbClr val="FF0000"/>
                </a:solidFill>
              </a:rPr>
              <a:t>/</a:t>
            </a:r>
            <a:r>
              <a:rPr lang="en-US" dirty="0" smtClean="0"/>
              <a:t> </a:t>
            </a:r>
            <a:r>
              <a:rPr lang="en-US" dirty="0"/>
              <a:t>HR &lt;</a:t>
            </a:r>
            <a:r>
              <a:rPr lang="en-US" dirty="0" smtClean="0"/>
              <a:t>50/min</a:t>
            </a:r>
            <a:r>
              <a:rPr lang="en-US" dirty="0" smtClean="0">
                <a:solidFill>
                  <a:srgbClr val="FF0000"/>
                </a:solidFill>
              </a:rPr>
              <a:t>/</a:t>
            </a:r>
            <a:r>
              <a:rPr lang="en-US" dirty="0" smtClean="0"/>
              <a:t> </a:t>
            </a:r>
            <a:r>
              <a:rPr lang="en-US" dirty="0"/>
              <a:t>atrioventricular-conduction block Grade II or III (unless pacemaker installed</a:t>
            </a:r>
            <a:r>
              <a:rPr lang="en-US" dirty="0" smtClean="0"/>
              <a:t>)</a:t>
            </a:r>
            <a:endParaRPr lang="en-US" dirty="0"/>
          </a:p>
        </p:txBody>
      </p:sp>
    </p:spTree>
    <p:extLst>
      <p:ext uri="{BB962C8B-B14F-4D97-AF65-F5344CB8AC3E}">
        <p14:creationId xmlns:p14="http://schemas.microsoft.com/office/powerpoint/2010/main" val="1192163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Integral</Template>
  <TotalTime>4843</TotalTime>
  <Words>1346</Words>
  <Application>Microsoft Office PowerPoint</Application>
  <PresentationFormat>Custom</PresentationFormat>
  <Paragraphs>141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vt:lpstr>
      <vt:lpstr>یا طبیب ....              </vt:lpstr>
      <vt:lpstr>عنوان طرح:                                                                 </vt:lpstr>
      <vt:lpstr>خلاصه روش طرح:                                                        </vt:lpstr>
      <vt:lpstr>PowerPoint Presentation</vt:lpstr>
      <vt:lpstr>بیان مساله:                                                                   </vt:lpstr>
      <vt:lpstr>PowerPoint Presentation</vt:lpstr>
      <vt:lpstr>PowerPoint Presentation</vt:lpstr>
      <vt:lpstr>Trial design:</vt:lpstr>
      <vt:lpstr>Participants:</vt:lpstr>
      <vt:lpstr>Intervention:</vt:lpstr>
      <vt:lpstr>Outcome:</vt:lpstr>
      <vt:lpstr>PowerPoint Presentation</vt:lpstr>
      <vt:lpstr>PowerPoint Presentation</vt:lpstr>
      <vt:lpstr>PowerPoint Presentation</vt:lpstr>
      <vt:lpstr>Sample size :</vt:lpstr>
      <vt:lpstr>Randomization method :</vt:lpstr>
      <vt:lpstr>روش و جمع اوری ابزار و اطلاعات :                                 </vt:lpstr>
      <vt:lpstr>روش تجزیه و تحلیل اطلاعات :                                       </vt:lpstr>
      <vt:lpstr>ملاحظات اخلاقی :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DKA</dc:title>
  <dc:creator>YRC</dc:creator>
  <cp:lastModifiedBy>Fahimeh Farrokhzadeh</cp:lastModifiedBy>
  <cp:revision>236</cp:revision>
  <dcterms:created xsi:type="dcterms:W3CDTF">2013-11-25T17:44:21Z</dcterms:created>
  <dcterms:modified xsi:type="dcterms:W3CDTF">2021-03-02T05:40:44Z</dcterms:modified>
</cp:coreProperties>
</file>