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914F20-8118-4F52-893D-9D129D85359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D6DBCA-9E93-4B03-B9A1-DD7EEBC12105}" type="datetimeFigureOut">
              <a:rPr lang="en-US" smtClean="0"/>
              <a:t>2/23/2021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914F20-8118-4F52-893D-9D129D853591}"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BD6DBCA-9E93-4B03-B9A1-DD7EEBC12105}" type="datetimeFigureOut">
              <a:rPr lang="en-US" smtClean="0"/>
              <a:t>2/23/2021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B914F20-8118-4F52-893D-9D129D8535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dirty="0" smtClean="0">
                <a:cs typeface="B Mitra" panose="00000400000000000000" pitchFamily="2" charset="-78"/>
              </a:rPr>
              <a:t>ارزیابی بالینی ﻣﺤﻠﻮل ﻛﺎردﻳﻮﭘﻠﮋﻳﻚ </a:t>
            </a:r>
            <a:r>
              <a:rPr lang="en-US" dirty="0" err="1" smtClean="0">
                <a:latin typeface="Times New Roman" panose="02020603050405020304" pitchFamily="18" charset="0"/>
                <a:cs typeface="Times New Roman" panose="02020603050405020304" pitchFamily="18" charset="0"/>
              </a:rPr>
              <a:t>Delnido</a:t>
            </a:r>
            <a:r>
              <a:rPr lang="en-US" dirty="0" smtClean="0">
                <a:cs typeface="B Mitra" panose="00000400000000000000" pitchFamily="2" charset="-78"/>
              </a:rPr>
              <a:t> </a:t>
            </a:r>
            <a:r>
              <a:rPr lang="fa-IR" dirty="0" smtClean="0">
                <a:cs typeface="B Mitra" panose="00000400000000000000" pitchFamily="2" charset="-78"/>
              </a:rPr>
              <a:t> در </a:t>
            </a:r>
            <a:r>
              <a:rPr lang="fa-IR" dirty="0">
                <a:cs typeface="B Mitra" panose="00000400000000000000" pitchFamily="2" charset="-78"/>
              </a:rPr>
              <a:t>ﺟﺮاﺣﻰﻫﺎیﻗﻠﺐ باز</a:t>
            </a:r>
            <a:endParaRPr lang="en-US" dirty="0">
              <a:cs typeface="B Mitra" panose="00000400000000000000" pitchFamily="2" charset="-78"/>
            </a:endParaRPr>
          </a:p>
        </p:txBody>
      </p:sp>
    </p:spTree>
    <p:extLst>
      <p:ext uri="{BB962C8B-B14F-4D97-AF65-F5344CB8AC3E}">
        <p14:creationId xmlns:p14="http://schemas.microsoft.com/office/powerpoint/2010/main" val="171555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6175248"/>
          </a:xfrm>
        </p:spPr>
        <p:txBody>
          <a:bodyPr>
            <a:normAutofit fontScale="55000" lnSpcReduction="20000"/>
          </a:bodyPr>
          <a:lstStyle/>
          <a:p>
            <a:pPr marL="0" indent="0" algn="just" rtl="1">
              <a:lnSpc>
                <a:spcPct val="170000"/>
              </a:lnSpc>
              <a:buNone/>
            </a:pPr>
            <a:r>
              <a:rPr lang="fa-IR" dirty="0" smtClean="0">
                <a:cs typeface="B Mitra" panose="00000400000000000000" pitchFamily="2" charset="-78"/>
              </a:rPr>
              <a:t>در طول 50 سال گذشته روش های درمانی متعددی به وجود آمده است تا قلب را در هنگام جراحی محافظت  نماید . هیرس (</a:t>
            </a:r>
            <a:r>
              <a:rPr lang="en-US" dirty="0" smtClean="0">
                <a:cs typeface="B Mitra" panose="00000400000000000000" pitchFamily="2" charset="-78"/>
              </a:rPr>
              <a:t>Hears</a:t>
            </a:r>
            <a:r>
              <a:rPr lang="fa-IR" dirty="0" smtClean="0">
                <a:cs typeface="B Mitra" panose="00000400000000000000" pitchFamily="2" charset="-78"/>
              </a:rPr>
              <a:t>) روی محلولی کار کرد که نهایتاً باعث ساخته شدن محلول معروف سن توماس گردید که پایه کریستالوئید آن محلول رینگر بود و دارای  غلظت طبیعی سدیم و کلسیم بود و به آن مقدار 17 میلی مول در لیتر کلرور پتاسیم و نیز مقدار 16میلی مول در لیتر کلرور منیزیم اضافه شده بود. این محلول در سال 1975 توسط بریمبریج در بیمارستان  سن توماس برای اولین بار مورد استفاده بالینی قرار گرفت و به همین نام محلول سن توماس </a:t>
            </a:r>
            <a:r>
              <a:rPr lang="en-US" dirty="0" err="1" smtClean="0">
                <a:cs typeface="B Mitra" panose="00000400000000000000" pitchFamily="2" charset="-78"/>
              </a:rPr>
              <a:t>St.Thomas</a:t>
            </a:r>
            <a:r>
              <a:rPr lang="en-US" dirty="0" smtClean="0">
                <a:cs typeface="B Mitra" panose="00000400000000000000" pitchFamily="2" charset="-78"/>
              </a:rPr>
              <a:t> Solution</a:t>
            </a:r>
            <a:r>
              <a:rPr lang="fa-IR" dirty="0" smtClean="0">
                <a:cs typeface="B Mitra" panose="00000400000000000000" pitchFamily="2" charset="-78"/>
              </a:rPr>
              <a:t>نامیده شد.</a:t>
            </a:r>
            <a:endParaRPr lang="en-US" dirty="0" smtClean="0">
              <a:cs typeface="B Mitra" panose="00000400000000000000" pitchFamily="2" charset="-78"/>
            </a:endParaRPr>
          </a:p>
          <a:p>
            <a:pPr marL="0" indent="0" algn="just" rtl="1">
              <a:lnSpc>
                <a:spcPct val="170000"/>
              </a:lnSpc>
              <a:buNone/>
            </a:pPr>
            <a:r>
              <a:rPr lang="fa-IR" dirty="0" smtClean="0">
                <a:cs typeface="B Mitra" panose="00000400000000000000" pitchFamily="2" charset="-78"/>
              </a:rPr>
              <a:t>خصوصیات فرمولاسیون محلول کاردیوپلژیک</a:t>
            </a:r>
            <a:r>
              <a:rPr lang="en-US" dirty="0" smtClean="0">
                <a:cs typeface="B Mitra" panose="00000400000000000000" pitchFamily="2" charset="-78"/>
              </a:rPr>
              <a:t>:</a:t>
            </a:r>
          </a:p>
          <a:p>
            <a:pPr marL="0" indent="0" algn="just" rtl="1">
              <a:lnSpc>
                <a:spcPct val="170000"/>
              </a:lnSpc>
              <a:buNone/>
            </a:pPr>
            <a:r>
              <a:rPr lang="fa-IR" dirty="0" smtClean="0">
                <a:cs typeface="B Mitra" panose="00000400000000000000" pitchFamily="2" charset="-78"/>
              </a:rPr>
              <a:t> این محلول بر اساس فرمولاسیون سن توماس نوع </a:t>
            </a:r>
            <a:r>
              <a:rPr lang="en-US" dirty="0" smtClean="0">
                <a:cs typeface="B Mitra" panose="00000400000000000000" pitchFamily="2" charset="-78"/>
              </a:rPr>
              <a:t>II، </a:t>
            </a:r>
            <a:r>
              <a:rPr lang="fa-IR" dirty="0" smtClean="0">
                <a:cs typeface="B Mitra" panose="00000400000000000000" pitchFamily="2" charset="-78"/>
              </a:rPr>
              <a:t>تولید می شود در تطابق کامل با برند های </a:t>
            </a:r>
            <a:r>
              <a:rPr lang="en-US" dirty="0" smtClean="0">
                <a:cs typeface="B Mitra" panose="00000400000000000000" pitchFamily="2" charset="-78"/>
              </a:rPr>
              <a:t>Cardioplegic </a:t>
            </a:r>
            <a:r>
              <a:rPr lang="fa-IR" dirty="0" smtClean="0">
                <a:cs typeface="B Mitra" panose="00000400000000000000" pitchFamily="2" charset="-78"/>
              </a:rPr>
              <a:t>و </a:t>
            </a:r>
            <a:r>
              <a:rPr lang="en-US" dirty="0" err="1" smtClean="0">
                <a:cs typeface="B Mitra" panose="00000400000000000000" pitchFamily="2" charset="-78"/>
              </a:rPr>
              <a:t>Plegisol</a:t>
            </a:r>
            <a:r>
              <a:rPr lang="en-US" dirty="0" smtClean="0">
                <a:cs typeface="B Mitra" panose="00000400000000000000" pitchFamily="2" charset="-78"/>
              </a:rPr>
              <a:t> </a:t>
            </a:r>
            <a:r>
              <a:rPr lang="fa-IR" dirty="0" smtClean="0">
                <a:cs typeface="B Mitra" panose="00000400000000000000" pitchFamily="2" charset="-78"/>
              </a:rPr>
              <a:t>تولید می شود. این محلول در حجم 1000 </a:t>
            </a:r>
            <a:r>
              <a:rPr lang="en-US" dirty="0" smtClean="0">
                <a:cs typeface="B Mitra" panose="00000400000000000000" pitchFamily="2" charset="-78"/>
              </a:rPr>
              <a:t>ml  </a:t>
            </a:r>
            <a:r>
              <a:rPr lang="fa-IR" dirty="0" smtClean="0">
                <a:cs typeface="B Mitra" panose="00000400000000000000" pitchFamily="2" charset="-78"/>
              </a:rPr>
              <a:t>بوده و شامل سدیم کلراید، پتاسیم کلراید، منیزیم کلراید و کلسیم کلراید می باشد که البته قبل از مصرف با اضافه شدن 10  </a:t>
            </a:r>
            <a:r>
              <a:rPr lang="en-US" dirty="0" smtClean="0">
                <a:cs typeface="B Mitra" panose="00000400000000000000" pitchFamily="2" charset="-78"/>
              </a:rPr>
              <a:t>mL </a:t>
            </a:r>
            <a:r>
              <a:rPr lang="fa-IR" dirty="0" smtClean="0">
                <a:cs typeface="B Mitra" panose="00000400000000000000" pitchFamily="2" charset="-78"/>
              </a:rPr>
              <a:t>سدیم بی کربنات % 8.4 به آن آماده استفاده شده و نیاز به آماده سازی دیگری ندارد. لازم به ذکر است فرمولاسیون سن توماس نوع </a:t>
            </a:r>
            <a:r>
              <a:rPr lang="en-US" dirty="0" smtClean="0">
                <a:cs typeface="B Mitra" panose="00000400000000000000" pitchFamily="2" charset="-78"/>
              </a:rPr>
              <a:t>II </a:t>
            </a:r>
            <a:r>
              <a:rPr lang="fa-IR" dirty="0" smtClean="0">
                <a:cs typeface="B Mitra" panose="00000400000000000000" pitchFamily="2" charset="-78"/>
              </a:rPr>
              <a:t>دارای برتری های متعددی نسبت به سن توماس نوع </a:t>
            </a:r>
            <a:r>
              <a:rPr lang="en-US" dirty="0" smtClean="0">
                <a:cs typeface="B Mitra" panose="00000400000000000000" pitchFamily="2" charset="-78"/>
              </a:rPr>
              <a:t>I (</a:t>
            </a:r>
            <a:r>
              <a:rPr lang="fa-IR" dirty="0" smtClean="0">
                <a:cs typeface="B Mitra" panose="00000400000000000000" pitchFamily="2" charset="-78"/>
              </a:rPr>
              <a:t>فرم غلیظ) می باشد که عبارتند از آماده مصرف  بودن، مقدار سدیم پایین تر و عدم استفاده از ماده پروکائین، که در نهایت کارایی بالاتری برای عمل های جراحی قلب باز ایجاد می نماید. طول ایسکمی قلب با استفاده از محلول کاردیوپلژیک داروسازی ثامن 20 دقیقه می باشد که برای افزایش این زمان باید پرفیوژن محلول تکرار شود. از اینرو، در صورت تهیه این محلول توسط داروسازی ثامن تمام عمل های جراحی قلب باز با طول مدت پایین تا متوسط با استفاده از این محصول پوشش داده خواهند شد. بر اساس مطالعات به عمل آمده، در حال حاضر هیچ کدام از محلول های کاردیوپلژیک سن توماس نوع (</a:t>
            </a:r>
            <a:r>
              <a:rPr lang="en-US" dirty="0" smtClean="0">
                <a:cs typeface="B Mitra" panose="00000400000000000000" pitchFamily="2" charset="-78"/>
              </a:rPr>
              <a:t>II </a:t>
            </a:r>
            <a:r>
              <a:rPr lang="fa-IR" dirty="0" smtClean="0">
                <a:cs typeface="B Mitra" panose="00000400000000000000" pitchFamily="2" charset="-78"/>
              </a:rPr>
              <a:t>و </a:t>
            </a:r>
            <a:r>
              <a:rPr lang="en-US" dirty="0" smtClean="0">
                <a:cs typeface="B Mitra" panose="00000400000000000000" pitchFamily="2" charset="-78"/>
              </a:rPr>
              <a:t>I) </a:t>
            </a:r>
            <a:r>
              <a:rPr lang="fa-IR" dirty="0" smtClean="0">
                <a:cs typeface="B Mitra" panose="00000400000000000000" pitchFamily="2" charset="-78"/>
              </a:rPr>
              <a:t>به صورت تجاری در مراکز قلبی کشور وجود ندارند و بالاجبار تنها محلولی مشابه با فرمولاسیون سن توماس نوع </a:t>
            </a:r>
            <a:r>
              <a:rPr lang="en-US" dirty="0" smtClean="0">
                <a:cs typeface="B Mitra" panose="00000400000000000000" pitchFamily="2" charset="-78"/>
              </a:rPr>
              <a:t>I </a:t>
            </a:r>
            <a:r>
              <a:rPr lang="fa-IR" dirty="0" smtClean="0">
                <a:cs typeface="B Mitra" panose="00000400000000000000" pitchFamily="2" charset="-78"/>
              </a:rPr>
              <a:t>توسط پرفیوژنیست ها (به صورت دست  ساز و با احتمال ضریب خطای بالا) تهیه شده و مورد استفاده قرار می گیرد. با توجه به عدم وجود محلول های استاندارد در کشور، محلول های ساخته شده در بیمارستان ها تطابق کاملی با مشخصه های محلول های سن توماس ندارد.</a:t>
            </a:r>
          </a:p>
        </p:txBody>
      </p:sp>
    </p:spTree>
    <p:extLst>
      <p:ext uri="{BB962C8B-B14F-4D97-AF65-F5344CB8AC3E}">
        <p14:creationId xmlns:p14="http://schemas.microsoft.com/office/powerpoint/2010/main" val="334195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6099048"/>
          </a:xfrm>
        </p:spPr>
        <p:txBody>
          <a:bodyPr>
            <a:normAutofit/>
          </a:bodyPr>
          <a:lstStyle/>
          <a:p>
            <a:pPr marL="0" indent="0" algn="just" rtl="1">
              <a:buNone/>
            </a:pPr>
            <a:endParaRPr lang="fa-IR" sz="1700" dirty="0" smtClean="0">
              <a:cs typeface="B Mitra" panose="00000400000000000000" pitchFamily="2" charset="-78"/>
            </a:endParaRPr>
          </a:p>
          <a:p>
            <a:pPr marL="0" indent="0" algn="just" rtl="1">
              <a:buNone/>
            </a:pPr>
            <a:endParaRPr lang="fa-IR" sz="1700" dirty="0">
              <a:cs typeface="B Mitra" panose="00000400000000000000" pitchFamily="2" charset="-78"/>
            </a:endParaRPr>
          </a:p>
          <a:p>
            <a:pPr marL="0" indent="0" algn="just" rtl="1">
              <a:buNone/>
            </a:pPr>
            <a:r>
              <a:rPr lang="fa-IR" sz="1600" dirty="0" smtClean="0">
                <a:cs typeface="B Mitra" panose="00000400000000000000" pitchFamily="2" charset="-78"/>
              </a:rPr>
              <a:t>خصوصیات فرمولاسیون محلول الکترولیتی چند گانه ( پلاسمالایت):</a:t>
            </a:r>
          </a:p>
          <a:p>
            <a:pPr marL="0" indent="0" algn="just" rtl="1">
              <a:buNone/>
            </a:pPr>
            <a:endParaRPr lang="fa-IR" sz="1600" dirty="0" smtClean="0">
              <a:cs typeface="B Mitra" panose="00000400000000000000" pitchFamily="2" charset="-78"/>
            </a:endParaRPr>
          </a:p>
          <a:p>
            <a:pPr marL="0" indent="0" algn="just" rtl="1">
              <a:buNone/>
            </a:pPr>
            <a:r>
              <a:rPr lang="fa-IR" sz="1600" dirty="0" smtClean="0">
                <a:cs typeface="B Mitra" panose="00000400000000000000" pitchFamily="2" charset="-78"/>
              </a:rPr>
              <a:t>طبق مطالعات انجام شده، محلول کاردیوپلژیای دل نیدو  (</a:t>
            </a:r>
            <a:r>
              <a:rPr lang="en-US" sz="1600" dirty="0" smtClean="0">
                <a:cs typeface="B Mitra" panose="00000400000000000000" pitchFamily="2" charset="-78"/>
              </a:rPr>
              <a:t>Del </a:t>
            </a:r>
            <a:r>
              <a:rPr lang="en-US" sz="1600" dirty="0" err="1" smtClean="0">
                <a:cs typeface="B Mitra" panose="00000400000000000000" pitchFamily="2" charset="-78"/>
              </a:rPr>
              <a:t>Nido</a:t>
            </a:r>
            <a:r>
              <a:rPr lang="en-US" sz="1600" dirty="0" smtClean="0">
                <a:cs typeface="B Mitra" panose="00000400000000000000" pitchFamily="2" charset="-78"/>
              </a:rPr>
              <a:t>)  </a:t>
            </a:r>
            <a:r>
              <a:rPr lang="fa-IR" sz="1600" dirty="0" smtClean="0">
                <a:cs typeface="B Mitra" panose="00000400000000000000" pitchFamily="2" charset="-78"/>
              </a:rPr>
              <a:t>به عنوان یکی از متداول ترین و اثر بخش ترین محلول های  مورد استفاده در جراحی قلب باز در کشورهای پیشرفته می باشد و طی سالیان اخیر استفاده از آن در مراکز جراحی قلبی کشور آغاز شده و توسعه یافته است. پیش ساز ساخت محلول دل نیدو یک سرم تزریقی در حجم 1000 </a:t>
            </a:r>
            <a:r>
              <a:rPr lang="en-US" sz="1600" dirty="0" smtClean="0">
                <a:cs typeface="B Mitra" panose="00000400000000000000" pitchFamily="2" charset="-78"/>
              </a:rPr>
              <a:t>mL </a:t>
            </a:r>
            <a:r>
              <a:rPr lang="fa-IR" sz="1600" dirty="0" smtClean="0">
                <a:cs typeface="B Mitra" panose="00000400000000000000" pitchFamily="2" charset="-78"/>
              </a:rPr>
              <a:t>می باشد که در دنیا و همچنین ایران با نام تجاری پلاسما لایت(</a:t>
            </a:r>
            <a:r>
              <a:rPr lang="en-US" sz="1600" dirty="0" smtClean="0">
                <a:cs typeface="B Mitra" panose="00000400000000000000" pitchFamily="2" charset="-78"/>
              </a:rPr>
              <a:t>Plasma </a:t>
            </a:r>
            <a:r>
              <a:rPr lang="en-US" sz="1600" dirty="0" err="1" smtClean="0">
                <a:cs typeface="B Mitra" panose="00000400000000000000" pitchFamily="2" charset="-78"/>
              </a:rPr>
              <a:t>Lyte</a:t>
            </a:r>
            <a:r>
              <a:rPr lang="en-US" sz="1600" dirty="0" smtClean="0">
                <a:cs typeface="B Mitra" panose="00000400000000000000" pitchFamily="2" charset="-78"/>
              </a:rPr>
              <a:t> A) </a:t>
            </a:r>
            <a:r>
              <a:rPr lang="fa-IR" sz="1600" dirty="0" smtClean="0">
                <a:cs typeface="B Mitra" panose="00000400000000000000" pitchFamily="2" charset="-78"/>
              </a:rPr>
              <a:t>شناخته می شود. طول زمان ایسکمی قلب با محلول دل نیدو حدود 90 تا 120  دقیقه گزارش شده است که در نتیجه آن را کاملا برای عمل های جراحی سنگین قلبی مناسب می نماید.</a:t>
            </a:r>
          </a:p>
          <a:p>
            <a:pPr marL="0" indent="0" algn="just" rtl="1">
              <a:buNone/>
            </a:pPr>
            <a:endParaRPr lang="fa-IR" sz="1600" dirty="0">
              <a:cs typeface="B Mitra" panose="00000400000000000000" pitchFamily="2" charset="-78"/>
            </a:endParaRPr>
          </a:p>
          <a:p>
            <a:pPr marL="0" indent="0" algn="just" rtl="1">
              <a:buNone/>
            </a:pPr>
            <a:endParaRPr lang="fa-IR" sz="1600" dirty="0" smtClean="0">
              <a:cs typeface="B Mitra" panose="00000400000000000000" pitchFamily="2" charset="-78"/>
            </a:endParaRPr>
          </a:p>
          <a:p>
            <a:pPr algn="just" rtl="1">
              <a:buFont typeface="Wingdings" panose="05000000000000000000" pitchFamily="2" charset="2"/>
              <a:buChar char="v"/>
            </a:pPr>
            <a:r>
              <a:rPr lang="fa-IR" sz="1600" dirty="0">
                <a:cs typeface="B Mitra" panose="00000400000000000000" pitchFamily="2" charset="-78"/>
              </a:rPr>
              <a:t>در ﺣﺎل ﺣﺎﺿﺮ ﻣﺤﻠﻮل ﻫﺎی ﻣﻮرد ﻧﻴﺎز ﺟﺮاﺣﻰ ﻗﻠـﺐ ﺑﺎز در ﻛﺸﻮر وﺟﻮد ﻧﺪارﻧﺪ و ﺗﻮﻟﻴﺪ ﻳﺎ واردات اﻳﻦ ﻣﺤﺼﻮﻻت اﻧﺠﺎم ﻧﻤﻰ ﭘﺬﻳﺮد. از اﻳﻨﺮو، ﺑﺎ ﺗﻮﺟﻪ ﺑﻪ ﺿﺮورت ﻧﻴﺎز و ﻫﻤﭽﻨـﻴﻦ ﻋـﺪم وﺟـﻮد آﻧﻬـﺎ، ﭘرﺳﻨﻞ اﺗﺎق ﻋﻤﻞ ﻣﺮاﻛﺰ ﺟﺮاﺣﻰ ﻗﻠﺐ ﺗﻼش ﻣﻰ ﻛﻨﻨﺪ ﺗﺎ اﻳﻦ ﻣﺤﻠﻮل ﻫﺎ را در ﻫﻤﺎن ﻣﺤﻞ اﺗﺎق ﻋﻤﻞ و ﺑﺎ اﻣﻜﺎﻧﺎت ﻣﻮﺟﻮد ﺗﻬﻴﻪ ﻧﻤﺎﻳﻨﺪ. ﺗﻬﻴﻪ اﻳﻦ ﻣﺤﻠﻮل ﻫﺎ در ﺑﻴﻤ ﺎرﺳﺘﺎن ﻫﺎ ﺑﺴﻴﺎر ﻣﺸﻜﻞ ﺑﻮده و دﻗﺖ ﻋﻤﻞ ﻣﻮرد ﻧﻴﺎز (ﺟﻬﺖ ﺳﺎﺧﺖ آﻧﻬﺎ) ﻗﺎﺑﻞ ﻣﻘﺎﻳﺴﻪ ﺑﺎ ﻣﺤﺼـﻮﻻت ﺗﻮﻟﻴـﺪ ﺷـﺪه در ﺷـﺮﻛﺖ ﻫﺎی داروﺳﺎزی ﻧﻤﻰ ﺑﺎﺷﺪ. در ﻋﻴﻦ ﺣﺎل، رﻋﺎﻳﺖ ﺗﻤﺎم ﻧﻜﺎت اﻳﻤﻨﻰ ﺗﻮﻟﻴﺪ اﻳﻦ ﻣﺤﻠﻮل ﻫﺎ ﺑﺮای ﭘﺮﻓﻴﻮژﻧﻴﺴﺖ ﻫﺎ ﺑﺴﻴﺎر زﻣﺎن ﺑﺮ و ﻣﺸﻜﻞ ﻣﻰ ﺑﺎﺷﺪ و اﻣﻜﺎن وﻗﻮع ﺧﻄﺎﻫﺎی ﻣﺨﺘﻠﻒ ﻃﻰ ﻣﺮاﺣﻞ ﻣﺤﻠﻮل ﺳﺎزی ﻧﻴﺰ وﺟﻮد دارد. ﻋﻼوه ﺑﺮ اﻳﻦ، ﺑﻪ دﻟﻴﻞ ﻋﺪم اﻣﻜﺎن دﺳﺘﺮﺳﻰ ﺑﻪ ﻣﺤﻠـﻮل ﭘﻼﺳـﻤﺎﻻﻳﺖ (ﺟﻬﺖ ﺗﻬﻴﻪ ﻛﺎر دﻳﻮﭘﻠﮋﻳﺎی دل ﻧﻴﺪو)، ﻋﻤـﻼ اﻣﻜـﺎن اﺳـﺘﻔﺎده از ﻣﺤﻠﻮل ﻛﺎردﻳﻮﭘﻠﮋﻳﺎی اﺳﺘﺎﻧﺪارد دل ﻧﻴﺪو ﻏﻴﺮ ﻣﻤﻜﻦ ﺷﺪه اﺳﺖ . از اﻳﻨﺮو، ﻧﻴﺎز ﺑﻪ ﺗﻮﻟﻴﺪ اﻳﻦ ﻣ ﺤﺼﻮﻻت ﻛﺎﻣﻼ ﻣﺒﺮم و ﻣﺒﺮﻫﻦ ﻣﻰ ﺑﺎﺷﺪ.</a:t>
            </a:r>
          </a:p>
          <a:p>
            <a:pPr marL="0" indent="0" algn="r" rtl="1">
              <a:buNone/>
            </a:pPr>
            <a:endParaRPr lang="en-US" dirty="0">
              <a:cs typeface="B Mitra" panose="00000400000000000000" pitchFamily="2" charset="-78"/>
            </a:endParaRPr>
          </a:p>
        </p:txBody>
      </p:sp>
    </p:spTree>
    <p:extLst>
      <p:ext uri="{BB962C8B-B14F-4D97-AF65-F5344CB8AC3E}">
        <p14:creationId xmlns:p14="http://schemas.microsoft.com/office/powerpoint/2010/main" val="545878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normAutofit fontScale="92500" lnSpcReduction="20000"/>
          </a:bodyPr>
          <a:lstStyle/>
          <a:p>
            <a:pPr marL="0" indent="0" algn="r" rtl="1">
              <a:buNone/>
            </a:pPr>
            <a:endParaRPr lang="fa-IR" dirty="0">
              <a:cs typeface="B Mitra" panose="00000400000000000000" pitchFamily="2" charset="-78"/>
            </a:endParaRPr>
          </a:p>
          <a:p>
            <a:pPr marL="0" indent="0" algn="r" rtl="1">
              <a:buNone/>
            </a:pPr>
            <a:endParaRPr lang="fa-IR" dirty="0">
              <a:cs typeface="B Mitra" panose="00000400000000000000" pitchFamily="2" charset="-78"/>
            </a:endParaRPr>
          </a:p>
          <a:p>
            <a:pPr marL="0" indent="0" algn="r" rtl="1">
              <a:buNone/>
            </a:pPr>
            <a:r>
              <a:rPr lang="fa-IR" sz="2100" dirty="0">
                <a:cs typeface="B Mitra" panose="00000400000000000000" pitchFamily="2" charset="-78"/>
              </a:rPr>
              <a:t>اهداف (خروجی  ها) اختصاصی  </a:t>
            </a:r>
            <a:r>
              <a:rPr lang="fa-IR" sz="2100" dirty="0" smtClean="0">
                <a:cs typeface="B Mitra" panose="00000400000000000000" pitchFamily="2" charset="-78"/>
              </a:rPr>
              <a:t>طرح </a:t>
            </a:r>
            <a:r>
              <a:rPr lang="fa-IR" sz="2100" dirty="0">
                <a:cs typeface="B Mitra" panose="00000400000000000000" pitchFamily="2" charset="-78"/>
              </a:rPr>
              <a:t>:</a:t>
            </a:r>
          </a:p>
          <a:p>
            <a:pPr marL="0" indent="0" algn="r" rtl="1">
              <a:buNone/>
            </a:pPr>
            <a:endParaRPr lang="fa-IR" sz="2100" dirty="0">
              <a:cs typeface="B Mitra" panose="00000400000000000000" pitchFamily="2" charset="-78"/>
            </a:endParaRPr>
          </a:p>
          <a:p>
            <a:pPr algn="r" rtl="1">
              <a:buFont typeface="Wingdings" panose="05000000000000000000" pitchFamily="2" charset="2"/>
              <a:buChar char="§"/>
            </a:pPr>
            <a:r>
              <a:rPr lang="fa-IR" sz="2100" dirty="0">
                <a:cs typeface="B Mitra" panose="00000400000000000000" pitchFamily="2" charset="-78"/>
              </a:rPr>
              <a:t>تعیین میانگین مدت زمان شروع تزریق کاردیوپلژی تا ایست </a:t>
            </a:r>
            <a:r>
              <a:rPr lang="en-US" sz="2100" dirty="0">
                <a:cs typeface="B Mitra" panose="00000400000000000000" pitchFamily="2" charset="-78"/>
              </a:rPr>
              <a:t>ECG</a:t>
            </a:r>
          </a:p>
          <a:p>
            <a:pPr algn="r" rtl="1">
              <a:buFont typeface="Wingdings" panose="05000000000000000000" pitchFamily="2" charset="2"/>
              <a:buChar char="§"/>
            </a:pPr>
            <a:endParaRPr lang="en-US" sz="2100" dirty="0">
              <a:cs typeface="B Mitra" panose="00000400000000000000" pitchFamily="2" charset="-78"/>
            </a:endParaRPr>
          </a:p>
          <a:p>
            <a:pPr algn="r" rtl="1">
              <a:buFont typeface="Wingdings" panose="05000000000000000000" pitchFamily="2" charset="2"/>
              <a:buChar char="§"/>
            </a:pPr>
            <a:r>
              <a:rPr lang="fa-IR" sz="2100" dirty="0">
                <a:cs typeface="B Mitra" panose="00000400000000000000" pitchFamily="2" charset="-78"/>
              </a:rPr>
              <a:t>تعیین میانگین مدت زمان بین </a:t>
            </a:r>
            <a:r>
              <a:rPr lang="en-US" sz="2100" dirty="0" err="1">
                <a:cs typeface="B Mitra" panose="00000400000000000000" pitchFamily="2" charset="-78"/>
              </a:rPr>
              <a:t>declamping</a:t>
            </a:r>
            <a:r>
              <a:rPr lang="en-US" sz="2100" dirty="0">
                <a:cs typeface="B Mitra" panose="00000400000000000000" pitchFamily="2" charset="-78"/>
              </a:rPr>
              <a:t>  </a:t>
            </a:r>
            <a:r>
              <a:rPr lang="fa-IR" sz="2100" dirty="0">
                <a:cs typeface="B Mitra" panose="00000400000000000000" pitchFamily="2" charset="-78"/>
              </a:rPr>
              <a:t>آئورت تا شروع فعالیت الکتریکی</a:t>
            </a:r>
          </a:p>
          <a:p>
            <a:pPr algn="r" rtl="1">
              <a:buFont typeface="Wingdings" panose="05000000000000000000" pitchFamily="2" charset="2"/>
              <a:buChar char="§"/>
            </a:pPr>
            <a:endParaRPr lang="fa-IR" sz="2100" dirty="0">
              <a:cs typeface="B Mitra" panose="00000400000000000000" pitchFamily="2" charset="-78"/>
            </a:endParaRPr>
          </a:p>
          <a:p>
            <a:pPr algn="r" rtl="1">
              <a:buFont typeface="Wingdings" panose="05000000000000000000" pitchFamily="2" charset="2"/>
              <a:buChar char="§"/>
            </a:pPr>
            <a:r>
              <a:rPr lang="fa-IR" sz="2100" dirty="0" smtClean="0">
                <a:cs typeface="B Mitra" panose="00000400000000000000" pitchFamily="2" charset="-78"/>
              </a:rPr>
              <a:t>تعیین </a:t>
            </a:r>
            <a:r>
              <a:rPr lang="fa-IR" sz="2100" dirty="0">
                <a:cs typeface="B Mitra" panose="00000400000000000000" pitchFamily="2" charset="-78"/>
              </a:rPr>
              <a:t>فراوانی انواع آریتمی قلب در بیماران بعد از باز شدن کلمپ آئورت </a:t>
            </a:r>
          </a:p>
          <a:p>
            <a:pPr algn="r" rtl="1">
              <a:buFont typeface="Wingdings" panose="05000000000000000000" pitchFamily="2" charset="2"/>
              <a:buChar char="§"/>
            </a:pPr>
            <a:endParaRPr lang="fa-IR" sz="2100" dirty="0">
              <a:cs typeface="B Mitra" panose="00000400000000000000" pitchFamily="2" charset="-78"/>
            </a:endParaRPr>
          </a:p>
          <a:p>
            <a:pPr algn="r" rtl="1">
              <a:buFont typeface="Wingdings" panose="05000000000000000000" pitchFamily="2" charset="2"/>
              <a:buChar char="§"/>
            </a:pPr>
            <a:r>
              <a:rPr lang="fa-IR" sz="2100" dirty="0">
                <a:cs typeface="B Mitra" panose="00000400000000000000" pitchFamily="2" charset="-78"/>
              </a:rPr>
              <a:t>تعیین فراوانی انواع بازگشت ریتم سینوسی پس از </a:t>
            </a:r>
            <a:r>
              <a:rPr lang="en-US" sz="2100" dirty="0" err="1">
                <a:cs typeface="B Mitra" panose="00000400000000000000" pitchFamily="2" charset="-78"/>
              </a:rPr>
              <a:t>declamping</a:t>
            </a:r>
            <a:r>
              <a:rPr lang="en-US" sz="2100" dirty="0">
                <a:cs typeface="B Mitra" panose="00000400000000000000" pitchFamily="2" charset="-78"/>
              </a:rPr>
              <a:t>  </a:t>
            </a:r>
            <a:r>
              <a:rPr lang="fa-IR" sz="2100" dirty="0">
                <a:cs typeface="B Mitra" panose="00000400000000000000" pitchFamily="2" charset="-78"/>
              </a:rPr>
              <a:t>آئورت: (خودبخودی، با دارو، با </a:t>
            </a:r>
            <a:r>
              <a:rPr lang="en-US" sz="2100" dirty="0">
                <a:cs typeface="B Mitra" panose="00000400000000000000" pitchFamily="2" charset="-78"/>
              </a:rPr>
              <a:t>DC </a:t>
            </a:r>
            <a:r>
              <a:rPr lang="fa-IR" sz="2100" dirty="0">
                <a:cs typeface="B Mitra" panose="00000400000000000000" pitchFamily="2" charset="-78"/>
              </a:rPr>
              <a:t>شوک)</a:t>
            </a:r>
          </a:p>
          <a:p>
            <a:pPr algn="r" rtl="1">
              <a:buFont typeface="Wingdings" panose="05000000000000000000" pitchFamily="2" charset="2"/>
              <a:buChar char="§"/>
            </a:pPr>
            <a:endParaRPr lang="fa-IR" sz="2100" dirty="0">
              <a:cs typeface="B Mitra" panose="00000400000000000000" pitchFamily="2" charset="-78"/>
            </a:endParaRPr>
          </a:p>
          <a:p>
            <a:pPr algn="r" rtl="1">
              <a:buFont typeface="Wingdings" panose="05000000000000000000" pitchFamily="2" charset="2"/>
              <a:buChar char="§"/>
            </a:pPr>
            <a:r>
              <a:rPr lang="fa-IR" sz="2100" dirty="0">
                <a:cs typeface="B Mitra" panose="00000400000000000000" pitchFamily="2" charset="-78"/>
              </a:rPr>
              <a:t>تعیین میانگین میزان کسر تخلیه­ای قلبی پس از عمل جراحی و در بخش مراقبت­های ویژه </a:t>
            </a:r>
          </a:p>
          <a:p>
            <a:pPr algn="r" rtl="1">
              <a:buFont typeface="Wingdings" panose="05000000000000000000" pitchFamily="2" charset="2"/>
              <a:buChar char="§"/>
            </a:pPr>
            <a:endParaRPr lang="fa-IR" sz="2100" dirty="0">
              <a:cs typeface="B Mitra" panose="00000400000000000000" pitchFamily="2" charset="-78"/>
            </a:endParaRPr>
          </a:p>
          <a:p>
            <a:pPr algn="r" rtl="1">
              <a:buFont typeface="Wingdings" panose="05000000000000000000" pitchFamily="2" charset="2"/>
              <a:buChar char="§"/>
            </a:pPr>
            <a:r>
              <a:rPr lang="fa-IR" sz="2100" dirty="0" smtClean="0">
                <a:cs typeface="B Mitra" panose="00000400000000000000" pitchFamily="2" charset="-78"/>
              </a:rPr>
              <a:t>تعیین </a:t>
            </a:r>
            <a:r>
              <a:rPr lang="fa-IR" sz="2100" dirty="0">
                <a:cs typeface="B Mitra" panose="00000400000000000000" pitchFamily="2" charset="-78"/>
              </a:rPr>
              <a:t>میزان سطح آنزیم­های قلبی (</a:t>
            </a:r>
            <a:r>
              <a:rPr lang="fa-IR" sz="2100" dirty="0" smtClean="0">
                <a:cs typeface="B Mitra" panose="00000400000000000000" pitchFamily="2" charset="-78"/>
              </a:rPr>
              <a:t>تروپونین) قبل </a:t>
            </a:r>
            <a:r>
              <a:rPr lang="fa-IR" sz="2100" dirty="0">
                <a:cs typeface="B Mitra" panose="00000400000000000000" pitchFamily="2" charset="-78"/>
              </a:rPr>
              <a:t>و بعد از عمل (بلافاصله بعد از عمل، 6 ساعت بعد، در </a:t>
            </a:r>
            <a:r>
              <a:rPr lang="en-US" sz="2100" dirty="0">
                <a:cs typeface="B Mitra" panose="00000400000000000000" pitchFamily="2" charset="-78"/>
              </a:rPr>
              <a:t>ICU) </a:t>
            </a:r>
            <a:r>
              <a:rPr lang="fa-IR" sz="2100" dirty="0" smtClean="0">
                <a:cs typeface="B Mitra" panose="00000400000000000000" pitchFamily="2" charset="-78"/>
              </a:rPr>
              <a:t>)</a:t>
            </a:r>
            <a:endParaRPr lang="en-US" sz="2100" dirty="0">
              <a:cs typeface="B Mitra" panose="00000400000000000000" pitchFamily="2" charset="-78"/>
            </a:endParaRPr>
          </a:p>
          <a:p>
            <a:pPr algn="r" rtl="1">
              <a:buFont typeface="Wingdings" panose="05000000000000000000" pitchFamily="2" charset="2"/>
              <a:buChar char="§"/>
            </a:pPr>
            <a:endParaRPr lang="en-US" sz="2100" dirty="0">
              <a:cs typeface="B Mitra" panose="00000400000000000000" pitchFamily="2" charset="-78"/>
            </a:endParaRPr>
          </a:p>
          <a:p>
            <a:pPr algn="r" rtl="1">
              <a:buFont typeface="Wingdings" panose="05000000000000000000" pitchFamily="2" charset="2"/>
              <a:buChar char="§"/>
            </a:pPr>
            <a:r>
              <a:rPr lang="fa-IR" sz="2100" dirty="0" smtClean="0">
                <a:cs typeface="B Mitra" panose="00000400000000000000" pitchFamily="2" charset="-78"/>
              </a:rPr>
              <a:t>تعیین </a:t>
            </a:r>
            <a:r>
              <a:rPr lang="fa-IR" sz="2100" dirty="0">
                <a:cs typeface="B Mitra" panose="00000400000000000000" pitchFamily="2" charset="-78"/>
              </a:rPr>
              <a:t>میانگین مدت تهویه مکانیکی و ماندگاری در بخش مراقبت­های ویژه </a:t>
            </a:r>
            <a:endParaRPr lang="en-US" sz="2100" dirty="0">
              <a:cs typeface="B Mitra" panose="00000400000000000000" pitchFamily="2" charset="-78"/>
            </a:endParaRPr>
          </a:p>
        </p:txBody>
      </p:sp>
    </p:spTree>
    <p:extLst>
      <p:ext uri="{BB962C8B-B14F-4D97-AF65-F5344CB8AC3E}">
        <p14:creationId xmlns:p14="http://schemas.microsoft.com/office/powerpoint/2010/main" val="251340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02920" y="530352"/>
            <a:ext cx="8183880" cy="5184648"/>
          </a:xfrm>
        </p:spPr>
        <p:txBody>
          <a:bodyPr>
            <a:noAutofit/>
          </a:bodyPr>
          <a:lstStyle/>
          <a:p>
            <a:pPr marL="0" indent="0" algn="r" rtl="1">
              <a:buNone/>
            </a:pPr>
            <a:r>
              <a:rPr lang="fa-IR" sz="1800" b="1" dirty="0" smtClean="0">
                <a:cs typeface="B Mitra" panose="00000400000000000000" pitchFamily="2" charset="-78"/>
              </a:rPr>
              <a:t>روش اجرا:</a:t>
            </a:r>
          </a:p>
          <a:p>
            <a:pPr marL="0" indent="0" algn="r" rtl="1">
              <a:buNone/>
            </a:pPr>
            <a:endParaRPr lang="fa-IR" sz="1600" dirty="0" smtClean="0">
              <a:cs typeface="B Mitra" panose="00000400000000000000" pitchFamily="2" charset="-78"/>
            </a:endParaRPr>
          </a:p>
          <a:p>
            <a:pPr marL="0" indent="0" algn="r" rtl="1">
              <a:buNone/>
            </a:pPr>
            <a:r>
              <a:rPr lang="fa-IR" sz="1600" dirty="0" smtClean="0">
                <a:cs typeface="B Mitra" panose="00000400000000000000" pitchFamily="2" charset="-78"/>
              </a:rPr>
              <a:t>در </a:t>
            </a:r>
            <a:r>
              <a:rPr lang="fa-IR" sz="1600" dirty="0">
                <a:cs typeface="B Mitra" panose="00000400000000000000" pitchFamily="2" charset="-78"/>
              </a:rPr>
              <a:t>این مطالعه 100 بیمار بزرگسال کاندید عمل بای پس عروق کرونر تحت سیستم  بای پس قلبی ریوی  وارد مطالعه خواهند شد. در بدو ورود به اتاق عمل و قبل از شروع پروسیجر، مطالعه به آنها توضیح داده میشود و از آنها رضایت کتبی اخذ خواهد شد.</a:t>
            </a:r>
          </a:p>
          <a:p>
            <a:pPr marL="0" indent="0" algn="r" rtl="1">
              <a:buNone/>
            </a:pPr>
            <a:endParaRPr lang="fa-IR" sz="1600" dirty="0">
              <a:cs typeface="B Mitra" panose="00000400000000000000" pitchFamily="2" charset="-78"/>
            </a:endParaRPr>
          </a:p>
          <a:p>
            <a:pPr marL="0" indent="0" algn="r" rtl="1">
              <a:buNone/>
            </a:pPr>
            <a:endParaRPr lang="fa-IR" sz="1600" dirty="0">
              <a:cs typeface="B Mitra" panose="00000400000000000000" pitchFamily="2" charset="-78"/>
            </a:endParaRPr>
          </a:p>
          <a:p>
            <a:pPr marL="0" indent="0" algn="r" rtl="1">
              <a:buNone/>
            </a:pPr>
            <a:r>
              <a:rPr lang="fa-IR" sz="1600" dirty="0">
                <a:cs typeface="B Mitra" panose="00000400000000000000" pitchFamily="2" charset="-78"/>
              </a:rPr>
              <a:t>معیارهای ورود: </a:t>
            </a:r>
          </a:p>
          <a:p>
            <a:pPr marL="0" indent="0" algn="r" rtl="1">
              <a:buNone/>
            </a:pPr>
            <a:r>
              <a:rPr lang="fa-IR" sz="1600" dirty="0" smtClean="0">
                <a:cs typeface="B Mitra" panose="00000400000000000000" pitchFamily="2" charset="-78"/>
              </a:rPr>
              <a:t>سن </a:t>
            </a:r>
            <a:r>
              <a:rPr lang="fa-IR" sz="1600" dirty="0">
                <a:cs typeface="B Mitra" panose="00000400000000000000" pitchFamily="2" charset="-78"/>
              </a:rPr>
              <a:t>18 سال</a:t>
            </a:r>
          </a:p>
          <a:p>
            <a:pPr marL="0" indent="0" algn="r" rtl="1">
              <a:buNone/>
            </a:pPr>
            <a:r>
              <a:rPr lang="fa-IR" sz="1600" dirty="0" smtClean="0">
                <a:cs typeface="B Mitra" panose="00000400000000000000" pitchFamily="2" charset="-78"/>
              </a:rPr>
              <a:t>جراحی </a:t>
            </a:r>
            <a:r>
              <a:rPr lang="fa-IR" sz="1600" dirty="0">
                <a:cs typeface="B Mitra" panose="00000400000000000000" pitchFamily="2" charset="-78"/>
              </a:rPr>
              <a:t>های الکتیو</a:t>
            </a:r>
          </a:p>
          <a:p>
            <a:pPr marL="0" indent="0" algn="r" rtl="1">
              <a:buNone/>
            </a:pPr>
            <a:r>
              <a:rPr lang="fa-IR" sz="1600" dirty="0" smtClean="0">
                <a:cs typeface="B Mitra" panose="00000400000000000000" pitchFamily="2" charset="-78"/>
              </a:rPr>
              <a:t>جراحی </a:t>
            </a:r>
            <a:r>
              <a:rPr lang="en-US" sz="1600" dirty="0">
                <a:cs typeface="B Mitra" panose="00000400000000000000" pitchFamily="2" charset="-78"/>
              </a:rPr>
              <a:t>CABG </a:t>
            </a:r>
            <a:r>
              <a:rPr lang="fa-IR" sz="1600" dirty="0">
                <a:cs typeface="B Mitra" panose="00000400000000000000" pitchFamily="2" charset="-78"/>
              </a:rPr>
              <a:t>یا دریچه </a:t>
            </a:r>
            <a:r>
              <a:rPr lang="fa-IR" sz="1600" dirty="0" smtClean="0">
                <a:cs typeface="B Mitra" panose="00000400000000000000" pitchFamily="2" charset="-78"/>
              </a:rPr>
              <a:t>ای</a:t>
            </a:r>
          </a:p>
          <a:p>
            <a:pPr marL="0" indent="0" algn="r" rtl="1">
              <a:buNone/>
            </a:pPr>
            <a:r>
              <a:rPr lang="fa-IR" sz="1600" dirty="0" smtClean="0">
                <a:cs typeface="B Mitra" panose="00000400000000000000" pitchFamily="2" charset="-78"/>
              </a:rPr>
              <a:t>بیماران </a:t>
            </a:r>
            <a:r>
              <a:rPr lang="fa-IR" sz="1600" dirty="0">
                <a:cs typeface="B Mitra" panose="00000400000000000000" pitchFamily="2" charset="-78"/>
              </a:rPr>
              <a:t>با کسر جهشی 50 و بالاتر</a:t>
            </a:r>
          </a:p>
          <a:p>
            <a:pPr marL="0" indent="0" algn="r" rtl="1">
              <a:buNone/>
            </a:pPr>
            <a:endParaRPr lang="fa-IR" sz="1600" dirty="0">
              <a:cs typeface="B Mitra" panose="00000400000000000000" pitchFamily="2" charset="-78"/>
            </a:endParaRPr>
          </a:p>
          <a:p>
            <a:pPr marL="0" indent="0" algn="r" rtl="1">
              <a:buNone/>
            </a:pPr>
            <a:r>
              <a:rPr lang="fa-IR" sz="1600" dirty="0" smtClean="0">
                <a:cs typeface="B Mitra" panose="00000400000000000000" pitchFamily="2" charset="-78"/>
              </a:rPr>
              <a:t>معیارهای </a:t>
            </a:r>
            <a:r>
              <a:rPr lang="fa-IR" sz="1600" dirty="0">
                <a:cs typeface="B Mitra" panose="00000400000000000000" pitchFamily="2" charset="-78"/>
              </a:rPr>
              <a:t>خروج:</a:t>
            </a:r>
          </a:p>
          <a:p>
            <a:pPr marL="0" indent="0" algn="r" rtl="1">
              <a:buNone/>
            </a:pPr>
            <a:r>
              <a:rPr lang="fa-IR" sz="1600" dirty="0" smtClean="0">
                <a:cs typeface="B Mitra" panose="00000400000000000000" pitchFamily="2" charset="-78"/>
              </a:rPr>
              <a:t>جراحی </a:t>
            </a:r>
            <a:r>
              <a:rPr lang="fa-IR" sz="1600" dirty="0">
                <a:cs typeface="B Mitra" panose="00000400000000000000" pitchFamily="2" charset="-78"/>
              </a:rPr>
              <a:t>های </a:t>
            </a:r>
            <a:r>
              <a:rPr lang="fa-IR" sz="1600" dirty="0" smtClean="0">
                <a:cs typeface="B Mitra" panose="00000400000000000000" pitchFamily="2" charset="-78"/>
              </a:rPr>
              <a:t>اورژانسی</a:t>
            </a:r>
          </a:p>
          <a:p>
            <a:pPr marL="0" indent="0" algn="r" rtl="1">
              <a:buNone/>
            </a:pPr>
            <a:r>
              <a:rPr lang="fa-IR" sz="1600" dirty="0" smtClean="0">
                <a:cs typeface="B Mitra" panose="00000400000000000000" pitchFamily="2" charset="-78"/>
              </a:rPr>
              <a:t>جراحی </a:t>
            </a:r>
            <a:r>
              <a:rPr lang="fa-IR" sz="1600" dirty="0">
                <a:cs typeface="B Mitra" panose="00000400000000000000" pitchFamily="2" charset="-78"/>
              </a:rPr>
              <a:t>های کمپلکس و پیچیده</a:t>
            </a:r>
          </a:p>
          <a:p>
            <a:pPr marL="0" indent="0" algn="r" rtl="1">
              <a:buNone/>
            </a:pPr>
            <a:r>
              <a:rPr lang="fa-IR" sz="1600" dirty="0" smtClean="0">
                <a:cs typeface="B Mitra" panose="00000400000000000000" pitchFamily="2" charset="-78"/>
              </a:rPr>
              <a:t>جراحی </a:t>
            </a:r>
            <a:r>
              <a:rPr lang="fa-IR" sz="1600" dirty="0">
                <a:cs typeface="B Mitra" panose="00000400000000000000" pitchFamily="2" charset="-78"/>
              </a:rPr>
              <a:t>های </a:t>
            </a:r>
            <a:r>
              <a:rPr lang="fa-IR" sz="1600" dirty="0" smtClean="0">
                <a:cs typeface="B Mitra" panose="00000400000000000000" pitchFamily="2" charset="-78"/>
              </a:rPr>
              <a:t>مجدد</a:t>
            </a:r>
          </a:p>
          <a:p>
            <a:pPr marL="0" indent="0" algn="r" rtl="1">
              <a:buNone/>
            </a:pPr>
            <a:r>
              <a:rPr lang="fa-IR" sz="1600" dirty="0" smtClean="0">
                <a:cs typeface="B Mitra" panose="00000400000000000000" pitchFamily="2" charset="-78"/>
              </a:rPr>
              <a:t>سن </a:t>
            </a:r>
            <a:r>
              <a:rPr lang="fa-IR" sz="1600" dirty="0">
                <a:cs typeface="B Mitra" panose="00000400000000000000" pitchFamily="2" charset="-78"/>
              </a:rPr>
              <a:t>بالای 70 </a:t>
            </a:r>
            <a:r>
              <a:rPr lang="fa-IR" sz="1600" dirty="0" smtClean="0">
                <a:cs typeface="B Mitra" panose="00000400000000000000" pitchFamily="2" charset="-78"/>
              </a:rPr>
              <a:t>سال</a:t>
            </a:r>
            <a:endParaRPr lang="fa-IR" sz="1600" dirty="0">
              <a:cs typeface="B Mitra" panose="00000400000000000000" pitchFamily="2" charset="-78"/>
            </a:endParaRPr>
          </a:p>
          <a:p>
            <a:pPr marL="0" indent="0" algn="r" rtl="1">
              <a:buNone/>
            </a:pPr>
            <a:endParaRPr lang="fa-IR" sz="1600" dirty="0"/>
          </a:p>
        </p:txBody>
      </p:sp>
    </p:spTree>
    <p:extLst>
      <p:ext uri="{BB962C8B-B14F-4D97-AF65-F5344CB8AC3E}">
        <p14:creationId xmlns:p14="http://schemas.microsoft.com/office/powerpoint/2010/main" val="116378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endParaRPr lang="fa-IR" sz="1600" dirty="0" smtClean="0">
              <a:cs typeface="B Mitra" panose="00000400000000000000" pitchFamily="2" charset="-78"/>
            </a:endParaRPr>
          </a:p>
          <a:p>
            <a:pPr marL="0" indent="0" algn="r" rtl="1">
              <a:buNone/>
            </a:pPr>
            <a:endParaRPr lang="fa-IR" sz="1600" dirty="0">
              <a:cs typeface="B Mitra" panose="00000400000000000000" pitchFamily="2" charset="-78"/>
            </a:endParaRPr>
          </a:p>
          <a:p>
            <a:pPr marL="0" indent="0" algn="r" rtl="1">
              <a:buNone/>
            </a:pPr>
            <a:r>
              <a:rPr lang="fa-IR" sz="1600" dirty="0" smtClean="0">
                <a:cs typeface="B Mitra" panose="00000400000000000000" pitchFamily="2" charset="-78"/>
              </a:rPr>
              <a:t>همه </a:t>
            </a:r>
            <a:r>
              <a:rPr lang="fa-IR" sz="1600" dirty="0">
                <a:cs typeface="B Mitra" panose="00000400000000000000" pitchFamily="2" charset="-78"/>
              </a:rPr>
              <a:t>بیماران روز قبل از انجام عمل جراحی، تحت اکوکاردیوگرافی قرار خواهند گرفت و عملکرد قلب و کسر جهشی آنها بررسی و ثبت خواهد شد. در اتاق عمل ، برای این بیماران ﻣﺤﻠﻮل اﻟﻜﺘﺮوﻟﻴﺘﻰ ﭼﻨﺪ ﮔﺎﻧﻪ ﻛﺎردﻳﻮﭘﻠﮋﻳﺎی دل ﻧﻴﺪو (</a:t>
            </a:r>
            <a:r>
              <a:rPr lang="en-US" sz="1600" dirty="0">
                <a:cs typeface="B Mitra" panose="00000400000000000000" pitchFamily="2" charset="-78"/>
              </a:rPr>
              <a:t>Del </a:t>
            </a:r>
            <a:r>
              <a:rPr lang="en-US" sz="1600" dirty="0" err="1">
                <a:cs typeface="B Mitra" panose="00000400000000000000" pitchFamily="2" charset="-78"/>
              </a:rPr>
              <a:t>Nido</a:t>
            </a:r>
            <a:r>
              <a:rPr lang="en-US" sz="1600" dirty="0">
                <a:cs typeface="B Mitra" panose="00000400000000000000" pitchFamily="2" charset="-78"/>
              </a:rPr>
              <a:t>) </a:t>
            </a:r>
            <a:r>
              <a:rPr lang="fa-IR" sz="1600" dirty="0">
                <a:cs typeface="B Mitra" panose="00000400000000000000" pitchFamily="2" charset="-78"/>
              </a:rPr>
              <a:t>برای ایجاد کاردیوپلژی استفاده خواهد شد و  مدت زمان شروع تزریق کاردیوپلژی تا ایست </a:t>
            </a:r>
            <a:r>
              <a:rPr lang="en-US" sz="1600" dirty="0">
                <a:cs typeface="B Mitra" panose="00000400000000000000" pitchFamily="2" charset="-78"/>
              </a:rPr>
              <a:t>ECG </a:t>
            </a:r>
            <a:r>
              <a:rPr lang="fa-IR" sz="1600" dirty="0">
                <a:cs typeface="B Mitra" panose="00000400000000000000" pitchFamily="2" charset="-78"/>
              </a:rPr>
              <a:t>همچنین  مدت زمان بین </a:t>
            </a:r>
            <a:r>
              <a:rPr lang="en-US" sz="1600" dirty="0" err="1">
                <a:cs typeface="B Mitra" panose="00000400000000000000" pitchFamily="2" charset="-78"/>
              </a:rPr>
              <a:t>declamping</a:t>
            </a:r>
            <a:r>
              <a:rPr lang="en-US" sz="1600" dirty="0">
                <a:cs typeface="B Mitra" panose="00000400000000000000" pitchFamily="2" charset="-78"/>
              </a:rPr>
              <a:t>  </a:t>
            </a:r>
            <a:r>
              <a:rPr lang="fa-IR" sz="1600" dirty="0">
                <a:cs typeface="B Mitra" panose="00000400000000000000" pitchFamily="2" charset="-78"/>
              </a:rPr>
              <a:t>آئورت تا شروع فعالیت الکتریکی ثبت خواهدشد.</a:t>
            </a:r>
          </a:p>
          <a:p>
            <a:pPr marL="0" indent="0" algn="r" rtl="1">
              <a:buNone/>
            </a:pPr>
            <a:endParaRPr lang="fa-IR" sz="1600" dirty="0">
              <a:cs typeface="B Mitra" panose="00000400000000000000" pitchFamily="2" charset="-78"/>
            </a:endParaRPr>
          </a:p>
          <a:p>
            <a:pPr marL="0" indent="0" algn="r" rtl="1">
              <a:buNone/>
            </a:pPr>
            <a:endParaRPr lang="fa-IR" sz="1600" dirty="0">
              <a:cs typeface="B Mitra" panose="00000400000000000000" pitchFamily="2" charset="-78"/>
            </a:endParaRPr>
          </a:p>
          <a:p>
            <a:pPr marL="0" indent="0" algn="r" rtl="1">
              <a:buNone/>
            </a:pPr>
            <a:r>
              <a:rPr lang="fa-IR" sz="1600" dirty="0">
                <a:cs typeface="B Mitra" panose="00000400000000000000" pitchFamily="2" charset="-78"/>
              </a:rPr>
              <a:t>روز بعد از عمل  </a:t>
            </a:r>
            <a:r>
              <a:rPr lang="fa-IR" sz="1600" dirty="0" smtClean="0">
                <a:cs typeface="B Mitra" panose="00000400000000000000" pitchFamily="2" charset="-78"/>
              </a:rPr>
              <a:t>در</a:t>
            </a:r>
            <a:r>
              <a:rPr lang="en-US" sz="1600" dirty="0" smtClean="0">
                <a:cs typeface="B Mitra" panose="00000400000000000000" pitchFamily="2" charset="-78"/>
              </a:rPr>
              <a:t>ICU </a:t>
            </a:r>
            <a:r>
              <a:rPr lang="fa-IR" sz="1600" dirty="0" smtClean="0">
                <a:cs typeface="B Mitra" panose="00000400000000000000" pitchFamily="2" charset="-78"/>
              </a:rPr>
              <a:t> دوباره </a:t>
            </a:r>
            <a:r>
              <a:rPr lang="fa-IR" sz="1600" dirty="0">
                <a:cs typeface="B Mitra" panose="00000400000000000000" pitchFamily="2" charset="-78"/>
              </a:rPr>
              <a:t>تحت اکو قرار خواهند گرفت و میزان کسر جهشی قلبی آنها ثبت خواهد شد. همچنین میزان تروپونین بعد از عمل (بلافاصله بعد از عمل، 6 ساعت بعد، 12 و 24 ساعت بعد از عمل در </a:t>
            </a:r>
            <a:r>
              <a:rPr lang="en-US" sz="1600" dirty="0" smtClean="0">
                <a:cs typeface="B Mitra" panose="00000400000000000000" pitchFamily="2" charset="-78"/>
              </a:rPr>
              <a:t>ICU </a:t>
            </a:r>
            <a:r>
              <a:rPr lang="fa-IR" sz="1600" dirty="0" smtClean="0">
                <a:cs typeface="B Mitra" panose="00000400000000000000" pitchFamily="2" charset="-78"/>
              </a:rPr>
              <a:t>) اندازه </a:t>
            </a:r>
            <a:r>
              <a:rPr lang="fa-IR" sz="1600" dirty="0">
                <a:cs typeface="B Mitra" panose="00000400000000000000" pitchFamily="2" charset="-78"/>
              </a:rPr>
              <a:t>گیری خواهد شد. میانگین مدت تهویه مکانیکی و </a:t>
            </a:r>
            <a:r>
              <a:rPr lang="en-US" sz="1600" dirty="0">
                <a:cs typeface="B Mitra" panose="00000400000000000000" pitchFamily="2" charset="-78"/>
              </a:rPr>
              <a:t>ICU stay </a:t>
            </a:r>
            <a:r>
              <a:rPr lang="fa-IR" sz="1600" dirty="0">
                <a:cs typeface="B Mitra" panose="00000400000000000000" pitchFamily="2" charset="-78"/>
              </a:rPr>
              <a:t>بیماران نیز ثبت خواهد شد </a:t>
            </a:r>
          </a:p>
          <a:p>
            <a:pPr marL="0" indent="0" algn="r" rtl="1">
              <a:buNone/>
            </a:pPr>
            <a:endParaRPr lang="fa-IR" sz="1600" dirty="0">
              <a:cs typeface="B Mitra" panose="00000400000000000000" pitchFamily="2" charset="-78"/>
            </a:endParaRPr>
          </a:p>
          <a:p>
            <a:pPr marL="0" indent="0" algn="r" rtl="1">
              <a:buNone/>
            </a:pPr>
            <a:endParaRPr lang="fa-IR" sz="1600" dirty="0">
              <a:cs typeface="B Mitra" panose="00000400000000000000" pitchFamily="2" charset="-78"/>
            </a:endParaRPr>
          </a:p>
          <a:p>
            <a:pPr marL="0" indent="0" algn="r" rtl="1">
              <a:buNone/>
            </a:pPr>
            <a:endParaRPr lang="en-US" sz="1600" dirty="0">
              <a:cs typeface="B Mitra" panose="00000400000000000000" pitchFamily="2" charset="-78"/>
            </a:endParaRPr>
          </a:p>
        </p:txBody>
      </p:sp>
    </p:spTree>
    <p:extLst>
      <p:ext uri="{BB962C8B-B14F-4D97-AF65-F5344CB8AC3E}">
        <p14:creationId xmlns:p14="http://schemas.microsoft.com/office/powerpoint/2010/main" val="1153528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18048"/>
          </a:xfrm>
        </p:spPr>
        <p:txBody>
          <a:bodyPr>
            <a:normAutofit/>
          </a:bodyPr>
          <a:lstStyle/>
          <a:p>
            <a:pPr marL="0" indent="0" algn="r" rtl="1">
              <a:buNone/>
            </a:pPr>
            <a:r>
              <a:rPr lang="fa-IR" sz="2400" dirty="0">
                <a:cs typeface="B Mitra" panose="00000400000000000000" pitchFamily="2" charset="-78"/>
              </a:rPr>
              <a:t>ملاحظات </a:t>
            </a:r>
            <a:r>
              <a:rPr lang="fa-IR" sz="2400" dirty="0" smtClean="0">
                <a:cs typeface="B Mitra" panose="00000400000000000000" pitchFamily="2" charset="-78"/>
              </a:rPr>
              <a:t>اخلاقی:</a:t>
            </a:r>
          </a:p>
          <a:p>
            <a:pPr marL="0" indent="0" algn="r" rtl="1">
              <a:buNone/>
            </a:pPr>
            <a:endParaRPr lang="fa-IR" sz="1600" dirty="0">
              <a:cs typeface="B Mitra" panose="00000400000000000000" pitchFamily="2" charset="-78"/>
            </a:endParaRPr>
          </a:p>
          <a:p>
            <a:pPr marL="0" indent="0" algn="r" rtl="1">
              <a:buNone/>
            </a:pPr>
            <a:endParaRPr lang="fa-IR" sz="1600" dirty="0" smtClean="0">
              <a:cs typeface="B Mitra" panose="00000400000000000000" pitchFamily="2" charset="-78"/>
            </a:endParaRPr>
          </a:p>
          <a:p>
            <a:pPr algn="r" rtl="1">
              <a:buFont typeface="Wingdings" panose="05000000000000000000" pitchFamily="2" charset="2"/>
              <a:buChar char="§"/>
            </a:pPr>
            <a:r>
              <a:rPr lang="fa-IR" sz="1600" dirty="0" smtClean="0">
                <a:cs typeface="B Mitra" panose="00000400000000000000" pitchFamily="2" charset="-78"/>
              </a:rPr>
              <a:t>به </a:t>
            </a:r>
            <a:r>
              <a:rPr lang="fa-IR" sz="1600" dirty="0">
                <a:cs typeface="B Mitra" panose="00000400000000000000" pitchFamily="2" charset="-78"/>
              </a:rPr>
              <a:t>تمامی بیماران واجد شرایط ، مطالعه و اهداف آن و نحوه مشارکت آنها توضیح داده خواهد شدو زیان و عوارض احتمالی استفاده از این محصول به آنها به روشنی توضیح داده خواهد شد و در صورت رضایت آنها، وارد مطالعه خواهند شد . از همه افراد شرکت کننده رضایت کتبی اخذ خواهد شد. </a:t>
            </a:r>
            <a:endParaRPr lang="fa-IR" sz="1600" dirty="0" smtClean="0">
              <a:cs typeface="B Mitra" panose="00000400000000000000" pitchFamily="2" charset="-78"/>
            </a:endParaRPr>
          </a:p>
          <a:p>
            <a:pPr algn="r" rtl="1">
              <a:buFont typeface="Wingdings" panose="05000000000000000000" pitchFamily="2" charset="2"/>
              <a:buChar char="§"/>
            </a:pPr>
            <a:r>
              <a:rPr lang="fa-IR" sz="1600" dirty="0" smtClean="0">
                <a:cs typeface="B Mitra" panose="00000400000000000000" pitchFamily="2" charset="-78"/>
              </a:rPr>
              <a:t>این </a:t>
            </a:r>
            <a:r>
              <a:rPr lang="fa-IR" sz="1600" dirty="0">
                <a:cs typeface="B Mitra" panose="00000400000000000000" pitchFamily="2" charset="-78"/>
              </a:rPr>
              <a:t>مطالعه هیچ هزینه ای برای بیماران در بر نخواهد </a:t>
            </a:r>
            <a:r>
              <a:rPr lang="fa-IR" sz="1600" dirty="0" smtClean="0">
                <a:cs typeface="B Mitra" panose="00000400000000000000" pitchFamily="2" charset="-78"/>
              </a:rPr>
              <a:t>داشت</a:t>
            </a:r>
            <a:endParaRPr lang="fa-IR" sz="1600" dirty="0">
              <a:cs typeface="B Mitra" panose="00000400000000000000" pitchFamily="2" charset="-78"/>
            </a:endParaRPr>
          </a:p>
          <a:p>
            <a:pPr algn="r" rtl="1">
              <a:buFont typeface="Wingdings" panose="05000000000000000000" pitchFamily="2" charset="2"/>
              <a:buChar char="§"/>
            </a:pPr>
            <a:r>
              <a:rPr lang="fa-IR" sz="1600" dirty="0">
                <a:cs typeface="B Mitra" panose="00000400000000000000" pitchFamily="2" charset="-78"/>
              </a:rPr>
              <a:t>اطلاعات شرکت کنندگان محرمانه خواهد ماند</a:t>
            </a:r>
            <a:r>
              <a:rPr lang="fa-IR" sz="1600" dirty="0" smtClean="0">
                <a:cs typeface="B Mitra" panose="00000400000000000000" pitchFamily="2" charset="-78"/>
              </a:rPr>
              <a:t>.</a:t>
            </a:r>
            <a:endParaRPr lang="fa-IR" sz="1600" dirty="0">
              <a:cs typeface="B Mitra" panose="00000400000000000000" pitchFamily="2" charset="-78"/>
            </a:endParaRPr>
          </a:p>
          <a:p>
            <a:pPr algn="r" rtl="1">
              <a:buFont typeface="Wingdings" panose="05000000000000000000" pitchFamily="2" charset="2"/>
              <a:buChar char="§"/>
            </a:pPr>
            <a:r>
              <a:rPr lang="fa-IR" sz="1600" dirty="0">
                <a:cs typeface="B Mitra" panose="00000400000000000000" pitchFamily="2" charset="-78"/>
              </a:rPr>
              <a:t>در صورتیکه مطالعه، نتایج پیشگویی کننده ای در ارتباط با سلامت شرکت کننده و یا سایر جنبه های زندگی بستگان یا نزدیکان آزمودنی داشته باشد، نحوه ی اطلاع رسانی احتمالی و یا محرمانه ماندن نتایج، در طی فرایند اخذ رضایت، مد نظر قرار خواهد گرفت.</a:t>
            </a:r>
            <a:endParaRPr lang="fa-IR" sz="1600" dirty="0" smtClean="0">
              <a:cs typeface="B Mitra" panose="00000400000000000000" pitchFamily="2" charset="-78"/>
            </a:endParaRPr>
          </a:p>
          <a:p>
            <a:pPr algn="r" rtl="1">
              <a:buFont typeface="Wingdings" panose="05000000000000000000" pitchFamily="2" charset="2"/>
              <a:buChar char="§"/>
            </a:pPr>
            <a:endParaRPr lang="en-US" dirty="0"/>
          </a:p>
        </p:txBody>
      </p:sp>
    </p:spTree>
    <p:extLst>
      <p:ext uri="{BB962C8B-B14F-4D97-AF65-F5344CB8AC3E}">
        <p14:creationId xmlns:p14="http://schemas.microsoft.com/office/powerpoint/2010/main" val="214222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fa-IR" sz="1800" dirty="0" smtClean="0">
              <a:cs typeface="B Mitra" panose="00000400000000000000" pitchFamily="2" charset="-78"/>
            </a:endParaRPr>
          </a:p>
          <a:p>
            <a:pPr marL="0" indent="0" algn="r">
              <a:buNone/>
            </a:pPr>
            <a:endParaRPr lang="fa-IR" sz="1800" dirty="0">
              <a:cs typeface="B Mitra" panose="00000400000000000000" pitchFamily="2" charset="-78"/>
            </a:endParaRPr>
          </a:p>
          <a:p>
            <a:pPr marL="0" indent="0" algn="r">
              <a:buNone/>
            </a:pPr>
            <a:r>
              <a:rPr lang="fa-IR" sz="2000" b="1" dirty="0" smtClean="0">
                <a:cs typeface="B Mitra" panose="00000400000000000000" pitchFamily="2" charset="-78"/>
              </a:rPr>
              <a:t>هزینه طرح:</a:t>
            </a:r>
          </a:p>
          <a:p>
            <a:pPr marL="0" indent="0" algn="r">
              <a:buNone/>
            </a:pPr>
            <a:r>
              <a:rPr lang="fa-IR" sz="1800" dirty="0" smtClean="0">
                <a:cs typeface="B Mitra" panose="00000400000000000000" pitchFamily="2" charset="-78"/>
              </a:rPr>
              <a:t>1 میلیارد ریال که توسط شرکت داروسازی ثامن تامین خواهد شد</a:t>
            </a:r>
            <a:endParaRPr lang="en-US" dirty="0"/>
          </a:p>
        </p:txBody>
      </p:sp>
    </p:spTree>
    <p:extLst>
      <p:ext uri="{BB962C8B-B14F-4D97-AF65-F5344CB8AC3E}">
        <p14:creationId xmlns:p14="http://schemas.microsoft.com/office/powerpoint/2010/main" val="4104804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68</TotalTime>
  <Words>1213</Words>
  <Application>Microsoft Office PowerPoint</Application>
  <PresentationFormat>On-screen Show (4:3)</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ارزیابی بالینی ﻣﺤﻠﻮل ﻛﺎردﻳﻮﭘﻠﮋﻳﻚ Delnido  در ﺟﺮاﺣﻰﻫﺎیﻗﻠﺐ باز</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Behshid Ghadrdoost</dc:creator>
  <cp:lastModifiedBy>Behshid Ghadrdoost</cp:lastModifiedBy>
  <cp:revision>6</cp:revision>
  <dcterms:created xsi:type="dcterms:W3CDTF">2021-02-23T07:44:16Z</dcterms:created>
  <dcterms:modified xsi:type="dcterms:W3CDTF">2021-02-23T08:52:56Z</dcterms:modified>
</cp:coreProperties>
</file>