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HEIC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86" r:id="rId7"/>
    <p:sldId id="263" r:id="rId8"/>
    <p:sldId id="270" r:id="rId9"/>
    <p:sldId id="271" r:id="rId10"/>
    <p:sldId id="274" r:id="rId11"/>
    <p:sldId id="275" r:id="rId12"/>
    <p:sldId id="276" r:id="rId13"/>
    <p:sldId id="277" r:id="rId14"/>
    <p:sldId id="272" r:id="rId15"/>
    <p:sldId id="279" r:id="rId16"/>
    <p:sldId id="280" r:id="rId17"/>
    <p:sldId id="285" r:id="rId18"/>
    <p:sldId id="292" r:id="rId19"/>
    <p:sldId id="294" r:id="rId20"/>
    <p:sldId id="281" r:id="rId21"/>
    <p:sldId id="287" r:id="rId22"/>
    <p:sldId id="289" r:id="rId23"/>
    <p:sldId id="283" r:id="rId24"/>
    <p:sldId id="284" r:id="rId25"/>
    <p:sldId id="290" r:id="rId26"/>
    <p:sldId id="291" r:id="rId27"/>
    <p:sldId id="288" r:id="rId28"/>
    <p:sldId id="264" r:id="rId29"/>
    <p:sldId id="266" r:id="rId30"/>
    <p:sldId id="267" r:id="rId31"/>
    <p:sldId id="27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29" autoAdjust="0"/>
    <p:restoredTop sz="94660"/>
  </p:normalViewPr>
  <p:slideViewPr>
    <p:cSldViewPr snapToGrid="0">
      <p:cViewPr>
        <p:scale>
          <a:sx n="82" d="100"/>
          <a:sy n="82" d="100"/>
        </p:scale>
        <p:origin x="-84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HEIC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2197" y="941695"/>
            <a:ext cx="9962415" cy="3125337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عنوان طرح</a:t>
            </a:r>
            <a:r>
              <a:rPr lang="fa-IR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fa-IR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a-I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نقش </a:t>
            </a:r>
            <a:r>
              <a:rPr lang="fa-I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پارامترهاي ام آر آي قلب در پیش بینی عواقب قلبی عروقی در بیماران </a:t>
            </a:r>
            <a:r>
              <a:rPr lang="fa-I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مبتلا به </a:t>
            </a:r>
            <a:r>
              <a:rPr lang="fa-I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کاردیومیوپاتی </a:t>
            </a:r>
            <a:r>
              <a:rPr lang="fa-I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هیپرتروفیک</a:t>
            </a:r>
            <a:endParaRPr lang="fa-I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7165" y="4176215"/>
            <a:ext cx="9457448" cy="230647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The role of </a:t>
            </a:r>
            <a:r>
              <a:rPr lang="en-US" sz="3600" b="1" dirty="0">
                <a:solidFill>
                  <a:srgbClr val="C00000"/>
                </a:solidFill>
              </a:rPr>
              <a:t>cardiac MRI parameters in predicting </a:t>
            </a:r>
            <a:r>
              <a:rPr lang="en-US" sz="3600" b="1" dirty="0" smtClean="0">
                <a:solidFill>
                  <a:srgbClr val="C00000"/>
                </a:solidFill>
              </a:rPr>
              <a:t>cardiovascular consequences in patients with hypertrophic cardiomyopathy disease</a:t>
            </a:r>
            <a:endParaRPr lang="fa-I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9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913" y="409433"/>
            <a:ext cx="9348717" cy="1495567"/>
          </a:xfrm>
        </p:spPr>
        <p:txBody>
          <a:bodyPr>
            <a:normAutofit/>
          </a:bodyPr>
          <a:lstStyle/>
          <a:p>
            <a:pPr algn="ctr"/>
            <a:r>
              <a:rPr lang="fa-IR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روش اجرا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69492" y="1610435"/>
            <a:ext cx="9758149" cy="4995079"/>
          </a:xfrm>
        </p:spPr>
        <p:txBody>
          <a:bodyPr>
            <a:noAutofit/>
          </a:bodyPr>
          <a:lstStyle/>
          <a:p>
            <a:r>
              <a:rPr lang="fa-IR" sz="2400" dirty="0"/>
              <a:t>مشخصات ابزار جمع آوري اطلاعات ونحوه جمع آوري آن:</a:t>
            </a:r>
          </a:p>
          <a:p>
            <a:pPr marL="0" indent="0">
              <a:buNone/>
            </a:pPr>
            <a:r>
              <a:rPr lang="fa-IR" sz="2400" dirty="0"/>
              <a:t>فهرست و جدولی برای ثبت اطلاعات دموگرافیک، بالینی، الکتروفیزیولوژی و پارامترهای ام آر آی قلبی استفاده می شود. </a:t>
            </a:r>
          </a:p>
          <a:p>
            <a:pPr marL="0" indent="0">
              <a:buNone/>
            </a:pPr>
            <a:r>
              <a:rPr lang="fa-IR" sz="2400" dirty="0"/>
              <a:t>اطلاعات حاصل شده از بیماران طی تماس تلفنی  در پرسشنامه ثبت می گردند.</a:t>
            </a:r>
          </a:p>
          <a:p>
            <a:r>
              <a:rPr lang="fa-IR" sz="2400" dirty="0"/>
              <a:t>روش محاسبه حجم نمونه و تعداد موارد:</a:t>
            </a:r>
          </a:p>
          <a:p>
            <a:pPr marL="0" indent="0">
              <a:buNone/>
            </a:pPr>
            <a:r>
              <a:rPr lang="fa-IR" sz="2400" dirty="0" smtClean="0"/>
              <a:t>کلیه </a:t>
            </a:r>
            <a:r>
              <a:rPr lang="fa-IR" sz="2400" dirty="0"/>
              <a:t>بیماران </a:t>
            </a:r>
            <a:r>
              <a:rPr lang="fa-IR" sz="2400" dirty="0" smtClean="0"/>
              <a:t>مراجعه </a:t>
            </a:r>
            <a:r>
              <a:rPr lang="fa-IR" sz="2400" dirty="0"/>
              <a:t>کننده </a:t>
            </a:r>
            <a:r>
              <a:rPr lang="fa-IR" sz="2400" dirty="0" smtClean="0"/>
              <a:t>به </a:t>
            </a:r>
            <a:r>
              <a:rPr lang="fa-IR" sz="2400" dirty="0"/>
              <a:t>بخش تصویربرداری مرکز قلب و عروق شھید رجایی در سالھای 1393 تا1398 که برای آنها تشخیش </a:t>
            </a:r>
            <a:r>
              <a:rPr lang="en-US" sz="2400" dirty="0"/>
              <a:t>HCM </a:t>
            </a:r>
            <a:r>
              <a:rPr lang="fa-IR" sz="2400" dirty="0"/>
              <a:t> درج شده است</a:t>
            </a:r>
            <a:r>
              <a:rPr lang="fa-IR" sz="2400" dirty="0" smtClean="0"/>
              <a:t>.</a:t>
            </a:r>
            <a:endParaRPr lang="fa-IR" sz="2400" dirty="0"/>
          </a:p>
          <a:p>
            <a:pPr marL="0" indent="0">
              <a:buNone/>
            </a:pPr>
            <a:endParaRPr lang="fa-IR" sz="2400" dirty="0"/>
          </a:p>
          <a:p>
            <a:pPr marL="0" indent="0" algn="just">
              <a:buNone/>
            </a:pPr>
            <a:endParaRPr lang="fa-I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9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913" y="218365"/>
            <a:ext cx="9348717" cy="1686636"/>
          </a:xfrm>
        </p:spPr>
        <p:txBody>
          <a:bodyPr>
            <a:normAutofit/>
          </a:bodyPr>
          <a:lstStyle/>
          <a:p>
            <a:pPr algn="ctr"/>
            <a:r>
              <a:rPr lang="fa-IR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روش اجرا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01004" y="1091821"/>
            <a:ext cx="10126638" cy="5513694"/>
          </a:xfrm>
        </p:spPr>
        <p:txBody>
          <a:bodyPr>
            <a:noAutofit/>
          </a:bodyPr>
          <a:lstStyle/>
          <a:p>
            <a:pPr algn="just"/>
            <a:r>
              <a:rPr lang="fa-IR" sz="2400" dirty="0">
                <a:solidFill>
                  <a:srgbClr val="333333"/>
                </a:solidFill>
                <a:latin typeface="BMitra"/>
              </a:rPr>
              <a:t>ملاحظات </a:t>
            </a:r>
            <a:r>
              <a:rPr lang="fa-IR" sz="2400" dirty="0" smtClean="0">
                <a:solidFill>
                  <a:srgbClr val="333333"/>
                </a:solidFill>
                <a:latin typeface="BMitra"/>
              </a:rPr>
              <a:t>اخلاقی:</a:t>
            </a:r>
          </a:p>
          <a:p>
            <a:pPr marL="400050" lvl="1" indent="0" algn="just">
              <a:buNone/>
            </a:pPr>
            <a:r>
              <a:rPr lang="fa-I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با توجه به اینکه </a:t>
            </a:r>
            <a:r>
              <a:rPr lang="fa-IR" sz="2200" dirty="0">
                <a:latin typeface="Arial" panose="020B0604020202020204" pitchFamily="34" charset="0"/>
                <a:cs typeface="Arial" panose="020B0604020202020204" pitchFamily="34" charset="0"/>
              </a:rPr>
              <a:t>این </a:t>
            </a:r>
            <a:r>
              <a:rPr lang="fa-I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مطالعه </a:t>
            </a:r>
            <a:r>
              <a:rPr lang="fa-IR" sz="2200" dirty="0">
                <a:latin typeface="Arial" panose="020B0604020202020204" pitchFamily="34" charset="0"/>
                <a:cs typeface="Arial" panose="020B0604020202020204" pitchFamily="34" charset="0"/>
              </a:rPr>
              <a:t>بعد از بررسی ھای </a:t>
            </a:r>
            <a:r>
              <a:rPr lang="fa-I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رایج  </a:t>
            </a:r>
            <a:r>
              <a:rPr lang="fa-IR" sz="2200" dirty="0">
                <a:latin typeface="Arial" panose="020B0604020202020204" pitchFamily="34" charset="0"/>
                <a:cs typeface="Arial" panose="020B0604020202020204" pitchFamily="34" charset="0"/>
              </a:rPr>
              <a:t>بیماران و صرفا با آنالیز و </a:t>
            </a:r>
            <a:r>
              <a:rPr lang="fa-I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تجزیه </a:t>
            </a:r>
            <a:r>
              <a:rPr lang="fa-IR" sz="2200" dirty="0">
                <a:latin typeface="Arial" panose="020B0604020202020204" pitchFamily="34" charset="0"/>
                <a:cs typeface="Arial" panose="020B0604020202020204" pitchFamily="34" charset="0"/>
              </a:rPr>
              <a:t>و تحلیل تصاویر </a:t>
            </a:r>
            <a:r>
              <a:rPr lang="fa-I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ام آر </a:t>
            </a:r>
            <a:r>
              <a:rPr lang="fa-IR" sz="2200" dirty="0">
                <a:latin typeface="Arial" panose="020B0604020202020204" pitchFamily="34" charset="0"/>
                <a:cs typeface="Arial" panose="020B0604020202020204" pitchFamily="34" charset="0"/>
              </a:rPr>
              <a:t>آی و </a:t>
            </a:r>
            <a:r>
              <a:rPr lang="fa-I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یافته </a:t>
            </a:r>
            <a:r>
              <a:rPr lang="fa-IR" sz="2200" dirty="0">
                <a:latin typeface="Arial" panose="020B0604020202020204" pitchFamily="34" charset="0"/>
                <a:cs typeface="Arial" panose="020B0604020202020204" pitchFamily="34" charset="0"/>
              </a:rPr>
              <a:t>ھای ثبت شده بالینی آن ھا انجام می شود، مجری طرح </a:t>
            </a:r>
            <a:r>
              <a:rPr lang="fa-I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به </a:t>
            </a:r>
            <a:r>
              <a:rPr lang="fa-IR" sz="2200" dirty="0">
                <a:latin typeface="Arial" panose="020B0604020202020204" pitchFamily="34" charset="0"/>
                <a:cs typeface="Arial" panose="020B0604020202020204" pitchFamily="34" charset="0"/>
              </a:rPr>
              <a:t>موارد زیر متعھد می گردد: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اخذ مجوز و معرفی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نامه 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از امور دانشگاھی بیمارستان جھت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ارائه به مرکز مطالعه 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و ھماھنگی با این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معاونت قبل 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از جمع آوری داده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ھا.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عدم ذکر نام و نام خانوادگی بیماران در طرح تحقیقاتی و مدارک مرتبط با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آن،کلیه 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گزارشات و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مقالات استخراج 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شده از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آن و نیز کدگذاری 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اطلاعات جھت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محرمانه نگه 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داشتن و حفظ اطلاعات و اسرار بالینی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بیماران.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کسب اجازه شفاھی از بیماران یا نماینده آنھا جھت استفاده از اطلاعات تصویربرداری، بالینی و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آزمایشگاھی.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عدم تحمیل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ھزینه به 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بیماران با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توجه به گذشته 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نگر بودن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مطالعه.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رعایت حقوق معنوی همکاران مرتبط با طرح.</a:t>
            </a:r>
            <a:endParaRPr lang="fa-I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311" y="409433"/>
            <a:ext cx="10604310" cy="1495567"/>
          </a:xfrm>
        </p:spPr>
        <p:txBody>
          <a:bodyPr>
            <a:normAutofit/>
          </a:bodyPr>
          <a:lstStyle/>
          <a:p>
            <a:pPr algn="ctr"/>
            <a:r>
              <a:rPr lang="fa-IR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محدودیتهاي </a:t>
            </a:r>
            <a:r>
              <a:rPr lang="fa-IR" sz="5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اجرایی طرح </a:t>
            </a:r>
            <a:r>
              <a:rPr lang="fa-IR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وروش </a:t>
            </a:r>
            <a:r>
              <a:rPr lang="fa-IR" sz="5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کاهش آنها</a:t>
            </a:r>
            <a:endParaRPr lang="fa-IR" sz="5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69492" y="1501254"/>
            <a:ext cx="9758149" cy="5104260"/>
          </a:xfrm>
        </p:spPr>
        <p:txBody>
          <a:bodyPr>
            <a:noAutofit/>
          </a:bodyPr>
          <a:lstStyle/>
          <a:p>
            <a:pPr algn="just"/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عدم دسترسی به برخی اطلاعات اولیه بیماران که با تماس تلفنی با آنها تا حد ممکن قابل رفع می باشد.</a:t>
            </a:r>
          </a:p>
          <a:p>
            <a:pPr algn="just"/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عدم همکاری مناسب بیمار جهت اخذ اطلاعات مورد نیاز پژوهش به هر علت .</a:t>
            </a:r>
          </a:p>
          <a:p>
            <a:pPr algn="just"/>
            <a:endParaRPr lang="fa-I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عدم کیفیت مناسب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CMR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انجام شده،که طبعا از مطالعه حذف می شوند.</a:t>
            </a:r>
          </a:p>
          <a:p>
            <a:pPr marL="0" indent="0" algn="just">
              <a:buNone/>
            </a:pPr>
            <a:endParaRPr lang="fa-I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رسیدن به تشخیص متفاوت از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HCM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طی  ارزیابی داده های تصاویر و اطلاعات تکمیلی  به دست آمده از بیماران.</a:t>
            </a:r>
          </a:p>
          <a:p>
            <a:pPr algn="just"/>
            <a:endParaRPr lang="fa-I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5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311" y="409433"/>
            <a:ext cx="10604310" cy="1495567"/>
          </a:xfrm>
        </p:spPr>
        <p:txBody>
          <a:bodyPr>
            <a:normAutofit/>
          </a:bodyPr>
          <a:lstStyle/>
          <a:p>
            <a:pPr algn="ctr"/>
            <a:r>
              <a:rPr lang="fa-IR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متغیرها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2321" r="488"/>
          <a:stretch/>
        </p:blipFill>
        <p:spPr>
          <a:xfrm>
            <a:off x="2948619" y="1514902"/>
            <a:ext cx="7876384" cy="401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7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69492" y="1351128"/>
            <a:ext cx="9758149" cy="52543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a-I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794524"/>
              </p:ext>
            </p:extLst>
          </p:nvPr>
        </p:nvGraphicFramePr>
        <p:xfrm>
          <a:off x="819150" y="-1"/>
          <a:ext cx="10687050" cy="660551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558422">
                  <a:extLst>
                    <a:ext uri="{9D8B030D-6E8A-4147-A177-3AD203B41FA5}">
                      <a16:colId xmlns:a16="http://schemas.microsoft.com/office/drawing/2014/main" xmlns="" val="2766787053"/>
                    </a:ext>
                  </a:extLst>
                </a:gridCol>
                <a:gridCol w="5128628">
                  <a:extLst>
                    <a:ext uri="{9D8B030D-6E8A-4147-A177-3AD203B41FA5}">
                      <a16:colId xmlns:a16="http://schemas.microsoft.com/office/drawing/2014/main" xmlns="" val="1613437483"/>
                    </a:ext>
                  </a:extLst>
                </a:gridCol>
              </a:tblGrid>
              <a:tr h="366973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متغیر ها</a:t>
                      </a:r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4034560840"/>
                  </a:ext>
                </a:extLst>
              </a:tr>
              <a:tr h="642203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سن و جنس</a:t>
                      </a:r>
                    </a:p>
                    <a:p>
                      <a:pPr rtl="1"/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سابقه سنکوپ</a:t>
                      </a:r>
                    </a:p>
                    <a:p>
                      <a:pPr rtl="1"/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106461683"/>
                  </a:ext>
                </a:extLst>
              </a:tr>
              <a:tr h="642203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قد و وزن</a:t>
                      </a:r>
                    </a:p>
                    <a:p>
                      <a:pPr rtl="1"/>
                      <a:endParaRPr lang="fa-IR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سابقه انجام ابلیشن</a:t>
                      </a:r>
                    </a:p>
                    <a:p>
                      <a:pPr rtl="1"/>
                      <a:endParaRPr lang="fa-IR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172457566"/>
                  </a:ext>
                </a:extLst>
              </a:tr>
              <a:tr h="642203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BSA</a:t>
                      </a:r>
                    </a:p>
                    <a:p>
                      <a:pPr rtl="1"/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سابقه کاشت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ICD</a:t>
                      </a:r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218489954"/>
                  </a:ext>
                </a:extLst>
              </a:tr>
              <a:tr h="642203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فاکتورهای خطر بیماری قلبی:هیپرتنشن/دیابت/مصرف سیگار</a:t>
                      </a:r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سابقه شوک دادن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ICD</a:t>
                      </a:r>
                    </a:p>
                    <a:p>
                      <a:pPr rtl="1"/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227211891"/>
                  </a:ext>
                </a:extLst>
              </a:tr>
              <a:tr h="642203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سابقه فامیلی ابتلا به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HCM </a:t>
                      </a:r>
                      <a:r>
                        <a:rPr lang="fa-I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 سابقه مرگ ناگهانی</a:t>
                      </a:r>
                    </a:p>
                    <a:p>
                      <a:pPr rtl="1"/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سابقه انجام جراحی میکتومی</a:t>
                      </a:r>
                    </a:p>
                    <a:p>
                      <a:pPr rtl="1"/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074289464"/>
                  </a:ext>
                </a:extLst>
              </a:tr>
              <a:tr h="642203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تست ژنتیک مثبت</a:t>
                      </a:r>
                    </a:p>
                    <a:p>
                      <a:pPr rtl="1"/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سطح توان فعالیتی (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</a:t>
                      </a:r>
                      <a:r>
                        <a:rPr lang="fa-I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)</a:t>
                      </a:r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812334589"/>
                  </a:ext>
                </a:extLst>
              </a:tr>
              <a:tr h="642203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سابقه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aborted SCD</a:t>
                      </a:r>
                    </a:p>
                    <a:p>
                      <a:pPr rtl="1"/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درد</a:t>
                      </a:r>
                      <a:r>
                        <a:rPr lang="fa-I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قفسه سینه و رابطه با فعالیت</a:t>
                      </a:r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580765010"/>
                  </a:ext>
                </a:extLst>
              </a:tr>
              <a:tr h="366973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سابقه انجام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exercise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stress echo</a:t>
                      </a:r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سابقه ورزش حرفه ای</a:t>
                      </a:r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986758867"/>
                  </a:ext>
                </a:extLst>
              </a:tr>
              <a:tr h="366973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سابقه بستری  به علت حوادث</a:t>
                      </a:r>
                      <a:r>
                        <a:rPr lang="fa-I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قلبی عروقی و آریتمی و نارسایی قلب</a:t>
                      </a:r>
                      <a:endParaRPr lang="fa-IR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ریتم اعم</a:t>
                      </a:r>
                      <a:r>
                        <a:rPr lang="fa-I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از سینوس</a:t>
                      </a:r>
                      <a:r>
                        <a:rPr lang="fa-I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یا فیبریلاسیون دهلیزی(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</a:t>
                      </a:r>
                      <a:r>
                        <a:rPr lang="fa-I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724989357"/>
                  </a:ext>
                </a:extLst>
              </a:tr>
              <a:tr h="642203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سابقه آریتمی خطرناک بطنی(هولتر</a:t>
                      </a:r>
                      <a:r>
                        <a:rPr lang="fa-I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،نوار قلب،..)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سابقه مصرف داروهای مرتبط با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) HCM</a:t>
                      </a:r>
                      <a:r>
                        <a:rPr lang="fa-I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نوع،میزان و دوز)</a:t>
                      </a:r>
                    </a:p>
                    <a:p>
                      <a:pPr rtl="1"/>
                      <a:endParaRPr lang="fa-IR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373045180"/>
                  </a:ext>
                </a:extLst>
              </a:tr>
              <a:tr h="366973">
                <a:tc>
                  <a:txBody>
                    <a:bodyPr/>
                    <a:lstStyle/>
                    <a:p>
                      <a:pPr rtl="1"/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LBBB</a:t>
                      </a:r>
                      <a:r>
                        <a:rPr lang="fa-I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در نوار قلب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سابقه کاشت 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CRT</a:t>
                      </a:r>
                      <a:r>
                        <a:rPr lang="fa-I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3768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52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00459" y="1351128"/>
            <a:ext cx="9627182" cy="49213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a-I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661557"/>
              </p:ext>
            </p:extLst>
          </p:nvPr>
        </p:nvGraphicFramePr>
        <p:xfrm>
          <a:off x="1700459" y="621858"/>
          <a:ext cx="9817772" cy="542696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908886">
                  <a:extLst>
                    <a:ext uri="{9D8B030D-6E8A-4147-A177-3AD203B41FA5}">
                      <a16:colId xmlns:a16="http://schemas.microsoft.com/office/drawing/2014/main" xmlns="" val="2766787053"/>
                    </a:ext>
                  </a:extLst>
                </a:gridCol>
                <a:gridCol w="4908886">
                  <a:extLst>
                    <a:ext uri="{9D8B030D-6E8A-4147-A177-3AD203B41FA5}">
                      <a16:colId xmlns:a16="http://schemas.microsoft.com/office/drawing/2014/main" xmlns="" val="1613437483"/>
                    </a:ext>
                  </a:extLst>
                </a:gridCol>
              </a:tblGrid>
              <a:tr h="340274">
                <a:tc>
                  <a:txBody>
                    <a:bodyPr/>
                    <a:lstStyle/>
                    <a:p>
                      <a:pPr algn="l"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CMR study variables and findings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4560840"/>
                  </a:ext>
                </a:extLst>
              </a:tr>
              <a:tr h="59548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RVEDV – RVEDV/BSA</a:t>
                      </a:r>
                    </a:p>
                    <a:p>
                      <a:pPr algn="l" rtl="1"/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BSA</a:t>
                      </a:r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6461683"/>
                  </a:ext>
                </a:extLst>
              </a:tr>
              <a:tr h="714449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RVESVI – RVESV/BSA</a:t>
                      </a:r>
                    </a:p>
                    <a:p>
                      <a:pPr algn="l" rtl="1"/>
                      <a:endParaRPr lang="fa-IR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PA diameter(mm)</a:t>
                      </a:r>
                      <a:endParaRPr lang="fa-IR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2457566"/>
                  </a:ext>
                </a:extLst>
              </a:tr>
              <a:tr h="59548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RV</a:t>
                      </a:r>
                      <a:r>
                        <a:rPr lang="nl-N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stroke volume – RV stroke volume/BSA</a:t>
                      </a:r>
                    </a:p>
                    <a:p>
                      <a:pPr algn="l" rtl="1"/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LVEDV – LVEDV/BSA</a:t>
                      </a:r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8489954"/>
                  </a:ext>
                </a:extLst>
              </a:tr>
              <a:tr h="59548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RV EF</a:t>
                      </a:r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LVESV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LVESV/BSA</a:t>
                      </a:r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7211891"/>
                  </a:ext>
                </a:extLst>
              </a:tr>
              <a:tr h="59548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RV cardiac output</a:t>
                      </a:r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LV EF</a:t>
                      </a:r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5797121"/>
                  </a:ext>
                </a:extLst>
              </a:tr>
              <a:tr h="59548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RV cardiac index</a:t>
                      </a:r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LV stroke volume – LV stroke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volume/BSA</a:t>
                      </a:r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4289464"/>
                  </a:ext>
                </a:extLst>
              </a:tr>
              <a:tr h="340274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volume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LA volume/BSA</a:t>
                      </a:r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LV cardiac output</a:t>
                      </a:r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2334589"/>
                  </a:ext>
                </a:extLst>
              </a:tr>
              <a:tr h="595480">
                <a:tc>
                  <a:txBody>
                    <a:bodyPr/>
                    <a:lstStyle/>
                    <a:p>
                      <a:pPr algn="l" rtl="1"/>
                      <a:r>
                        <a:rPr lang="pt-B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Myocardial mass(diastole) - Myocardial mass(diastole) /BSA</a:t>
                      </a:r>
                    </a:p>
                    <a:p>
                      <a:pPr algn="l" rtl="1"/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LV cardiac index</a:t>
                      </a:r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0765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8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00459" y="1351128"/>
            <a:ext cx="9627182" cy="49213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a-I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491564"/>
              </p:ext>
            </p:extLst>
          </p:nvPr>
        </p:nvGraphicFramePr>
        <p:xfrm>
          <a:off x="1962881" y="491318"/>
          <a:ext cx="9908275" cy="608054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265718">
                  <a:extLst>
                    <a:ext uri="{9D8B030D-6E8A-4147-A177-3AD203B41FA5}">
                      <a16:colId xmlns:a16="http://schemas.microsoft.com/office/drawing/2014/main" xmlns="" val="2766787053"/>
                    </a:ext>
                  </a:extLst>
                </a:gridCol>
                <a:gridCol w="4642557">
                  <a:extLst>
                    <a:ext uri="{9D8B030D-6E8A-4147-A177-3AD203B41FA5}">
                      <a16:colId xmlns:a16="http://schemas.microsoft.com/office/drawing/2014/main" xmlns="" val="1613437483"/>
                    </a:ext>
                  </a:extLst>
                </a:gridCol>
              </a:tblGrid>
              <a:tr h="363785">
                <a:tc>
                  <a:txBody>
                    <a:bodyPr/>
                    <a:lstStyle/>
                    <a:p>
                      <a:pPr algn="l"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CMR study variables and findings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4560840"/>
                  </a:ext>
                </a:extLst>
              </a:tr>
              <a:tr h="636623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LV global radial strain</a:t>
                      </a:r>
                      <a:endParaRPr lang="fa-I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Presence of  asymmetrical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septal hypertrophy</a:t>
                      </a:r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9861154"/>
                  </a:ext>
                </a:extLst>
              </a:tr>
              <a:tr h="533329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LV global radial strain rate(systole and diastole)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ASH ratio</a:t>
                      </a:r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6431624"/>
                  </a:ext>
                </a:extLst>
              </a:tr>
              <a:tr h="533329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RV global longitudinal strain</a:t>
                      </a:r>
                      <a:endParaRPr lang="fa-I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septal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diameter</a:t>
                      </a:r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3573704"/>
                  </a:ext>
                </a:extLst>
              </a:tr>
              <a:tr h="636623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RV global circumferential strain </a:t>
                      </a:r>
                    </a:p>
                    <a:p>
                      <a:pPr algn="l" rtl="1"/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Gadolinium Enhanced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myomass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(gr)-index(%)</a:t>
                      </a:r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6775354"/>
                  </a:ext>
                </a:extLst>
              </a:tr>
              <a:tr h="636623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RV global radial strain </a:t>
                      </a:r>
                    </a:p>
                    <a:p>
                      <a:pPr algn="l" rtl="1"/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LV global longitudinal strain</a:t>
                      </a:r>
                      <a:endParaRPr lang="fa-I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6461683"/>
                  </a:ext>
                </a:extLst>
              </a:tr>
              <a:tr h="639882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Pupillary muscle hypertrophy</a:t>
                      </a:r>
                      <a:endParaRPr lang="fa-IR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LV global longitudinal </a:t>
                      </a: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strain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</a:t>
                      </a:r>
                    </a:p>
                    <a:p>
                      <a:pPr algn="l"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(systole and diastole)</a:t>
                      </a:r>
                      <a:endParaRPr lang="fa-IR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2457566"/>
                  </a:ext>
                </a:extLst>
              </a:tr>
              <a:tr h="533329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Pupillary muscle disjunction</a:t>
                      </a:r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LV global circumferential strain </a:t>
                      </a:r>
                      <a:endParaRPr lang="fa-I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8489954"/>
                  </a:ext>
                </a:extLst>
              </a:tr>
              <a:tr h="909461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Mitral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valve elongation</a:t>
                      </a:r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LV global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circumferential strain rate</a:t>
                      </a:r>
                    </a:p>
                    <a:p>
                      <a:pPr algn="l"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(systole and diastole)</a:t>
                      </a:r>
                    </a:p>
                    <a:p>
                      <a:pPr algn="l" rtl="1"/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7211891"/>
                  </a:ext>
                </a:extLst>
              </a:tr>
              <a:tr h="636623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Myocardial crypt</a:t>
                      </a:r>
                    </a:p>
                    <a:p>
                      <a:pPr algn="l" rtl="1"/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LV aneurysm</a:t>
                      </a:r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8854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5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00459" y="1351128"/>
            <a:ext cx="9627182" cy="49213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a-I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76217"/>
              </p:ext>
            </p:extLst>
          </p:nvPr>
        </p:nvGraphicFramePr>
        <p:xfrm>
          <a:off x="2538484" y="545910"/>
          <a:ext cx="6209731" cy="372583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209731">
                  <a:extLst>
                    <a:ext uri="{9D8B030D-6E8A-4147-A177-3AD203B41FA5}">
                      <a16:colId xmlns:a16="http://schemas.microsoft.com/office/drawing/2014/main" xmlns="" val="1613437483"/>
                    </a:ext>
                  </a:extLst>
                </a:gridCol>
              </a:tblGrid>
              <a:tr h="621251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Echocardiography</a:t>
                      </a:r>
                      <a:r>
                        <a:rPr lang="en-US" baseline="0" dirty="0" smtClean="0"/>
                        <a:t> findings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4560840"/>
                  </a:ext>
                </a:extLst>
              </a:tr>
              <a:tr h="100870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(systolic anterior motion )</a:t>
                      </a:r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9861154"/>
                  </a:ext>
                </a:extLst>
              </a:tr>
              <a:tr h="100870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LV outlet obstruction or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turbulancy</a:t>
                      </a:r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6431624"/>
                  </a:ext>
                </a:extLst>
              </a:tr>
              <a:tr h="1087188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Mitral valve regurgitation</a:t>
                      </a:r>
                    </a:p>
                    <a:p>
                      <a:pPr algn="l" rtl="1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(presence and quantity)</a:t>
                      </a:r>
                      <a:endParaRPr lang="fa-I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3573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0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6369"/>
          <a:stretch/>
        </p:blipFill>
        <p:spPr>
          <a:xfrm>
            <a:off x="1588139" y="0"/>
            <a:ext cx="9703109" cy="6813469"/>
          </a:xfrm>
        </p:spPr>
      </p:pic>
    </p:spTree>
    <p:extLst>
      <p:ext uri="{BB962C8B-B14F-4D97-AF65-F5344CB8AC3E}">
        <p14:creationId xmlns:p14="http://schemas.microsoft.com/office/powerpoint/2010/main" val="7070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339" y="272955"/>
            <a:ext cx="10178396" cy="6337158"/>
          </a:xfrm>
        </p:spPr>
      </p:pic>
    </p:spTree>
    <p:extLst>
      <p:ext uri="{BB962C8B-B14F-4D97-AF65-F5344CB8AC3E}">
        <p14:creationId xmlns:p14="http://schemas.microsoft.com/office/powerpoint/2010/main" val="26799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573726"/>
              </p:ext>
            </p:extLst>
          </p:nvPr>
        </p:nvGraphicFramePr>
        <p:xfrm>
          <a:off x="968542" y="1904999"/>
          <a:ext cx="10536072" cy="2707943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807032">
                  <a:extLst>
                    <a:ext uri="{9D8B030D-6E8A-4147-A177-3AD203B41FA5}">
                      <a16:colId xmlns:a16="http://schemas.microsoft.com/office/drawing/2014/main" xmlns="" val="2795190848"/>
                    </a:ext>
                  </a:extLst>
                </a:gridCol>
                <a:gridCol w="7729040">
                  <a:extLst>
                    <a:ext uri="{9D8B030D-6E8A-4147-A177-3AD203B41FA5}">
                      <a16:colId xmlns:a16="http://schemas.microsoft.com/office/drawing/2014/main" xmlns="" val="1548034934"/>
                    </a:ext>
                  </a:extLst>
                </a:gridCol>
              </a:tblGrid>
              <a:tr h="1333003"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نوع</a:t>
                      </a:r>
                      <a:r>
                        <a:rPr lang="fa-IR" sz="28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مطالعه</a:t>
                      </a:r>
                      <a:endParaRPr lang="fa-IR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کوهورت گذشته</a:t>
                      </a:r>
                      <a:r>
                        <a:rPr lang="fa-IR" sz="28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نگر(  </a:t>
                      </a:r>
                      <a:r>
                        <a:rPr lang="en-US" sz="28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Retrospective cohort</a:t>
                      </a:r>
                      <a:r>
                        <a:rPr lang="fa-IR" sz="28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)</a:t>
                      </a:r>
                      <a:endParaRPr lang="fa-IR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7114319"/>
                  </a:ext>
                </a:extLst>
              </a:tr>
              <a:tr h="137494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محل</a:t>
                      </a:r>
                      <a:r>
                        <a:rPr lang="fa-IR" sz="28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اجرا</a:t>
                      </a:r>
                      <a:endParaRPr lang="fa-IR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دانشگاه</a:t>
                      </a:r>
                      <a:r>
                        <a:rPr lang="fa-IR" sz="28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علوم پزشکی ایران-بیمارستان قلب شهید رجایی-دپارتمان تصویر برداری</a:t>
                      </a:r>
                      <a:endParaRPr lang="fa-IR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6316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50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951" y="0"/>
            <a:ext cx="12197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3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4" y="15874"/>
            <a:ext cx="12169716" cy="68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4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4" y="15874"/>
            <a:ext cx="12169716" cy="68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36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4" y="15874"/>
            <a:ext cx="12169716" cy="68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29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875"/>
            <a:ext cx="12192000" cy="685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81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875"/>
            <a:ext cx="12192000" cy="685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6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4" y="15874"/>
            <a:ext cx="12169716" cy="68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76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77421"/>
            <a:ext cx="8911687" cy="1727579"/>
          </a:xfrm>
        </p:spPr>
        <p:txBody>
          <a:bodyPr>
            <a:normAutofit/>
          </a:bodyPr>
          <a:lstStyle/>
          <a:p>
            <a:pPr algn="ctr"/>
            <a:r>
              <a:rPr lang="fa-IR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منابع</a:t>
            </a:r>
            <a:endParaRPr lang="fa-IR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460" y="996287"/>
            <a:ext cx="9430152" cy="5404513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 err="1" smtClean="0"/>
              <a:t>Maron</a:t>
            </a:r>
            <a:r>
              <a:rPr lang="en-US" dirty="0" smtClean="0"/>
              <a:t> </a:t>
            </a:r>
            <a:r>
              <a:rPr lang="en-US" dirty="0"/>
              <a:t>BJ, </a:t>
            </a:r>
            <a:r>
              <a:rPr lang="en-US" dirty="0" err="1"/>
              <a:t>Gardin</a:t>
            </a:r>
            <a:r>
              <a:rPr lang="en-US" dirty="0"/>
              <a:t> JM, Flack JM, </a:t>
            </a:r>
            <a:r>
              <a:rPr lang="en-US" dirty="0" err="1"/>
              <a:t>Gidding</a:t>
            </a:r>
            <a:r>
              <a:rPr lang="en-US" dirty="0"/>
              <a:t> SS, Kurosaki </a:t>
            </a:r>
            <a:r>
              <a:rPr lang="en-US" dirty="0" err="1"/>
              <a:t>TT,Bild</a:t>
            </a:r>
            <a:r>
              <a:rPr lang="en-US" dirty="0"/>
              <a:t> DE. Prevalence of hypertrophic cardiomyopathy in a </a:t>
            </a:r>
            <a:r>
              <a:rPr lang="en-US" dirty="0" err="1"/>
              <a:t>generalpopulation</a:t>
            </a:r>
            <a:r>
              <a:rPr lang="en-US" dirty="0"/>
              <a:t> of young adults: echocardiographic analysis of 4111subjects in the CARDIA study. Circulation. 1995 Aug15;92(4):785-9</a:t>
            </a:r>
            <a:r>
              <a:rPr lang="en-US" dirty="0" smtClean="0"/>
              <a:t>.</a:t>
            </a:r>
            <a:endParaRPr lang="fa-IR" dirty="0" smtClean="0"/>
          </a:p>
          <a:p>
            <a:pPr marL="0" indent="0" algn="l">
              <a:buNone/>
            </a:pPr>
            <a:r>
              <a:rPr lang="en-US" dirty="0"/>
              <a:t>2. O'Hanlon R, Grasso A, </a:t>
            </a:r>
            <a:r>
              <a:rPr lang="en-US" dirty="0" err="1"/>
              <a:t>Roughton</a:t>
            </a:r>
            <a:r>
              <a:rPr lang="en-US" dirty="0"/>
              <a:t> M, Moon JC, Clark S, </a:t>
            </a:r>
            <a:r>
              <a:rPr lang="en-US" dirty="0" err="1"/>
              <a:t>WageR</a:t>
            </a:r>
            <a:r>
              <a:rPr lang="en-US" dirty="0"/>
              <a:t>, Webb J, Kulkarni M, Dawson D, </a:t>
            </a:r>
            <a:r>
              <a:rPr lang="en-US" dirty="0" err="1"/>
              <a:t>Sulaibeekh</a:t>
            </a:r>
            <a:r>
              <a:rPr lang="en-US" dirty="0"/>
              <a:t> </a:t>
            </a:r>
            <a:r>
              <a:rPr lang="en-US" dirty="0" err="1"/>
              <a:t>L,Chandrasekaran</a:t>
            </a:r>
            <a:r>
              <a:rPr lang="en-US" dirty="0"/>
              <a:t> B. Prognostic significance of myocardial </a:t>
            </a:r>
            <a:r>
              <a:rPr lang="en-US" dirty="0" err="1"/>
              <a:t>fibrosisin</a:t>
            </a:r>
            <a:r>
              <a:rPr lang="en-US" dirty="0"/>
              <a:t> hypertrophic cardiomyopathy. Journal of the American </a:t>
            </a:r>
            <a:r>
              <a:rPr lang="en-US" dirty="0" err="1"/>
              <a:t>Collegeof</a:t>
            </a:r>
            <a:r>
              <a:rPr lang="en-US" dirty="0"/>
              <a:t> Cardiology. 2010 Sep 7;56(11):867-74.3</a:t>
            </a:r>
            <a:r>
              <a:rPr lang="en-US" dirty="0" smtClean="0"/>
              <a:t>.</a:t>
            </a:r>
            <a:endParaRPr lang="fa-IR" dirty="0" smtClean="0"/>
          </a:p>
          <a:p>
            <a:pPr marL="0" indent="0" algn="l">
              <a:buNone/>
            </a:pPr>
            <a:r>
              <a:rPr lang="en-US" dirty="0"/>
              <a:t>3. </a:t>
            </a:r>
            <a:r>
              <a:rPr lang="en-US" dirty="0" err="1"/>
              <a:t>Maron</a:t>
            </a:r>
            <a:r>
              <a:rPr lang="en-US" dirty="0"/>
              <a:t> BJ, </a:t>
            </a:r>
            <a:r>
              <a:rPr lang="en-US" dirty="0" err="1"/>
              <a:t>Shirani</a:t>
            </a:r>
            <a:r>
              <a:rPr lang="en-US" dirty="0"/>
              <a:t> J, </a:t>
            </a:r>
            <a:r>
              <a:rPr lang="en-US" dirty="0" err="1"/>
              <a:t>Poliac</a:t>
            </a:r>
            <a:r>
              <a:rPr lang="en-US" dirty="0"/>
              <a:t> LC, </a:t>
            </a:r>
            <a:r>
              <a:rPr lang="en-US" dirty="0" err="1"/>
              <a:t>Mathenge</a:t>
            </a:r>
            <a:r>
              <a:rPr lang="en-US" dirty="0"/>
              <a:t> R, Roberts </a:t>
            </a:r>
            <a:r>
              <a:rPr lang="en-US" dirty="0" err="1"/>
              <a:t>WC,Mueller</a:t>
            </a:r>
            <a:r>
              <a:rPr lang="en-US" dirty="0"/>
              <a:t> FO. Sudden death in young competitive athletes: clinical, demographic, and pathological profiles. </a:t>
            </a:r>
            <a:r>
              <a:rPr lang="en-US" dirty="0" err="1"/>
              <a:t>Jama</a:t>
            </a:r>
            <a:r>
              <a:rPr lang="en-US" dirty="0"/>
              <a:t>. 1996 Jul17;276(3):</a:t>
            </a:r>
            <a:r>
              <a:rPr lang="en-US" dirty="0" smtClean="0"/>
              <a:t>199-204</a:t>
            </a:r>
            <a:endParaRPr lang="fa-IR" dirty="0" smtClean="0"/>
          </a:p>
          <a:p>
            <a:pPr marL="0" indent="0" algn="l">
              <a:buNone/>
            </a:pPr>
            <a:r>
              <a:rPr lang="en-US" dirty="0"/>
              <a:t>4. </a:t>
            </a:r>
            <a:r>
              <a:rPr lang="en-US" dirty="0" err="1"/>
              <a:t>Maron</a:t>
            </a:r>
            <a:r>
              <a:rPr lang="en-US" dirty="0"/>
              <a:t> BJ, McKenna WJ, Danielson GK, </a:t>
            </a:r>
            <a:r>
              <a:rPr lang="en-US" dirty="0" err="1"/>
              <a:t>Kappenberger</a:t>
            </a:r>
            <a:r>
              <a:rPr lang="en-US" dirty="0"/>
              <a:t> </a:t>
            </a:r>
            <a:r>
              <a:rPr lang="en-US" dirty="0" err="1"/>
              <a:t>LJ,Kuhn</a:t>
            </a:r>
            <a:r>
              <a:rPr lang="en-US" dirty="0"/>
              <a:t> HJ, Seidman CE, Shah PM, Spencer WH, </a:t>
            </a:r>
            <a:r>
              <a:rPr lang="en-US" dirty="0" err="1"/>
              <a:t>Spirito</a:t>
            </a:r>
            <a:r>
              <a:rPr lang="en-US" dirty="0"/>
              <a:t> P, </a:t>
            </a:r>
            <a:r>
              <a:rPr lang="en-US" dirty="0" err="1"/>
              <a:t>TenCate</a:t>
            </a:r>
            <a:r>
              <a:rPr lang="en-US" dirty="0"/>
              <a:t> FJ, </a:t>
            </a:r>
            <a:r>
              <a:rPr lang="en-US" dirty="0" err="1"/>
              <a:t>Wigle</a:t>
            </a:r>
            <a:r>
              <a:rPr lang="en-US" dirty="0"/>
              <a:t> ED. American College of Cardiology/</a:t>
            </a:r>
            <a:r>
              <a:rPr lang="en-US" dirty="0" err="1"/>
              <a:t>EuropeanSociety</a:t>
            </a:r>
            <a:r>
              <a:rPr lang="en-US" dirty="0"/>
              <a:t> of Cardiology clinical expert consensus document </a:t>
            </a:r>
            <a:r>
              <a:rPr lang="en-US" dirty="0" err="1"/>
              <a:t>onhypertrophic</a:t>
            </a:r>
            <a:r>
              <a:rPr lang="en-US" dirty="0"/>
              <a:t> cardiomyopathy: a report of the American </a:t>
            </a:r>
            <a:r>
              <a:rPr lang="en-US" dirty="0" err="1"/>
              <a:t>Collegeof</a:t>
            </a:r>
            <a:r>
              <a:rPr lang="en-US" dirty="0"/>
              <a:t> Cardiology foundation task force on clinical expert </a:t>
            </a:r>
            <a:r>
              <a:rPr lang="en-US" dirty="0" err="1"/>
              <a:t>consensusdocuments</a:t>
            </a:r>
            <a:r>
              <a:rPr lang="en-US" dirty="0"/>
              <a:t> and the European Society of Cardiology </a:t>
            </a:r>
            <a:r>
              <a:rPr lang="en-US" dirty="0" err="1"/>
              <a:t>committeefor</a:t>
            </a:r>
            <a:r>
              <a:rPr lang="en-US" dirty="0"/>
              <a:t> practice guidelines. Journal of the American College </a:t>
            </a:r>
            <a:r>
              <a:rPr lang="en-US" dirty="0" err="1"/>
              <a:t>ofCardiology</a:t>
            </a:r>
            <a:r>
              <a:rPr lang="en-US" dirty="0"/>
              <a:t>. 2003 Nov 5;42(9):1687-713.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0849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77421"/>
            <a:ext cx="8911687" cy="1727579"/>
          </a:xfrm>
        </p:spPr>
        <p:txBody>
          <a:bodyPr>
            <a:normAutofit/>
          </a:bodyPr>
          <a:lstStyle/>
          <a:p>
            <a:pPr algn="ctr"/>
            <a:r>
              <a:rPr lang="fa-IR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منابع</a:t>
            </a:r>
            <a:endParaRPr lang="fa-IR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460" y="996287"/>
            <a:ext cx="9430152" cy="540451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5</a:t>
            </a:r>
            <a:r>
              <a:rPr lang="en-US" dirty="0"/>
              <a:t>. Kwon DH, </a:t>
            </a:r>
            <a:r>
              <a:rPr lang="en-US" dirty="0" err="1"/>
              <a:t>Smedira</a:t>
            </a:r>
            <a:r>
              <a:rPr lang="en-US" dirty="0"/>
              <a:t> NG, Rodriguez ER, Tan C, </a:t>
            </a:r>
            <a:r>
              <a:rPr lang="en-US" dirty="0" err="1"/>
              <a:t>Setser</a:t>
            </a:r>
            <a:r>
              <a:rPr lang="en-US" dirty="0"/>
              <a:t> </a:t>
            </a:r>
            <a:r>
              <a:rPr lang="en-US" dirty="0" err="1"/>
              <a:t>R,Thamilarasan</a:t>
            </a:r>
            <a:r>
              <a:rPr lang="en-US" dirty="0"/>
              <a:t> M, Lytle BW, Lever HM, Desai MY. </a:t>
            </a:r>
            <a:r>
              <a:rPr lang="en-US" dirty="0" err="1"/>
              <a:t>Cardiacmagnetic</a:t>
            </a:r>
            <a:r>
              <a:rPr lang="en-US" dirty="0"/>
              <a:t> resonance detection of myocardial scarring </a:t>
            </a:r>
            <a:r>
              <a:rPr lang="en-US" dirty="0" err="1"/>
              <a:t>inhypertrophic</a:t>
            </a:r>
            <a:r>
              <a:rPr lang="en-US" dirty="0"/>
              <a:t> cardiomyopathy: correlation with </a:t>
            </a:r>
            <a:r>
              <a:rPr lang="en-US" dirty="0" err="1"/>
              <a:t>histopathologyand</a:t>
            </a:r>
            <a:r>
              <a:rPr lang="en-US" dirty="0"/>
              <a:t> prevalence of ventricular tachycardia. Journal of </a:t>
            </a:r>
            <a:r>
              <a:rPr lang="en-US" dirty="0" err="1"/>
              <a:t>theAmerican</a:t>
            </a:r>
            <a:r>
              <a:rPr lang="en-US" dirty="0"/>
              <a:t> College of Cardiology. 2009 Jul 14;54(3):242-9</a:t>
            </a:r>
            <a:r>
              <a:rPr lang="en-US" dirty="0" smtClean="0"/>
              <a:t>.</a:t>
            </a:r>
            <a:endParaRPr lang="fa-IR" dirty="0" smtClean="0"/>
          </a:p>
          <a:p>
            <a:pPr marL="0" indent="0" algn="l">
              <a:buNone/>
            </a:pPr>
            <a:r>
              <a:rPr lang="en-US" dirty="0"/>
              <a:t>6. McNamara MT, </a:t>
            </a:r>
            <a:r>
              <a:rPr lang="en-US" dirty="0" err="1"/>
              <a:t>Tscholakoff</a:t>
            </a:r>
            <a:r>
              <a:rPr lang="en-US" dirty="0"/>
              <a:t> D, Revel D, </a:t>
            </a:r>
            <a:r>
              <a:rPr lang="en-US" dirty="0" err="1"/>
              <a:t>Soulen</a:t>
            </a:r>
            <a:r>
              <a:rPr lang="en-US" dirty="0"/>
              <a:t> </a:t>
            </a:r>
            <a:r>
              <a:rPr lang="en-US" dirty="0" err="1"/>
              <a:t>R,Schechtmann</a:t>
            </a:r>
            <a:r>
              <a:rPr lang="en-US" dirty="0"/>
              <a:t> N, </a:t>
            </a:r>
            <a:r>
              <a:rPr lang="en-US" dirty="0" err="1"/>
              <a:t>Botvinick</a:t>
            </a:r>
            <a:r>
              <a:rPr lang="en-US" dirty="0"/>
              <a:t> E, Higgins CB. Differentiation </a:t>
            </a:r>
            <a:r>
              <a:rPr lang="en-US" dirty="0" err="1"/>
              <a:t>ofreversible</a:t>
            </a:r>
            <a:r>
              <a:rPr lang="en-US" dirty="0"/>
              <a:t> and irreversible myocardial injury by MR imaging </a:t>
            </a:r>
            <a:r>
              <a:rPr lang="en-US" dirty="0" smtClean="0"/>
              <a:t>with and </a:t>
            </a:r>
            <a:r>
              <a:rPr lang="en-US" dirty="0"/>
              <a:t>without gadolinium-DTPA. Radiology. 1986 Mar;158(3):765-9</a:t>
            </a:r>
            <a:r>
              <a:rPr lang="en-US" dirty="0" smtClean="0"/>
              <a:t>.</a:t>
            </a:r>
            <a:endParaRPr lang="fa-IR" dirty="0" smtClean="0"/>
          </a:p>
          <a:p>
            <a:pPr marL="0" indent="0" algn="l">
              <a:buNone/>
            </a:pPr>
            <a:r>
              <a:rPr lang="en-US" dirty="0"/>
              <a:t>7. Hen Y, Iguchi N, </a:t>
            </a:r>
            <a:r>
              <a:rPr lang="en-US" dirty="0" err="1"/>
              <a:t>Utanohara</a:t>
            </a:r>
            <a:r>
              <a:rPr lang="en-US" dirty="0"/>
              <a:t> Y, Takada K, Machida </a:t>
            </a:r>
            <a:r>
              <a:rPr lang="en-US" dirty="0" err="1"/>
              <a:t>H,Takayama</a:t>
            </a:r>
            <a:r>
              <a:rPr lang="en-US" dirty="0"/>
              <a:t> M, Sumiyoshi T. Prognostic value of late </a:t>
            </a:r>
            <a:r>
              <a:rPr lang="en-US" dirty="0" err="1"/>
              <a:t>gadoliniumenhancement</a:t>
            </a:r>
            <a:r>
              <a:rPr lang="en-US" dirty="0"/>
              <a:t> on cardiac magnetic resonance imaging in </a:t>
            </a:r>
            <a:r>
              <a:rPr lang="en-US" dirty="0" err="1"/>
              <a:t>Japanesehypertrophic</a:t>
            </a:r>
            <a:r>
              <a:rPr lang="en-US" dirty="0"/>
              <a:t> cardiomyopathy patients. Circulation journal.2014:CJ-13</a:t>
            </a:r>
            <a:r>
              <a:rPr lang="en-US" dirty="0" smtClean="0"/>
              <a:t>.</a:t>
            </a:r>
            <a:endParaRPr lang="fa-IR" dirty="0" smtClean="0"/>
          </a:p>
          <a:p>
            <a:pPr marL="0" indent="0" algn="l">
              <a:buNone/>
            </a:pPr>
            <a:r>
              <a:rPr lang="en-US" dirty="0"/>
              <a:t>8. Lu M, Zhao S, Yin G, Jiang S, Zhao T, Chen X, Tian L, </a:t>
            </a:r>
            <a:r>
              <a:rPr lang="en-US" dirty="0" err="1"/>
              <a:t>ZhangY</a:t>
            </a:r>
            <a:r>
              <a:rPr lang="en-US" dirty="0"/>
              <a:t>, Wei Y, Liu Q, He Z. T1 mapping for detection of </a:t>
            </a:r>
            <a:r>
              <a:rPr lang="en-US" dirty="0" err="1"/>
              <a:t>leftventricular</a:t>
            </a:r>
            <a:r>
              <a:rPr lang="en-US" dirty="0"/>
              <a:t> myocardial fibrosis in hypertrophic cardiomyopathy: </a:t>
            </a:r>
            <a:r>
              <a:rPr lang="en-US" dirty="0" err="1"/>
              <a:t>apreliminary</a:t>
            </a:r>
            <a:r>
              <a:rPr lang="en-US" dirty="0"/>
              <a:t> study. European journal of radiology. 2013 May1;82(5):e225-31</a:t>
            </a:r>
            <a:r>
              <a:rPr lang="en-US" dirty="0" smtClean="0"/>
              <a:t>.</a:t>
            </a:r>
            <a:endParaRPr lang="fa-IR" dirty="0" smtClean="0"/>
          </a:p>
          <a:p>
            <a:pPr marL="0" indent="0" algn="l">
              <a:buNone/>
            </a:pPr>
            <a:r>
              <a:rPr lang="fa-IR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635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995" y="409433"/>
            <a:ext cx="9334618" cy="1495567"/>
          </a:xfrm>
        </p:spPr>
        <p:txBody>
          <a:bodyPr>
            <a:normAutofit/>
          </a:bodyPr>
          <a:lstStyle/>
          <a:p>
            <a:pPr algn="ctr"/>
            <a:r>
              <a:rPr lang="fa-IR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بیان مسئله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003" y="1378424"/>
            <a:ext cx="10303609" cy="4995079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HCM</a:t>
            </a:r>
            <a:r>
              <a:rPr lang="fa-I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800" b="1" dirty="0">
                <a:latin typeface="Arial" panose="020B0604020202020204" pitchFamily="34" charset="0"/>
                <a:cs typeface="Arial" panose="020B0604020202020204" pitchFamily="34" charset="0"/>
              </a:rPr>
              <a:t>شایعترین علت مرگ ناگھانی قلبی در </a:t>
            </a:r>
            <a:r>
              <a:rPr lang="fa-I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جوانان</a:t>
            </a:r>
          </a:p>
          <a:p>
            <a:pPr algn="just"/>
            <a:r>
              <a:rPr lang="fa-I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شاخص های گوناگون </a:t>
            </a:r>
            <a:r>
              <a:rPr lang="fa-IR" sz="2800" b="1" dirty="0">
                <a:latin typeface="Arial" panose="020B0604020202020204" pitchFamily="34" charset="0"/>
                <a:cs typeface="Arial" panose="020B0604020202020204" pitchFamily="34" charset="0"/>
              </a:rPr>
              <a:t>بالینی و اکوکاردیوگرافی از نظر داشتن قدرت پیشگویی حوادث قلبی عروقی در </a:t>
            </a:r>
            <a:r>
              <a:rPr lang="fa-I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این بیماران شناخته شده اند.</a:t>
            </a:r>
          </a:p>
          <a:p>
            <a:pPr algn="just"/>
            <a:r>
              <a:rPr lang="fa-I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800" b="1" dirty="0">
                <a:latin typeface="Arial" panose="020B0604020202020204" pitchFamily="34" charset="0"/>
                <a:cs typeface="Arial" panose="020B0604020202020204" pitchFamily="34" charset="0"/>
              </a:rPr>
              <a:t>ام آر آی </a:t>
            </a:r>
            <a:r>
              <a:rPr lang="fa-I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قلب ابزاری ارزشمند برای ارزیابی کمی و کیفی کارکرد </a:t>
            </a:r>
            <a:r>
              <a:rPr lang="fa-IR" sz="2800" b="1" dirty="0">
                <a:latin typeface="Arial" panose="020B0604020202020204" pitchFamily="34" charset="0"/>
                <a:cs typeface="Arial" panose="020B0604020202020204" pitchFamily="34" charset="0"/>
              </a:rPr>
              <a:t>قلب، ضخامت </a:t>
            </a:r>
            <a:r>
              <a:rPr lang="fa-I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میوکارد و </a:t>
            </a:r>
            <a:r>
              <a:rPr lang="fa-IR" sz="2800" b="1" dirty="0">
                <a:latin typeface="Arial" panose="020B0604020202020204" pitchFamily="34" charset="0"/>
                <a:cs typeface="Arial" panose="020B0604020202020204" pitchFamily="34" charset="0"/>
              </a:rPr>
              <a:t>تغییرات </a:t>
            </a:r>
            <a:r>
              <a:rPr lang="fa-I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بافتی </a:t>
            </a:r>
            <a:r>
              <a:rPr lang="fa-IR" sz="2800" b="1" dirty="0">
                <a:latin typeface="Arial" panose="020B0604020202020204" pitchFamily="34" charset="0"/>
                <a:cs typeface="Arial" panose="020B0604020202020204" pitchFamily="34" charset="0"/>
              </a:rPr>
              <a:t>مانند </a:t>
            </a:r>
            <a:r>
              <a:rPr lang="fa-I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فیبروز</a:t>
            </a:r>
          </a:p>
          <a:p>
            <a:pPr algn="just"/>
            <a:r>
              <a:rPr lang="fa-I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مطالعات بسیاری به  </a:t>
            </a:r>
            <a:r>
              <a:rPr lang="fa-IR" sz="2800" b="1" dirty="0">
                <a:latin typeface="Arial" panose="020B0604020202020204" pitchFamily="34" charset="0"/>
                <a:cs typeface="Arial" panose="020B0604020202020204" pitchFamily="34" charset="0"/>
              </a:rPr>
              <a:t>بررسی نقش پارامترھای ام آر آی قلب در </a:t>
            </a:r>
            <a:r>
              <a:rPr lang="fa-I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کمک به تشخیص و پیش بینی خطر رخداد </a:t>
            </a:r>
            <a:r>
              <a:rPr lang="fa-IR" sz="2800" b="1" dirty="0">
                <a:latin typeface="Arial" panose="020B0604020202020204" pitchFamily="34" charset="0"/>
                <a:cs typeface="Arial" panose="020B0604020202020204" pitchFamily="34" charset="0"/>
              </a:rPr>
              <a:t>حوادث قلبی عروقی </a:t>
            </a:r>
            <a:r>
              <a:rPr lang="fa-I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پرداخته </a:t>
            </a:r>
            <a:r>
              <a:rPr lang="fa-IR" sz="2800" b="1" dirty="0">
                <a:latin typeface="Arial" panose="020B0604020202020204" pitchFamily="34" charset="0"/>
                <a:cs typeface="Arial" panose="020B0604020202020204" pitchFamily="34" charset="0"/>
              </a:rPr>
              <a:t>اند</a:t>
            </a:r>
            <a:r>
              <a:rPr lang="fa-I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fa-I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800" b="1" dirty="0">
                <a:latin typeface="Arial" panose="020B0604020202020204" pitchFamily="34" charset="0"/>
                <a:cs typeface="Arial" panose="020B0604020202020204" pitchFamily="34" charset="0"/>
              </a:rPr>
              <a:t>در این </a:t>
            </a:r>
            <a:r>
              <a:rPr lang="fa-I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مطالعه به </a:t>
            </a:r>
            <a:r>
              <a:rPr lang="fa-IR" sz="2800" b="1" dirty="0">
                <a:latin typeface="Arial" panose="020B0604020202020204" pitchFamily="34" charset="0"/>
                <a:cs typeface="Arial" panose="020B0604020202020204" pitchFamily="34" charset="0"/>
              </a:rPr>
              <a:t>توصیف </a:t>
            </a:r>
            <a:r>
              <a:rPr lang="fa-I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یافته </a:t>
            </a:r>
            <a:r>
              <a:rPr lang="fa-IR" sz="2800" b="1" dirty="0">
                <a:latin typeface="Arial" panose="020B0604020202020204" pitchFamily="34" charset="0"/>
                <a:cs typeface="Arial" panose="020B0604020202020204" pitchFamily="34" charset="0"/>
              </a:rPr>
              <a:t>ھای ام آر </a:t>
            </a:r>
            <a:r>
              <a:rPr lang="fa-I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آی قلبی </a:t>
            </a:r>
            <a:r>
              <a:rPr lang="fa-IR" sz="2800" b="1" dirty="0">
                <a:latin typeface="Arial" panose="020B0604020202020204" pitchFamily="34" charset="0"/>
                <a:cs typeface="Arial" panose="020B0604020202020204" pitchFamily="34" charset="0"/>
              </a:rPr>
              <a:t>در بیماران </a:t>
            </a:r>
            <a:r>
              <a:rPr lang="fa-I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مراجعه </a:t>
            </a:r>
            <a:r>
              <a:rPr lang="fa-IR" sz="2800" b="1" dirty="0">
                <a:latin typeface="Arial" panose="020B0604020202020204" pitchFamily="34" charset="0"/>
                <a:cs typeface="Arial" panose="020B0604020202020204" pitchFamily="34" charset="0"/>
              </a:rPr>
              <a:t>کننده </a:t>
            </a:r>
            <a:r>
              <a:rPr lang="fa-I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به </a:t>
            </a:r>
            <a:r>
              <a:rPr lang="fa-IR" sz="2800" b="1" dirty="0">
                <a:latin typeface="Arial" panose="020B0604020202020204" pitchFamily="34" charset="0"/>
                <a:cs typeface="Arial" panose="020B0604020202020204" pitchFamily="34" charset="0"/>
              </a:rPr>
              <a:t>بخش تصویربرداری بیمارستان قلب شھید رجایی و </a:t>
            </a:r>
            <a:r>
              <a:rPr lang="fa-I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نیز بررسی ارتباط </a:t>
            </a:r>
            <a:r>
              <a:rPr lang="fa-IR" sz="2800" b="1" dirty="0">
                <a:latin typeface="Arial" panose="020B0604020202020204" pitchFamily="34" charset="0"/>
                <a:cs typeface="Arial" panose="020B0604020202020204" pitchFamily="34" charset="0"/>
              </a:rPr>
              <a:t>آنھا با بروز حوادث قلبی عروقی خواھیم </a:t>
            </a:r>
            <a:r>
              <a:rPr lang="fa-I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پرداخت.</a:t>
            </a:r>
            <a:endParaRPr lang="fa-I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19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77421"/>
            <a:ext cx="8911687" cy="1727579"/>
          </a:xfrm>
        </p:spPr>
        <p:txBody>
          <a:bodyPr>
            <a:normAutofit/>
          </a:bodyPr>
          <a:lstStyle/>
          <a:p>
            <a:pPr algn="ctr"/>
            <a:r>
              <a:rPr lang="fa-IR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منابع</a:t>
            </a:r>
            <a:endParaRPr lang="fa-IR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460" y="996287"/>
            <a:ext cx="9430152" cy="540451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12. Yang LT, Yamashita E, Nagata Y, </a:t>
            </a:r>
            <a:r>
              <a:rPr lang="en-US" dirty="0" err="1"/>
              <a:t>Kado</a:t>
            </a:r>
            <a:r>
              <a:rPr lang="en-US" dirty="0"/>
              <a:t> Y, </a:t>
            </a:r>
            <a:r>
              <a:rPr lang="en-US" dirty="0" err="1"/>
              <a:t>Oshima</a:t>
            </a:r>
            <a:r>
              <a:rPr lang="en-US" dirty="0"/>
              <a:t> S, </a:t>
            </a:r>
            <a:r>
              <a:rPr lang="en-US" dirty="0" err="1"/>
              <a:t>OtsujiY</a:t>
            </a:r>
            <a:r>
              <a:rPr lang="en-US" dirty="0"/>
              <a:t>, Takeuchi M. Prognostic value of biventricular </a:t>
            </a:r>
            <a:r>
              <a:rPr lang="en-US" dirty="0" err="1"/>
              <a:t>mechanicalparameters</a:t>
            </a:r>
            <a:r>
              <a:rPr lang="en-US" dirty="0"/>
              <a:t> assessed using cardiac magnetic resonance </a:t>
            </a:r>
            <a:r>
              <a:rPr lang="en-US" dirty="0" smtClean="0"/>
              <a:t>feature tracking </a:t>
            </a:r>
            <a:r>
              <a:rPr lang="en-US" dirty="0"/>
              <a:t>analysis to predict future cardiac events. Journal </a:t>
            </a:r>
            <a:r>
              <a:rPr lang="en-US" dirty="0" err="1"/>
              <a:t>ofMagnetic</a:t>
            </a:r>
            <a:r>
              <a:rPr lang="en-US" dirty="0"/>
              <a:t> Resonance Imaging. 2017 Apr;45(4):1034-45</a:t>
            </a:r>
            <a:r>
              <a:rPr lang="en-US" dirty="0" smtClean="0"/>
              <a:t>.</a:t>
            </a:r>
            <a:endParaRPr lang="fa-IR" dirty="0" smtClean="0"/>
          </a:p>
          <a:p>
            <a:pPr marL="0" indent="0" algn="l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901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a-I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995" y="409433"/>
            <a:ext cx="9334618" cy="1495567"/>
          </a:xfrm>
        </p:spPr>
        <p:txBody>
          <a:bodyPr>
            <a:normAutofit/>
          </a:bodyPr>
          <a:lstStyle/>
          <a:p>
            <a:pPr algn="ctr"/>
            <a:r>
              <a:rPr lang="fa-IR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ضرورت اجرا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003" y="1378424"/>
            <a:ext cx="10303609" cy="4995079"/>
          </a:xfrm>
        </p:spPr>
        <p:txBody>
          <a:bodyPr>
            <a:noAutofit/>
          </a:bodyPr>
          <a:lstStyle/>
          <a:p>
            <a:pPr algn="just"/>
            <a:r>
              <a:rPr lang="fa-I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3200" b="1" dirty="0">
                <a:latin typeface="Arial" panose="020B0604020202020204" pitchFamily="34" charset="0"/>
                <a:cs typeface="Arial" panose="020B0604020202020204" pitchFamily="34" charset="0"/>
              </a:rPr>
              <a:t>مرگبار بودن </a:t>
            </a:r>
            <a:r>
              <a:rPr lang="fa-I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بیماری</a:t>
            </a:r>
          </a:p>
          <a:p>
            <a:pPr algn="just"/>
            <a:r>
              <a:rPr lang="fa-I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درگیر </a:t>
            </a:r>
            <a:r>
              <a:rPr lang="fa-IR" sz="3200" b="1" dirty="0">
                <a:latin typeface="Arial" panose="020B0604020202020204" pitchFamily="34" charset="0"/>
                <a:cs typeface="Arial" panose="020B0604020202020204" pitchFamily="34" charset="0"/>
              </a:rPr>
              <a:t>بودن جمعیت جوان و </a:t>
            </a:r>
            <a:r>
              <a:rPr lang="fa-I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میانسال</a:t>
            </a:r>
          </a:p>
          <a:p>
            <a:pPr algn="just"/>
            <a:r>
              <a:rPr lang="fa-I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نقش ژنتیک و توارث در </a:t>
            </a:r>
            <a:r>
              <a:rPr lang="fa-IR" sz="3200" b="1" dirty="0">
                <a:latin typeface="Arial" panose="020B0604020202020204" pitchFamily="34" charset="0"/>
                <a:cs typeface="Arial" panose="020B0604020202020204" pitchFamily="34" charset="0"/>
              </a:rPr>
              <a:t>افراد مبتلا </a:t>
            </a:r>
          </a:p>
          <a:p>
            <a:pPr algn="just"/>
            <a:r>
              <a:rPr lang="fa-I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اهمیت تعبیه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ICD</a:t>
            </a:r>
            <a:r>
              <a:rPr lang="fa-I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بعنوان پیشگیری اولیه و ثانویه از مرگ ناگهانی</a:t>
            </a:r>
          </a:p>
          <a:p>
            <a:pPr algn="just"/>
            <a:r>
              <a:rPr lang="fa-I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یافتن دقیق شاخص های پیش گویی کننده مرگ و عوارض وخیم</a:t>
            </a:r>
          </a:p>
          <a:p>
            <a:pPr algn="just"/>
            <a:r>
              <a:rPr lang="fa-IR" sz="3200" b="1" dirty="0">
                <a:latin typeface="Arial" panose="020B0604020202020204" pitchFamily="34" charset="0"/>
                <a:cs typeface="Arial" panose="020B0604020202020204" pitchFamily="34" charset="0"/>
              </a:rPr>
              <a:t>اهمیت راهبردی </a:t>
            </a:r>
            <a:r>
              <a:rPr lang="fa-I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استفاده صحیح ازکرایتریاهای </a:t>
            </a:r>
            <a:r>
              <a:rPr lang="fa-IR" sz="3200" b="1" dirty="0">
                <a:latin typeface="Arial" panose="020B0604020202020204" pitchFamily="34" charset="0"/>
                <a:cs typeface="Arial" panose="020B0604020202020204" pitchFamily="34" charset="0"/>
              </a:rPr>
              <a:t>شناخته </a:t>
            </a:r>
            <a:r>
              <a:rPr lang="fa-I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شده در کمک به بیماران و علاوه بر آن  مدیریت منابع و اقتصاد درمان.</a:t>
            </a:r>
            <a:endParaRPr lang="fa-I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0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995" y="409433"/>
            <a:ext cx="9334618" cy="1495567"/>
          </a:xfrm>
        </p:spPr>
        <p:txBody>
          <a:bodyPr>
            <a:normAutofit/>
          </a:bodyPr>
          <a:lstStyle/>
          <a:p>
            <a:pPr algn="ctr"/>
            <a:r>
              <a:rPr lang="fa-IR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بررسی متون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003" y="1378424"/>
            <a:ext cx="10303609" cy="4995079"/>
          </a:xfrm>
        </p:spPr>
        <p:txBody>
          <a:bodyPr>
            <a:noAutofit/>
          </a:bodyPr>
          <a:lstStyle/>
          <a:p>
            <a:pPr algn="just"/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بیماری ارثی اتوزومال غالب و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نسبتا شایع 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.شیوع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تقریبی 1 در 500 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درجمعیت 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( 1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عامل با لقوه برای مرگ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ناگھانی قلبی و نارسایی 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قلب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( 2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فیبروز میوکارد 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یک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رویداد پاتوفیزیولوژیک 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کلیدی می باشد 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که باعث عوارض 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میشود(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</a:p>
          <a:p>
            <a:pPr algn="just"/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 بیوپسی 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جهت شناسایی فیبروز به کار می رفت ولی به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علت تھاجمی بودن 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اکنون منسوخ شده است(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امکان ارزیابی کمی و کیفی 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فیبروز با توسعه سکانس های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CMR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وارایه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Late gadolinium enhancement 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(4-6)</a:t>
            </a:r>
          </a:p>
          <a:p>
            <a:pPr algn="just"/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فیبروز و میزان آن با عوارض وخیم بیماری و سوروایوال بیماران رابطه دارد( 7).</a:t>
            </a:r>
          </a:p>
          <a:p>
            <a:pPr algn="just"/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سال هاست که بررسی استرین میوکارد به کمک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speckel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tracking echocardiography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انجام می شود.</a:t>
            </a:r>
          </a:p>
          <a:p>
            <a:pPr algn="just"/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به کمک پیشرفت سکانس های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CMR 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و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نیز توسعه فن آوری نرم افزارهای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post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processing 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امکان ارزیابی استرین میوکارد و بررسی دفورمیشن با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feature tracking 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فراهم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شده است.</a:t>
            </a:r>
          </a:p>
          <a:p>
            <a:pPr algn="just"/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با کمک این روش ضمن ارزیابی دقیق بیومکانیک قلب می توان وقوع فیبروز و حوادث قلبی عروقی و پیش آگهی بیماران را </a:t>
            </a:r>
            <a:r>
              <a:rPr lang="fa-I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بهتر از گذشته, </a:t>
            </a:r>
            <a:r>
              <a:rPr lang="fa-IR" sz="2000" b="1" dirty="0">
                <a:latin typeface="Arial" panose="020B0604020202020204" pitchFamily="34" charset="0"/>
                <a:cs typeface="Arial" panose="020B0604020202020204" pitchFamily="34" charset="0"/>
              </a:rPr>
              <a:t>پیش گویی نمود( 9-12).</a:t>
            </a:r>
          </a:p>
          <a:p>
            <a:pPr algn="just"/>
            <a:endParaRPr lang="fa-I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a-I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a-I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a-I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fa-I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a-I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a-I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a-IR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a-I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9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705971" y="2347415"/>
            <a:ext cx="9621672" cy="586854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ounded Rectangle 4"/>
          <p:cNvSpPr/>
          <p:nvPr/>
        </p:nvSpPr>
        <p:spPr>
          <a:xfrm>
            <a:off x="1705971" y="3343701"/>
            <a:ext cx="9921922" cy="709684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ounded Rectangle 5"/>
          <p:cNvSpPr/>
          <p:nvPr/>
        </p:nvSpPr>
        <p:spPr>
          <a:xfrm>
            <a:off x="1705972" y="4408227"/>
            <a:ext cx="5650172" cy="655092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3203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995" y="409433"/>
            <a:ext cx="9334618" cy="1495567"/>
          </a:xfrm>
        </p:spPr>
        <p:txBody>
          <a:bodyPr>
            <a:normAutofit/>
          </a:bodyPr>
          <a:lstStyle/>
          <a:p>
            <a:pPr algn="ctr"/>
            <a:r>
              <a:rPr lang="fa-IR" sz="5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اهداف</a:t>
            </a:r>
            <a:endParaRPr lang="fa-IR" sz="5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867510"/>
              </p:ext>
            </p:extLst>
          </p:nvPr>
        </p:nvGraphicFramePr>
        <p:xfrm>
          <a:off x="1050878" y="1310185"/>
          <a:ext cx="10727140" cy="477776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1537741">
                  <a:extLst>
                    <a:ext uri="{9D8B030D-6E8A-4147-A177-3AD203B41FA5}">
                      <a16:colId xmlns:a16="http://schemas.microsoft.com/office/drawing/2014/main" xmlns="" val="2964323409"/>
                    </a:ext>
                  </a:extLst>
                </a:gridCol>
                <a:gridCol w="9189399">
                  <a:extLst>
                    <a:ext uri="{9D8B030D-6E8A-4147-A177-3AD203B41FA5}">
                      <a16:colId xmlns:a16="http://schemas.microsoft.com/office/drawing/2014/main" xmlns="" val="3013877792"/>
                    </a:ext>
                  </a:extLst>
                </a:gridCol>
              </a:tblGrid>
              <a:tr h="1093260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/>
                        <a:t>هدف اصلی</a:t>
                      </a:r>
                      <a:endParaRPr lang="fa-I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/>
                        <a:t>تعیین نقش پارامترھای ام آر آی قلب در پیش بینی عواقب قلبی عروقی در بیماران مبتلا به کاردیومیوپاتی</a:t>
                      </a:r>
                      <a:r>
                        <a:rPr lang="fa-IR" sz="2000" b="1" baseline="0" dirty="0" smtClean="0"/>
                        <a:t> </a:t>
                      </a:r>
                      <a:r>
                        <a:rPr lang="fa-IR" sz="2000" b="1" dirty="0" smtClean="0"/>
                        <a:t>ھیپرتروفیک</a:t>
                      </a:r>
                      <a:endParaRPr lang="fa-I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3619727"/>
                  </a:ext>
                </a:extLst>
              </a:tr>
              <a:tr h="2069064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/>
                        <a:t>اھداف اختصاصی</a:t>
                      </a:r>
                      <a:endParaRPr lang="fa-I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/>
                        <a:t>1-تعیین پارا مترھای حجمی، استرین و درصد فیبروز به وسیله ام آر آی قلب در بیماران مبتلا به</a:t>
                      </a:r>
                      <a:r>
                        <a:rPr lang="fa-IR" sz="2000" b="1" baseline="0" dirty="0" smtClean="0"/>
                        <a:t> </a:t>
                      </a:r>
                      <a:r>
                        <a:rPr lang="fa-IR" sz="2000" b="1" dirty="0" smtClean="0"/>
                        <a:t>کاردیومیوپاتی ھیپرتروفیک</a:t>
                      </a:r>
                    </a:p>
                    <a:p>
                      <a:pPr rtl="1"/>
                      <a:r>
                        <a:rPr lang="fa-IR" sz="2000" b="1" dirty="0" smtClean="0"/>
                        <a:t>2-تعیین عواقب قلبی عروقی در بیماران مبتلا بھ کاردیومیوپاتی ھیپرتروفیک</a:t>
                      </a:r>
                    </a:p>
                    <a:p>
                      <a:pPr rtl="1"/>
                      <a:r>
                        <a:rPr lang="fa-IR" sz="2000" b="1" dirty="0" smtClean="0"/>
                        <a:t>3-تعیین ارتباط پارامترھای ام آر آی قلب در پیش بینی عواقب قلبی عروقی در بیماران مبتلا به کاردیومیوپاتی ھیپرتروفیک</a:t>
                      </a:r>
                      <a:endParaRPr lang="fa-I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7217167"/>
                  </a:ext>
                </a:extLst>
              </a:tr>
              <a:tr h="1404153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/>
                        <a:t>ھدف کاربردی</a:t>
                      </a:r>
                      <a:endParaRPr lang="fa-I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2000" b="1" dirty="0" smtClean="0"/>
                        <a:t>در صورتی که بتوانیم پارامترھای ام آر آی قلب و نقش آنھا در پیش بینی حوادث قلبی عروقی در بیماران مبتلا</a:t>
                      </a:r>
                      <a:r>
                        <a:rPr lang="fa-IR" sz="2000" b="1" baseline="0" dirty="0" smtClean="0"/>
                        <a:t> </a:t>
                      </a:r>
                      <a:r>
                        <a:rPr lang="fa-IR" sz="2000" b="1" dirty="0" smtClean="0"/>
                        <a:t>به کاردیومیوپاتی ھیپرتروفیک را شناسایی نماییم ، قادر خواھیم بود معیارھایی بر اساس یافته ھای ام آر آی</a:t>
                      </a:r>
                      <a:r>
                        <a:rPr lang="fa-IR" sz="2000" b="1" baseline="0" dirty="0" smtClean="0"/>
                        <a:t> </a:t>
                      </a:r>
                      <a:r>
                        <a:rPr lang="fa-IR" sz="2000" b="1" dirty="0" smtClean="0"/>
                        <a:t>تعیین و از وقوع حوادث خطرناک به ویژه مرگ ناگھانی قلبی با تعبیه </a:t>
                      </a:r>
                      <a:r>
                        <a:rPr lang="en-US" sz="2000" b="1" dirty="0" smtClean="0"/>
                        <a:t>ICD</a:t>
                      </a:r>
                      <a:r>
                        <a:rPr lang="fa-IR" sz="2000" b="1" dirty="0" smtClean="0"/>
                        <a:t>پیشگیری</a:t>
                      </a:r>
                      <a:r>
                        <a:rPr lang="fa-IR" sz="2000" b="1" baseline="0" dirty="0" smtClean="0"/>
                        <a:t> </a:t>
                      </a:r>
                      <a:r>
                        <a:rPr lang="fa-IR" sz="2000" b="1" dirty="0" smtClean="0"/>
                        <a:t>کنیم.</a:t>
                      </a:r>
                      <a:endParaRPr lang="fa-I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2165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0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913" y="409433"/>
            <a:ext cx="9348717" cy="1495567"/>
          </a:xfrm>
        </p:spPr>
        <p:txBody>
          <a:bodyPr>
            <a:normAutofit/>
          </a:bodyPr>
          <a:lstStyle/>
          <a:p>
            <a:pPr algn="ctr"/>
            <a:r>
              <a:rPr lang="fa-IR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فرضیات یا </a:t>
            </a:r>
            <a:r>
              <a:rPr lang="fa-IR" sz="5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سوالات پژوهشی</a:t>
            </a:r>
            <a:endParaRPr lang="fa-IR" sz="5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60310" y="1637731"/>
            <a:ext cx="10290412" cy="4421875"/>
          </a:xfrm>
        </p:spPr>
        <p:txBody>
          <a:bodyPr>
            <a:noAutofit/>
          </a:bodyPr>
          <a:lstStyle/>
          <a:p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عملکرد بطن ها در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CMR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قلب در این بیماران چگونه است و چه ارتباطی با پیش آگهی دارد؟</a:t>
            </a:r>
          </a:p>
          <a:p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مقدار حجم های دهلیزی و بطنی در این بیماران چگونه است و چه ارتباطی با پیش آگهی دارد؟</a:t>
            </a:r>
          </a:p>
          <a:p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مقادیر مختلف  استرین بطن ها با استفاده از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feature tracking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در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CMR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چگونه است و چه ارتباطی با پیش آگهی دارد و ارزش آن در مقایسه با سایر شاخص های پروگنوستیک چگونه است؟</a:t>
            </a:r>
          </a:p>
          <a:p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درصد فیبروز میوکارد با استفاده از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LGE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در این بیماران چگونه است؟</a:t>
            </a:r>
          </a:p>
          <a:p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بیماران دچار چه 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عواقبی طی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پیگیری بعد از تشخیص (فالو 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آپ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)می 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شوند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</a:p>
          <a:p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آیا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یافته 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ھای ام آر آی قلب می توانند بروز عواقب قلبی عروقی را در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این بیماران پیش بینی کنند؟</a:t>
            </a:r>
          </a:p>
          <a:p>
            <a:endParaRPr lang="fa-I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0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913" y="409433"/>
            <a:ext cx="9348717" cy="1495567"/>
          </a:xfrm>
        </p:spPr>
        <p:txBody>
          <a:bodyPr>
            <a:normAutofit/>
          </a:bodyPr>
          <a:lstStyle/>
          <a:p>
            <a:pPr algn="ctr"/>
            <a:r>
              <a:rPr lang="fa-IR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روش اجرا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69492" y="1214651"/>
            <a:ext cx="9758149" cy="5390864"/>
          </a:xfrm>
        </p:spPr>
        <p:txBody>
          <a:bodyPr>
            <a:noAutofit/>
          </a:bodyPr>
          <a:lstStyle/>
          <a:p>
            <a:pPr algn="just"/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تمام 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بیمارانی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که 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طی سالھای 1393 تا 1398 جھت انجام ام آر آی قلب به بخش تصویربرداری مرکز قلب شھید رجایی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مراجعه 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نموده اند و برای آنھا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تشخیص هیپرتروفیک کاردیومیوپاتی مطرح شده است وارد طرح می شوند.</a:t>
            </a:r>
            <a:endParaRPr lang="fa-I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اطلاعات بیماران شامل سن،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جنس،قد،وزن وسابقه فامیلی 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و نتایج تست ژنتیک (در صورت داشتن)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از روی 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پرونده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ھا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picture archiving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وارد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فهرست اولیه می شوند. </a:t>
            </a:r>
          </a:p>
          <a:p>
            <a:pPr algn="just"/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تصاویر 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ام آر آی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بیماران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از آرشیو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PACS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بازیابی  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شده و تمام اندازه گیری ھا  شامل حجم ھا ی دھلیزی و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بطنی ,سایز شریان ریوی ,میزان کارکرد قلب 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,درصد 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فیبروز میوکارد و استرین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ھا در جهات مختلف ،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میزان توده عضلانی قلب ، شناسایی اختلالات 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ساختاری و مادر زادی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همراه با این بیماری ، با 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دقت انجام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شده 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و وارد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فهرست متغیر ها می شوند.</a:t>
            </a:r>
            <a:endParaRPr lang="fa-I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تماس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تلفنی با بیماران و اخذ شرح حالی از تظاهرات اولیه ،فانکشنال 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کلاس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بالینی،سابقه خانوادگی اعم از ابتلای به این بیماری،سابقه جراحی قلب یا تعبیه دفیبریلاتور کاشتنی،سنکوپ یا مرگ 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ناگهانی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آریتمی ھای تھدید کننده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حیات مورد پرسش قرار می گیرد و سیر طی شده برای بیمار از زمان انجام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CMR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تا کنون از منظر شاخص های این مطالعه مورد ارزیابی قرار می گیرند و در فهرست متغیر ها درج می شوند.</a:t>
            </a:r>
            <a:endParaRPr lang="fa-I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1911</TotalTime>
  <Words>1947</Words>
  <Application>Microsoft Office PowerPoint</Application>
  <PresentationFormat>Custom</PresentationFormat>
  <Paragraphs>163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Wisp</vt:lpstr>
      <vt:lpstr>عنوان طرح:  نقش پارامترهاي ام آر آي قلب در پیش بینی عواقب قلبی عروقی در بیماران مبتلا به کاردیومیوپاتی هیپرتروفیک</vt:lpstr>
      <vt:lpstr>PowerPoint Presentation</vt:lpstr>
      <vt:lpstr>بیان مسئله</vt:lpstr>
      <vt:lpstr>ضرورت اجرا</vt:lpstr>
      <vt:lpstr>بررسی متون</vt:lpstr>
      <vt:lpstr>PowerPoint Presentation</vt:lpstr>
      <vt:lpstr>اهداف</vt:lpstr>
      <vt:lpstr>فرضیات یا سوالات پژوهشی</vt:lpstr>
      <vt:lpstr>روش اجرا</vt:lpstr>
      <vt:lpstr>روش اجرا</vt:lpstr>
      <vt:lpstr>روش اجرا</vt:lpstr>
      <vt:lpstr>محدودیتهاي اجرایی طرح وروش کاهش آنها</vt:lpstr>
      <vt:lpstr>متغیرها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منابع</vt:lpstr>
      <vt:lpstr>منابع</vt:lpstr>
      <vt:lpstr>منابع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طرح:  نقش پارامترهاي ام آر آي قلب در پیش بینی عواقب قلبی عروقی در بیماران مبتلا به کاردیومیوپاتی هیپرتروفیک</dc:title>
  <dc:creator>Asus</dc:creator>
  <cp:lastModifiedBy>Fahimeh Farrokhzadeh</cp:lastModifiedBy>
  <cp:revision>72</cp:revision>
  <dcterms:created xsi:type="dcterms:W3CDTF">2021-01-31T17:42:04Z</dcterms:created>
  <dcterms:modified xsi:type="dcterms:W3CDTF">2021-03-01T11:50:10Z</dcterms:modified>
</cp:coreProperties>
</file>