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sldIdLst>
    <p:sldId id="364" r:id="rId2"/>
    <p:sldId id="382" r:id="rId3"/>
    <p:sldId id="383" r:id="rId4"/>
    <p:sldId id="384" r:id="rId5"/>
    <p:sldId id="393" r:id="rId6"/>
    <p:sldId id="365" r:id="rId7"/>
    <p:sldId id="387" r:id="rId8"/>
    <p:sldId id="391" r:id="rId9"/>
    <p:sldId id="388" r:id="rId10"/>
    <p:sldId id="392" r:id="rId11"/>
    <p:sldId id="385" r:id="rId12"/>
    <p:sldId id="386" r:id="rId13"/>
    <p:sldId id="395" r:id="rId14"/>
    <p:sldId id="389" r:id="rId15"/>
    <p:sldId id="396" r:id="rId16"/>
    <p:sldId id="39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B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F3FE2-E8A3-474C-B8EA-E19846DD1A91}" type="datetimeFigureOut">
              <a:rPr lang="en-US" smtClean="0"/>
              <a:pPr/>
              <a:t>2/24/2021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F6B5F-98DF-4A6F-9D3A-5FDC4502518C}" type="slidenum">
              <a:rPr lang="en-US" smtClean="0"/>
              <a:pPr/>
              <a:t>‹#›</a:t>
            </a:fld>
            <a:endParaRPr lang="en-US"/>
          </a:p>
        </p:txBody>
      </p:sp>
    </p:spTree>
    <p:extLst>
      <p:ext uri="{BB962C8B-B14F-4D97-AF65-F5344CB8AC3E}">
        <p14:creationId xmlns:p14="http://schemas.microsoft.com/office/powerpoint/2010/main" val="50196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E8DFFE-DA19-4CC3-9605-C2A9784D4646}" type="datetimeFigureOut">
              <a:rPr lang="en-US" smtClean="0"/>
              <a:pPr/>
              <a:t>2/24/2021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B4E7EF6-EA46-4254-99DD-317F29660E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E8DFFE-DA19-4CC3-9605-C2A9784D4646}"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E8DFFE-DA19-4CC3-9605-C2A9784D4646}"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E8DFFE-DA19-4CC3-9605-C2A9784D4646}"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E8DFFE-DA19-4CC3-9605-C2A9784D4646}"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8DFFE-DA19-4CC3-9605-C2A9784D4646}"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E8DFFE-DA19-4CC3-9605-C2A9784D4646}"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E8DFFE-DA19-4CC3-9605-C2A9784D4646}"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B4E7EF6-EA46-4254-99DD-317F29660E1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E8DFFE-DA19-4CC3-9605-C2A9784D4646}" type="datetimeFigureOut">
              <a:rPr lang="en-US" smtClean="0"/>
              <a:pPr/>
              <a:t>2/24/2021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4E7EF6-EA46-4254-99DD-317F29660E1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_ENREF_2"/><Relationship Id="rId2" Type="http://schemas.openxmlformats.org/officeDocument/2006/relationships/hyperlink" Target="#_ENREF_1"/><Relationship Id="rId1" Type="http://schemas.openxmlformats.org/officeDocument/2006/relationships/slideLayout" Target="../slideLayouts/slideLayout2.xml"/><Relationship Id="rId6" Type="http://schemas.openxmlformats.org/officeDocument/2006/relationships/hyperlink" Target="#_ENREF_5"/><Relationship Id="rId5" Type="http://schemas.openxmlformats.org/officeDocument/2006/relationships/hyperlink" Target="#_ENREF_4"/><Relationship Id="rId4" Type="http://schemas.openxmlformats.org/officeDocument/2006/relationships/hyperlink" Target="#_ENREF_3"/></Relationships>
</file>

<file path=ppt/slides/_rels/slide3.xml.rels><?xml version="1.0" encoding="UTF-8" standalone="yes"?>
<Relationships xmlns="http://schemas.openxmlformats.org/package/2006/relationships"><Relationship Id="rId3" Type="http://schemas.openxmlformats.org/officeDocument/2006/relationships/hyperlink" Target="#_ENREF_6"/><Relationship Id="rId2" Type="http://schemas.openxmlformats.org/officeDocument/2006/relationships/hyperlink" Target="#_ENREF_5"/><Relationship Id="rId1" Type="http://schemas.openxmlformats.org/officeDocument/2006/relationships/slideLayout" Target="../slideLayouts/slideLayout2.xml"/><Relationship Id="rId6" Type="http://schemas.openxmlformats.org/officeDocument/2006/relationships/hyperlink" Target="#_ENREF_8"/><Relationship Id="rId5" Type="http://schemas.openxmlformats.org/officeDocument/2006/relationships/hyperlink" Target="#_ENREF_7"/><Relationship Id="rId4" Type="http://schemas.openxmlformats.org/officeDocument/2006/relationships/hyperlink" Target="#_ENREF_1"/></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_ENREF_15"/><Relationship Id="rId2" Type="http://schemas.openxmlformats.org/officeDocument/2006/relationships/hyperlink" Target="#_ENREF_14"/><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_ENREF_17"/><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_ENREF_18"/><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685800"/>
            <a:ext cx="8229600" cy="5638800"/>
          </a:xfrm>
        </p:spPr>
        <p:txBody>
          <a:bodyPr>
            <a:normAutofit/>
          </a:bodyPr>
          <a:lstStyle/>
          <a:p>
            <a:pPr marL="0" marR="0" indent="0" algn="ctr" rtl="1">
              <a:spcBef>
                <a:spcPts val="0"/>
              </a:spcBef>
              <a:spcAft>
                <a:spcPts val="0"/>
              </a:spcAft>
              <a:buNone/>
            </a:pPr>
            <a:endParaRPr lang="fa-IR" sz="2800" b="1" dirty="0" smtClean="0">
              <a:solidFill>
                <a:srgbClr val="000000"/>
              </a:solidFill>
              <a:latin typeface="Zar"/>
              <a:ea typeface="Times New Roman" panose="02020603050405020304" pitchFamily="18" charset="0"/>
              <a:cs typeface="B Mitra" panose="00000400000000000000" pitchFamily="2" charset="-78"/>
            </a:endParaRPr>
          </a:p>
          <a:p>
            <a:pPr marL="0" marR="0" indent="0" algn="ctr" rtl="1">
              <a:spcBef>
                <a:spcPts val="0"/>
              </a:spcBef>
              <a:spcAft>
                <a:spcPts val="0"/>
              </a:spcAft>
              <a:buNone/>
            </a:pPr>
            <a:endParaRPr lang="fa-IR" sz="2800" b="1" dirty="0">
              <a:solidFill>
                <a:srgbClr val="000000"/>
              </a:solidFill>
              <a:latin typeface="Zar"/>
              <a:ea typeface="Times New Roman" panose="02020603050405020304" pitchFamily="18" charset="0"/>
              <a:cs typeface="B Mitra" panose="00000400000000000000" pitchFamily="2" charset="-78"/>
            </a:endParaRPr>
          </a:p>
          <a:p>
            <a:pPr marL="0" marR="0" indent="0" algn="ctr" rtl="1">
              <a:spcBef>
                <a:spcPts val="0"/>
              </a:spcBef>
              <a:spcAft>
                <a:spcPts val="0"/>
              </a:spcAft>
              <a:buNone/>
            </a:pPr>
            <a:endParaRPr lang="fa-IR" sz="2800" b="1" dirty="0" smtClean="0">
              <a:solidFill>
                <a:srgbClr val="000000"/>
              </a:solidFill>
              <a:latin typeface="Zar"/>
              <a:ea typeface="Times New Roman" panose="02020603050405020304" pitchFamily="18" charset="0"/>
              <a:cs typeface="B Mitra" panose="00000400000000000000" pitchFamily="2" charset="-78"/>
            </a:endParaRPr>
          </a:p>
          <a:p>
            <a:pPr marL="0" indent="0" algn="ctr" rtl="1">
              <a:spcBef>
                <a:spcPts val="0"/>
              </a:spcBef>
              <a:buNone/>
            </a:pPr>
            <a:r>
              <a:rPr lang="fa-IR" b="1" dirty="0">
                <a:cs typeface="B Mitra" panose="00000400000000000000" pitchFamily="2" charset="-78"/>
              </a:rPr>
              <a:t>عنوان طرح: </a:t>
            </a:r>
            <a:endParaRPr lang="fa-IR" b="1" dirty="0" smtClean="0">
              <a:cs typeface="B Mitra" panose="00000400000000000000" pitchFamily="2" charset="-78"/>
            </a:endParaRPr>
          </a:p>
          <a:p>
            <a:pPr marL="0" marR="0" indent="0" algn="ctr" rtl="1">
              <a:lnSpc>
                <a:spcPct val="150000"/>
              </a:lnSpc>
              <a:spcBef>
                <a:spcPts val="0"/>
              </a:spcBef>
              <a:spcAft>
                <a:spcPts val="0"/>
              </a:spcAft>
              <a:buNone/>
            </a:pPr>
            <a:endParaRPr lang="fa-IR" sz="2400" b="1" dirty="0">
              <a:solidFill>
                <a:srgbClr val="B50B9D"/>
              </a:solidFill>
              <a:latin typeface="Zar"/>
              <a:ea typeface="Times New Roman" panose="02020603050405020304" pitchFamily="18" charset="0"/>
              <a:cs typeface="B Mitra" panose="00000400000000000000" pitchFamily="2" charset="-78"/>
            </a:endParaRPr>
          </a:p>
          <a:p>
            <a:pPr marL="0" marR="0" indent="0" algn="ctr" rtl="1">
              <a:lnSpc>
                <a:spcPct val="150000"/>
              </a:lnSpc>
              <a:spcBef>
                <a:spcPts val="0"/>
              </a:spcBef>
              <a:spcAft>
                <a:spcPts val="0"/>
              </a:spcAft>
              <a:buNone/>
            </a:pPr>
            <a:r>
              <a:rPr lang="fa-IR" sz="2400" b="1" dirty="0">
                <a:solidFill>
                  <a:srgbClr val="B50B9D"/>
                </a:solidFill>
                <a:latin typeface="Zar"/>
                <a:ea typeface="Times New Roman" panose="02020603050405020304" pitchFamily="18" charset="0"/>
                <a:cs typeface="B Mitra" panose="00000400000000000000" pitchFamily="2" charset="-78"/>
              </a:rPr>
              <a:t>بررسی ویژگی های </a:t>
            </a:r>
            <a:r>
              <a:rPr lang="fa-IR" sz="2400" b="1" dirty="0" smtClean="0">
                <a:solidFill>
                  <a:srgbClr val="B50B9D"/>
                </a:solidFill>
                <a:latin typeface="Zar"/>
                <a:ea typeface="Times New Roman" panose="02020603050405020304" pitchFamily="18" charset="0"/>
                <a:cs typeface="B Mitra" panose="00000400000000000000" pitchFamily="2" charset="-78"/>
              </a:rPr>
              <a:t>روان سنجی </a:t>
            </a:r>
            <a:r>
              <a:rPr lang="fa-IR" sz="2400" b="1" dirty="0">
                <a:solidFill>
                  <a:srgbClr val="B50B9D"/>
                </a:solidFill>
                <a:latin typeface="Zar"/>
                <a:ea typeface="Times New Roman" panose="02020603050405020304" pitchFamily="18" charset="0"/>
                <a:cs typeface="B Mitra" panose="00000400000000000000" pitchFamily="2" charset="-78"/>
              </a:rPr>
              <a:t>نسخه فارسی مقیاس خودمراقبتی در نارسایی </a:t>
            </a:r>
            <a:r>
              <a:rPr lang="fa-IR" sz="2400" b="1" dirty="0" smtClean="0">
                <a:solidFill>
                  <a:srgbClr val="B50B9D"/>
                </a:solidFill>
                <a:latin typeface="Zar"/>
                <a:ea typeface="Times New Roman" panose="02020603050405020304" pitchFamily="18" charset="0"/>
                <a:cs typeface="B Mitra" panose="00000400000000000000" pitchFamily="2" charset="-78"/>
              </a:rPr>
              <a:t>قلبی</a:t>
            </a:r>
            <a:r>
              <a:rPr lang="en-US" sz="2400" b="1" dirty="0" smtClean="0">
                <a:solidFill>
                  <a:srgbClr val="B50B9D"/>
                </a:solidFill>
                <a:latin typeface="Zar"/>
                <a:ea typeface="Times New Roman" panose="02020603050405020304" pitchFamily="18" charset="0"/>
                <a:cs typeface="B Mitra" panose="00000400000000000000" pitchFamily="2" charset="-78"/>
              </a:rPr>
              <a:t>(SCHFI </a:t>
            </a:r>
            <a:r>
              <a:rPr lang="en-US" sz="2400" b="1" dirty="0" smtClean="0">
                <a:solidFill>
                  <a:srgbClr val="B50B9D"/>
                </a:solidFill>
                <a:latin typeface="Zar"/>
                <a:ea typeface="Times New Roman" panose="02020603050405020304" pitchFamily="18" charset="0"/>
                <a:cs typeface="B Mitra" panose="00000400000000000000" pitchFamily="2" charset="-78"/>
              </a:rPr>
              <a:t>v7.2)</a:t>
            </a:r>
          </a:p>
          <a:p>
            <a:pPr marL="0" marR="0" indent="0" algn="ctr" rtl="1">
              <a:lnSpc>
                <a:spcPct val="150000"/>
              </a:lnSpc>
              <a:spcBef>
                <a:spcPts val="0"/>
              </a:spcBef>
              <a:spcAft>
                <a:spcPts val="0"/>
              </a:spcAft>
              <a:buNone/>
            </a:pPr>
            <a:endParaRPr lang="en-US" sz="2000" b="1" dirty="0" smtClean="0">
              <a:solidFill>
                <a:srgbClr val="B50B9D"/>
              </a:solidFill>
              <a:latin typeface="Zar"/>
              <a:ea typeface="Times New Roman" panose="02020603050405020304" pitchFamily="18" charset="0"/>
              <a:cs typeface="B Mitra" panose="00000400000000000000" pitchFamily="2" charset="-78"/>
            </a:endParaRP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مجریان:</a:t>
            </a: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شبانی</a:t>
            </a: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امین</a:t>
            </a: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نادری</a:t>
            </a:r>
            <a:endParaRPr lang="en-US"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endParaRPr>
          </a:p>
          <a:p>
            <a:pPr algn="just" rtl="1">
              <a:lnSpc>
                <a:spcPct val="150000"/>
              </a:lnSpc>
            </a:pPr>
            <a:endParaRPr lang="en-US" sz="2400" dirty="0">
              <a:solidFill>
                <a:srgbClr val="0070C0"/>
              </a:solidFill>
              <a:cs typeface="B Mitra" pitchFamily="2" charset="-78"/>
            </a:endParaRPr>
          </a:p>
        </p:txBody>
      </p:sp>
      <p:pic>
        <p:nvPicPr>
          <p:cNvPr id="4" name="Picture 3"/>
          <p:cNvPicPr>
            <a:picLocks noChangeAspect="1"/>
          </p:cNvPicPr>
          <p:nvPr/>
        </p:nvPicPr>
        <p:blipFill>
          <a:blip r:embed="rId3"/>
          <a:stretch>
            <a:fillRect/>
          </a:stretch>
        </p:blipFill>
        <p:spPr>
          <a:xfrm>
            <a:off x="457200" y="685800"/>
            <a:ext cx="1524000" cy="1066800"/>
          </a:xfrm>
          <a:prstGeom prst="rect">
            <a:avLst/>
          </a:prstGeom>
        </p:spPr>
      </p:pic>
    </p:spTree>
    <p:extLst>
      <p:ext uri="{BB962C8B-B14F-4D97-AF65-F5344CB8AC3E}">
        <p14:creationId xmlns:p14="http://schemas.microsoft.com/office/powerpoint/2010/main" val="330410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524000"/>
            <a:ext cx="8229600" cy="4800600"/>
          </a:xfrm>
        </p:spPr>
        <p:txBody>
          <a:bodyPr>
            <a:noAutofit/>
          </a:bodyPr>
          <a:lstStyle/>
          <a:p>
            <a:pPr marL="0" marR="360045" indent="0" algn="justLow" rtl="1">
              <a:lnSpc>
                <a:spcPct val="150000"/>
              </a:lnSpc>
              <a:spcBef>
                <a:spcPts val="0"/>
              </a:spcBef>
              <a:spcAft>
                <a:spcPts val="0"/>
              </a:spcAft>
              <a:buNone/>
            </a:pPr>
            <a:r>
              <a:rPr lang="ar-SA" sz="2000" b="1" dirty="0" smtClean="0">
                <a:latin typeface="B Mitra,Bold"/>
                <a:ea typeface="Times New Roman" panose="02020603050405020304" pitchFamily="18" charset="0"/>
                <a:cs typeface="B Mitra" panose="00000400000000000000" pitchFamily="2" charset="-78"/>
              </a:rPr>
              <a:t>پایایي</a:t>
            </a:r>
            <a:endParaRPr lang="en-US" sz="20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6830" algn="justLow" rtl="1">
              <a:lnSpc>
                <a:spcPct val="150000"/>
              </a:lnSpc>
              <a:spcBef>
                <a:spcPts val="0"/>
              </a:spcBef>
              <a:spcAft>
                <a:spcPts val="0"/>
              </a:spcAft>
            </a:pPr>
            <a:r>
              <a:rPr lang="ar-SA" sz="2000" dirty="0">
                <a:latin typeface="B Mitra" panose="00000400000000000000" pitchFamily="2" charset="-78"/>
                <a:ea typeface="Times New Roman" panose="02020603050405020304" pitchFamily="18" charset="0"/>
                <a:cs typeface="B Mitra" panose="00000400000000000000" pitchFamily="2" charset="-78"/>
              </a:rPr>
              <a:t>برای بررسی پایایی از روش های تست مجدد، همسانی درونی، ضریب آلفای کرونباخ (</a:t>
            </a:r>
            <a:r>
              <a:rPr lang="en-US" sz="2000" dirty="0">
                <a:latin typeface="Times New Roman" panose="02020603050405020304" pitchFamily="18" charset="0"/>
                <a:ea typeface="Times New Roman" panose="02020603050405020304" pitchFamily="18" charset="0"/>
                <a:cs typeface="B Mitra" panose="00000400000000000000" pitchFamily="2" charset="-78"/>
              </a:rPr>
              <a:t>Cronbach’s alpha coefficient; α</a:t>
            </a:r>
            <a:r>
              <a:rPr lang="en-US" sz="2000" dirty="0">
                <a:latin typeface="B Mitra" panose="00000400000000000000" pitchFamily="2" charset="-78"/>
                <a:ea typeface="Times New Roman" panose="02020603050405020304" pitchFamily="18" charset="0"/>
                <a:cs typeface="B Mitra" panose="00000400000000000000" pitchFamily="2" charset="-78"/>
              </a:rPr>
              <a:t>  </a:t>
            </a:r>
            <a:r>
              <a:rPr lang="ar-SA" sz="2000" dirty="0">
                <a:latin typeface="B Mitra" panose="00000400000000000000" pitchFamily="2" charset="-78"/>
                <a:ea typeface="Times New Roman" panose="02020603050405020304" pitchFamily="18" charset="0"/>
                <a:cs typeface="B Mitra" panose="00000400000000000000" pitchFamily="2" charset="-78"/>
              </a:rPr>
              <a:t>استفاده خواهد شد. برای بررسی  تست مجدد </a:t>
            </a:r>
            <a:r>
              <a:rPr lang="ar-SA" sz="2000" dirty="0">
                <a:latin typeface="Tahoma" panose="020B0604030504040204" pitchFamily="34" charset="0"/>
                <a:ea typeface="Times New Roman" panose="02020603050405020304" pitchFamily="18" charset="0"/>
                <a:cs typeface="B Mitra" panose="00000400000000000000" pitchFamily="2" charset="-78"/>
              </a:rPr>
              <a:t>مقیاس خودمراقبتی</a:t>
            </a:r>
            <a:r>
              <a:rPr lang="ar-SA" sz="2000" dirty="0">
                <a:latin typeface="Times New Roman" panose="02020603050405020304" pitchFamily="18" charset="0"/>
                <a:ea typeface="Times New Roman" panose="02020603050405020304" pitchFamily="18" charset="0"/>
                <a:cs typeface="B Mitra" panose="00000400000000000000" pitchFamily="2" charset="-78"/>
              </a:rPr>
              <a:t> </a:t>
            </a:r>
            <a:r>
              <a:rPr lang="ar-SA" sz="2000" dirty="0">
                <a:latin typeface="B Mitra" panose="00000400000000000000" pitchFamily="2" charset="-78"/>
                <a:ea typeface="Times New Roman" panose="02020603050405020304" pitchFamily="18" charset="0"/>
                <a:cs typeface="B Mitra" panose="00000400000000000000" pitchFamily="2" charset="-78"/>
              </a:rPr>
              <a:t>با فاصله دو هفته ای بین 15 بیمار مبتلا به نارسایی قلب توزیع خواهد شد و میزان همبستگی درون طبقه ای</a:t>
            </a:r>
            <a:r>
              <a:rPr lang="en-US" sz="2000" dirty="0">
                <a:latin typeface="Times New Roman" panose="02020603050405020304" pitchFamily="18" charset="0"/>
                <a:ea typeface="Times New Roman" panose="02020603050405020304" pitchFamily="18" charset="0"/>
                <a:cs typeface="B Mitra" panose="00000400000000000000" pitchFamily="2" charset="-78"/>
              </a:rPr>
              <a:t> (ICC) </a:t>
            </a:r>
            <a:r>
              <a:rPr lang="ar-SA" sz="2000" dirty="0">
                <a:latin typeface="B Mitra" panose="00000400000000000000" pitchFamily="2" charset="-78"/>
                <a:ea typeface="Times New Roman" panose="02020603050405020304" pitchFamily="18" charset="0"/>
                <a:cs typeface="B Mitra" panose="00000400000000000000" pitchFamily="2" charset="-78"/>
              </a:rPr>
              <a:t> محاسبه خواهد شد تا ثبات پرسشنامه در طول زمان مشخص شود</a:t>
            </a:r>
            <a:r>
              <a:rPr lang="en-US" sz="2000" dirty="0">
                <a:latin typeface="B Mitra" panose="00000400000000000000" pitchFamily="2" charset="-78"/>
                <a:ea typeface="Times New Roman" panose="02020603050405020304" pitchFamily="18" charset="0"/>
                <a:cs typeface="B Mitra" panose="00000400000000000000" pitchFamily="2" charset="-78"/>
              </a:rPr>
              <a:t>.</a:t>
            </a: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a:p>
            <a:pPr marL="0" marR="360045" algn="justLow" rtl="1">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468409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Autofit/>
          </a:bodyPr>
          <a:lstStyle/>
          <a:p>
            <a:pPr algn="just" rtl="1">
              <a:lnSpc>
                <a:spcPct val="150000"/>
              </a:lnSpc>
              <a:spcAft>
                <a:spcPts val="800"/>
              </a:spcAft>
            </a:pPr>
            <a:endParaRPr lang="fa-IR" sz="1800" dirty="0" smtClean="0">
              <a:latin typeface="Calibri" panose="020F0502020204030204" pitchFamily="34" charset="0"/>
              <a:ea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latin typeface="Calibri" panose="020F0502020204030204" pitchFamily="34" charset="0"/>
                <a:ea typeface="Calibri" panose="020F0502020204030204" pitchFamily="34" charset="0"/>
                <a:cs typeface="B Mitra" panose="00000400000000000000" pitchFamily="2" charset="-78"/>
              </a:rPr>
              <a:t>                                          </a:t>
            </a:r>
            <a:r>
              <a:rPr lang="ar-SA" sz="1800" dirty="0">
                <a:latin typeface="Calibri" panose="020F0502020204030204" pitchFamily="34" charset="0"/>
                <a:ea typeface="Calibri" panose="020F0502020204030204" pitchFamily="34" charset="0"/>
                <a:cs typeface="B Mitra" panose="00000400000000000000" pitchFamily="2" charset="-78"/>
              </a:rPr>
              <a:t>این</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مطالعه</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از</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نوع</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روش</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شناختی</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است</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که</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به</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صورت</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مقطعی انجام خواهد شد</a:t>
            </a:r>
            <a:endParaRPr lang="fa-IR" sz="1800" dirty="0" smtClean="0">
              <a:latin typeface="Calibri" panose="020F0502020204030204" pitchFamily="34" charset="0"/>
              <a:ea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latin typeface="Calibri" panose="020F0502020204030204" pitchFamily="34" charset="0"/>
                <a:ea typeface="Calibri" panose="020F0502020204030204" pitchFamily="34" charset="0"/>
                <a:cs typeface="B Mitra" panose="00000400000000000000" pitchFamily="2" charset="-78"/>
              </a:rPr>
              <a:t>                                       </a:t>
            </a:r>
          </a:p>
          <a:p>
            <a:pPr marL="0" lvl="0" indent="0" algn="just" rtl="1">
              <a:lnSpc>
                <a:spcPct val="150000"/>
              </a:lnSpc>
              <a:spcAft>
                <a:spcPts val="800"/>
              </a:spcAft>
              <a:buClr>
                <a:srgbClr val="0BD0D9"/>
              </a:buClr>
              <a:buNone/>
            </a:pP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 </a:t>
            </a:r>
            <a:r>
              <a:rPr lang="fa-IR" sz="1800" dirty="0" smtClean="0">
                <a:solidFill>
                  <a:prstClr val="black"/>
                </a:solidFill>
                <a:latin typeface="Calibri" panose="020F0502020204030204" pitchFamily="34" charset="0"/>
                <a:ea typeface="Calibri" panose="020F0502020204030204" pitchFamily="34" charset="0"/>
                <a:cs typeface="B Mitra" panose="00000400000000000000" pitchFamily="2" charset="-78"/>
              </a:rPr>
              <a:t>                                       مرکز </a:t>
            </a: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آموزشی، تحقیقاتی و درمانی قلب و عروق شهید </a:t>
            </a:r>
            <a:r>
              <a:rPr lang="fa-IR" sz="1800" dirty="0" smtClean="0">
                <a:solidFill>
                  <a:prstClr val="black"/>
                </a:solidFill>
                <a:latin typeface="Calibri" panose="020F0502020204030204" pitchFamily="34" charset="0"/>
                <a:ea typeface="Calibri" panose="020F0502020204030204" pitchFamily="34" charset="0"/>
                <a:cs typeface="B Mitra" panose="00000400000000000000" pitchFamily="2" charset="-78"/>
              </a:rPr>
              <a:t>رجایی</a:t>
            </a:r>
            <a:endParaRPr lang="en-US" sz="1800" dirty="0" smtClean="0">
              <a:solidFill>
                <a:prstClr val="black"/>
              </a:solidFill>
            </a:endParaRPr>
          </a:p>
          <a:p>
            <a:pPr marL="0" indent="0" algn="just" rtl="1">
              <a:lnSpc>
                <a:spcPct val="150000"/>
              </a:lnSpc>
              <a:spcAft>
                <a:spcPts val="800"/>
              </a:spcAft>
              <a:buNone/>
            </a:pPr>
            <a:endParaRPr lang="fa-IR" sz="1800" dirty="0">
              <a:latin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t>                                </a:t>
            </a:r>
            <a:r>
              <a:rPr lang="fa-IR" sz="1800" dirty="0" smtClean="0">
                <a:latin typeface="Calibri" panose="020F0502020204030204" pitchFamily="34" charset="0"/>
                <a:ea typeface="Calibri" panose="020F0502020204030204" pitchFamily="34" charset="0"/>
                <a:cs typeface="B Mitra" panose="00000400000000000000" pitchFamily="2" charset="-78"/>
              </a:rPr>
              <a:t>کلیه </a:t>
            </a:r>
            <a:r>
              <a:rPr lang="fa-IR" sz="1800" dirty="0">
                <a:latin typeface="Calibri" panose="020F0502020204030204" pitchFamily="34" charset="0"/>
                <a:ea typeface="Calibri" panose="020F0502020204030204" pitchFamily="34" charset="0"/>
                <a:cs typeface="B Mitra" panose="00000400000000000000" pitchFamily="2" charset="-78"/>
              </a:rPr>
              <a:t>بیماران مبتلا به نارسایی قلب مراجعه کننده به مرکز قلب و عروق شهید رجایی</a:t>
            </a:r>
            <a:endParaRPr lang="en-US" sz="1800" dirty="0"/>
          </a:p>
          <a:p>
            <a:pPr algn="just" rtl="1">
              <a:lnSpc>
                <a:spcPct val="150000"/>
              </a:lnSpc>
              <a:spcAft>
                <a:spcPts val="800"/>
              </a:spcAft>
            </a:pPr>
            <a:endParaRPr lang="fa-IR" sz="1800" dirty="0" smtClean="0">
              <a:latin typeface="Calibri" panose="020F0502020204030204" pitchFamily="34" charset="0"/>
              <a:ea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latin typeface="Calibri" panose="020F0502020204030204" pitchFamily="34" charset="0"/>
                <a:ea typeface="Calibri" panose="020F0502020204030204" pitchFamily="34" charset="0"/>
                <a:cs typeface="B Mitra" panose="00000400000000000000" pitchFamily="2" charset="-78"/>
              </a:rPr>
              <a:t>                                     نمونه </a:t>
            </a:r>
            <a:r>
              <a:rPr lang="fa-IR" sz="1800" dirty="0">
                <a:latin typeface="Calibri" panose="020F0502020204030204" pitchFamily="34" charset="0"/>
                <a:ea typeface="Calibri" panose="020F0502020204030204" pitchFamily="34" charset="0"/>
                <a:cs typeface="B Mitra" panose="00000400000000000000" pitchFamily="2" charset="-78"/>
              </a:rPr>
              <a:t>گیری </a:t>
            </a:r>
            <a:r>
              <a:rPr lang="fa-IR" sz="1800" dirty="0" smtClean="0">
                <a:latin typeface="Calibri" panose="020F0502020204030204" pitchFamily="34" charset="0"/>
                <a:ea typeface="Calibri" panose="020F0502020204030204" pitchFamily="34" charset="0"/>
                <a:cs typeface="B Mitra" panose="00000400000000000000" pitchFamily="2" charset="-78"/>
              </a:rPr>
              <a:t>به </a:t>
            </a:r>
            <a:r>
              <a:rPr lang="fa-IR" sz="1800" dirty="0">
                <a:latin typeface="Calibri" panose="020F0502020204030204" pitchFamily="34" charset="0"/>
                <a:ea typeface="Calibri" panose="020F0502020204030204" pitchFamily="34" charset="0"/>
                <a:cs typeface="B Mitra" panose="00000400000000000000" pitchFamily="2" charset="-78"/>
              </a:rPr>
              <a:t>روش در </a:t>
            </a:r>
            <a:r>
              <a:rPr lang="fa-IR" sz="1800" dirty="0" smtClean="0">
                <a:latin typeface="Calibri" panose="020F0502020204030204" pitchFamily="34" charset="0"/>
                <a:ea typeface="Calibri" panose="020F0502020204030204" pitchFamily="34" charset="0"/>
                <a:cs typeface="B Mitra" panose="00000400000000000000" pitchFamily="2" charset="-78"/>
              </a:rPr>
              <a:t>دسترس</a:t>
            </a:r>
            <a:endPar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endParaRPr>
          </a:p>
        </p:txBody>
      </p:sp>
      <p:pic>
        <p:nvPicPr>
          <p:cNvPr id="4" name="Picture 3"/>
          <p:cNvPicPr>
            <a:picLocks noChangeAspect="1"/>
          </p:cNvPicPr>
          <p:nvPr/>
        </p:nvPicPr>
        <p:blipFill>
          <a:blip r:embed="rId2"/>
          <a:stretch>
            <a:fillRect/>
          </a:stretch>
        </p:blipFill>
        <p:spPr>
          <a:xfrm>
            <a:off x="6540822" y="1066800"/>
            <a:ext cx="2145978" cy="838199"/>
          </a:xfrm>
          <a:prstGeom prst="rect">
            <a:avLst/>
          </a:prstGeom>
        </p:spPr>
      </p:pic>
      <p:sp>
        <p:nvSpPr>
          <p:cNvPr id="8" name="TextBox 7"/>
          <p:cNvSpPr txBox="1"/>
          <p:nvPr/>
        </p:nvSpPr>
        <p:spPr>
          <a:xfrm>
            <a:off x="6658298" y="2302916"/>
            <a:ext cx="1905001"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محیط پژوهش</a:t>
            </a:r>
          </a:p>
        </p:txBody>
      </p:sp>
      <p:sp>
        <p:nvSpPr>
          <p:cNvPr id="9" name="TextBox 8"/>
          <p:cNvSpPr txBox="1"/>
          <p:nvPr/>
        </p:nvSpPr>
        <p:spPr>
          <a:xfrm>
            <a:off x="6658298" y="3377331"/>
            <a:ext cx="1885886"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جامعه پژوهش</a:t>
            </a:r>
          </a:p>
        </p:txBody>
      </p:sp>
      <p:sp>
        <p:nvSpPr>
          <p:cNvPr id="10" name="TextBox 9"/>
          <p:cNvSpPr txBox="1"/>
          <p:nvPr/>
        </p:nvSpPr>
        <p:spPr>
          <a:xfrm>
            <a:off x="6701883" y="4453605"/>
            <a:ext cx="1883720"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نمونه‌گیری</a:t>
            </a:r>
          </a:p>
        </p:txBody>
      </p:sp>
    </p:spTree>
    <p:extLst>
      <p:ext uri="{BB962C8B-B14F-4D97-AF65-F5344CB8AC3E}">
        <p14:creationId xmlns:p14="http://schemas.microsoft.com/office/powerpoint/2010/main" val="2278668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Autofit/>
          </a:bodyPr>
          <a:lstStyle/>
          <a:p>
            <a:pPr algn="just" rtl="1">
              <a:lnSpc>
                <a:spcPct val="150000"/>
              </a:lnSpc>
            </a:pPr>
            <a:r>
              <a:rPr lang="fa-IR" sz="1800" b="1" dirty="0">
                <a:solidFill>
                  <a:srgbClr val="B50B9D"/>
                </a:solidFill>
                <a:latin typeface="Tahoma" panose="020B0604030504040204" pitchFamily="34" charset="0"/>
                <a:ea typeface="Times New Roman" panose="02020603050405020304" pitchFamily="18" charset="0"/>
                <a:cs typeface="B Mitra" panose="00000400000000000000" pitchFamily="2" charset="-78"/>
              </a:rPr>
              <a:t>معیارهای ورود به مطالعه:</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بیمارانی که با تشخیص نارسایی قلب به مرکز قلب و عروق شهید رجایی مراجعه کنند. </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سن 18 سال یا بالاتر داشته باشند</a:t>
            </a:r>
          </a:p>
          <a:p>
            <a:pPr marL="342900" indent="-342900" algn="just" rtl="1">
              <a:lnSpc>
                <a:spcPct val="150000"/>
              </a:lnSpc>
              <a:buFont typeface="+mj-lt"/>
              <a:buAutoNum type="arabicParenR"/>
            </a:pPr>
            <a:r>
              <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rPr>
              <a:t>رضایت به شرکت در مطالعه داشته باشند</a:t>
            </a:r>
          </a:p>
          <a:p>
            <a:pPr marL="0" indent="0" algn="just" rtl="1">
              <a:lnSpc>
                <a:spcPct val="150000"/>
              </a:lnSpc>
              <a:buNone/>
            </a:pPr>
            <a:endParaRPr lang="fa-IR" sz="1800" dirty="0" smtClean="0">
              <a:solidFill>
                <a:srgbClr val="000000"/>
              </a:solidFill>
              <a:latin typeface="Tahoma" panose="020B0604030504040204" pitchFamily="34" charset="0"/>
              <a:ea typeface="Times New Roman" panose="02020603050405020304" pitchFamily="18" charset="0"/>
              <a:cs typeface="B Mitra" panose="00000400000000000000" pitchFamily="2" charset="-78"/>
            </a:endParaRPr>
          </a:p>
          <a:p>
            <a:pPr algn="just" rtl="1">
              <a:lnSpc>
                <a:spcPct val="150000"/>
              </a:lnSpc>
            </a:pPr>
            <a:r>
              <a:rPr lang="fa-IR" sz="1800" b="1" dirty="0" smtClean="0">
                <a:solidFill>
                  <a:srgbClr val="B50B9D"/>
                </a:solidFill>
                <a:latin typeface="Tahoma" panose="020B0604030504040204" pitchFamily="34" charset="0"/>
                <a:ea typeface="Times New Roman" panose="02020603050405020304" pitchFamily="18" charset="0"/>
                <a:cs typeface="B Mitra" panose="00000400000000000000" pitchFamily="2" charset="-78"/>
              </a:rPr>
              <a:t>معیارهای </a:t>
            </a:r>
            <a:r>
              <a:rPr lang="fa-IR" sz="1800" b="1" dirty="0">
                <a:solidFill>
                  <a:srgbClr val="B50B9D"/>
                </a:solidFill>
                <a:latin typeface="Tahoma" panose="020B0604030504040204" pitchFamily="34" charset="0"/>
                <a:ea typeface="Times New Roman" panose="02020603050405020304" pitchFamily="18" charset="0"/>
                <a:cs typeface="B Mitra" panose="00000400000000000000" pitchFamily="2" charset="-78"/>
              </a:rPr>
              <a:t>خروج از مطالعه:</a:t>
            </a:r>
          </a:p>
          <a:p>
            <a:pPr marL="342900" indent="-342900" algn="just" rtl="1">
              <a:lnSpc>
                <a:spcPct val="150000"/>
              </a:lnSpc>
              <a:buFont typeface="+mj-lt"/>
              <a:buAutoNum type="arabicParenR"/>
            </a:pPr>
            <a:r>
              <a:rPr lang="ar-SA" sz="1800" dirty="0">
                <a:latin typeface="Calibri" panose="020F0502020204030204" pitchFamily="34" charset="0"/>
                <a:ea typeface="Calibri" panose="020F0502020204030204" pitchFamily="34" charset="0"/>
                <a:cs typeface="B Mitra" panose="00000400000000000000" pitchFamily="2" charset="-78"/>
              </a:rPr>
              <a:t>پرسشنامه</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های</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پر</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نشده</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یا</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ناقص</a:t>
            </a:r>
            <a:endPar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278455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Autofit/>
          </a:bodyPr>
          <a:lstStyle/>
          <a:p>
            <a:pPr marL="0" marR="36195" indent="0" algn="justLow" rtl="1">
              <a:spcBef>
                <a:spcPts val="0"/>
              </a:spcBef>
              <a:spcAft>
                <a:spcPts val="0"/>
              </a:spcAft>
              <a:buNone/>
            </a:pPr>
            <a:r>
              <a:rPr lang="ar-SA" sz="1800" b="1" dirty="0">
                <a:solidFill>
                  <a:srgbClr val="B50B9D"/>
                </a:solidFill>
                <a:latin typeface="Times New Roman" panose="02020603050405020304" pitchFamily="18" charset="0"/>
                <a:ea typeface="Times New Roman" panose="02020603050405020304" pitchFamily="18" charset="0"/>
                <a:cs typeface="B Mitra" panose="00000400000000000000" pitchFamily="2" charset="-78"/>
              </a:rPr>
              <a:t>روش محاسبه حجم نمونه و </a:t>
            </a:r>
            <a:r>
              <a:rPr lang="ar-SA" sz="1800" b="1" dirty="0" smtClean="0">
                <a:solidFill>
                  <a:srgbClr val="B50B9D"/>
                </a:solidFill>
                <a:latin typeface="Times New Roman" panose="02020603050405020304" pitchFamily="18" charset="0"/>
                <a:ea typeface="Times New Roman" panose="02020603050405020304" pitchFamily="18" charset="0"/>
                <a:cs typeface="B Mitra" panose="00000400000000000000" pitchFamily="2" charset="-78"/>
              </a:rPr>
              <a:t>تعداد</a:t>
            </a:r>
            <a:r>
              <a:rPr lang="fa-IR" sz="1800" b="1" dirty="0" smtClean="0">
                <a:solidFill>
                  <a:srgbClr val="B50B9D"/>
                </a:solidFill>
                <a:latin typeface="Times New Roman" panose="02020603050405020304" pitchFamily="18" charset="0"/>
                <a:ea typeface="Times New Roman" panose="02020603050405020304" pitchFamily="18" charset="0"/>
                <a:cs typeface="B Mitra" panose="00000400000000000000" pitchFamily="2" charset="-78"/>
              </a:rPr>
              <a:t> </a:t>
            </a:r>
            <a:r>
              <a:rPr lang="ar-SA" sz="1800" b="1" dirty="0" smtClean="0">
                <a:solidFill>
                  <a:srgbClr val="B50B9D"/>
                </a:solidFill>
                <a:latin typeface="Times New Roman" panose="02020603050405020304" pitchFamily="18" charset="0"/>
                <a:ea typeface="Times New Roman" panose="02020603050405020304" pitchFamily="18" charset="0"/>
                <a:cs typeface="B Mitra" panose="00000400000000000000" pitchFamily="2" charset="-78"/>
              </a:rPr>
              <a:t>آن:</a:t>
            </a:r>
            <a:r>
              <a:rPr lang="fa-IR" sz="1800" b="1" dirty="0" smtClean="0">
                <a:solidFill>
                  <a:srgbClr val="B50B9D"/>
                </a:solidFill>
                <a:latin typeface="Times New Roman" panose="02020603050405020304" pitchFamily="18" charset="0"/>
                <a:ea typeface="Times New Roman" panose="02020603050405020304" pitchFamily="18" charset="0"/>
                <a:cs typeface="B Mitra" panose="00000400000000000000" pitchFamily="2" charset="-78"/>
              </a:rPr>
              <a:t>   </a:t>
            </a:r>
          </a:p>
          <a:p>
            <a:pPr marL="0" marR="36195" algn="justLow" rtl="1">
              <a:spcBef>
                <a:spcPts val="0"/>
              </a:spcBef>
              <a:spcAft>
                <a:spcPts val="0"/>
              </a:spcAft>
            </a:pPr>
            <a:endParaRPr lang="fa-IR" sz="1800" b="1" dirty="0">
              <a:solidFill>
                <a:srgbClr val="B50B9D"/>
              </a:solidFill>
              <a:latin typeface="Times New Roman" panose="02020603050405020304" pitchFamily="18" charset="0"/>
              <a:ea typeface="Times New Roman" panose="02020603050405020304" pitchFamily="18" charset="0"/>
              <a:cs typeface="B Mitra" panose="00000400000000000000" pitchFamily="2" charset="-78"/>
            </a:endParaRPr>
          </a:p>
          <a:p>
            <a:pPr marL="0" marR="360045" algn="just" rtl="1">
              <a:lnSpc>
                <a:spcPct val="150000"/>
              </a:lnSpc>
              <a:spcBef>
                <a:spcPts val="0"/>
              </a:spcBef>
              <a:spcAft>
                <a:spcPts val="0"/>
              </a:spcAft>
            </a:pPr>
            <a:r>
              <a:rPr lang="ar-SA" sz="2000" dirty="0">
                <a:latin typeface="Tahoma" panose="020B0604030504040204" pitchFamily="34" charset="0"/>
                <a:ea typeface="Times New Roman" panose="02020603050405020304" pitchFamily="18" charset="0"/>
                <a:cs typeface="B Mitra" panose="00000400000000000000" pitchFamily="2" charset="-78"/>
              </a:rPr>
              <a:t>حداقل</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حجم</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نمونه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برای اجرای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تحلیل</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عاملی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اکتشافی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3</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تا</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10</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نفر</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ازای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هر</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گویه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است و حداقل حجم نمونه برای تحلیل عاملی تاییدی 200 نفر است. در مطالعه حاضر جهت تحلیل عاملی اکتشافی به ازای هر گویه 10 نفر بیمار مبتلا به نارسایی قلب در نظر گرفته شد (تقریباً 300 بیمار) و جهت تحلیل عاملی تاییدی 200 بیمار در نظر گرفته شد. بنابراین پرسشنامه ها بین500 بیمار مبتلا به نارسایی قلب توزیع خواهند شد. </a:t>
            </a:r>
            <a:endParaRPr lang="en-US" sz="20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6195" algn="justLow" rtl="1">
              <a:spcBef>
                <a:spcPts val="0"/>
              </a:spcBef>
              <a:spcAft>
                <a:spcPts val="0"/>
              </a:spcAft>
            </a:pPr>
            <a:endParaRPr lang="fa-IR" sz="2000" b="1" dirty="0" smtClean="0">
              <a:solidFill>
                <a:srgbClr val="B50B9D"/>
              </a:solidFill>
              <a:latin typeface="Times New Roman" panose="02020603050405020304" pitchFamily="18" charset="0"/>
              <a:ea typeface="Times New Roman" panose="02020603050405020304" pitchFamily="18" charset="0"/>
              <a:cs typeface="B Mitra" panose="00000400000000000000" pitchFamily="2" charset="-78"/>
            </a:endParaRPr>
          </a:p>
          <a:p>
            <a:pPr marL="0" marR="36195" algn="justLow" rtl="1">
              <a:spcBef>
                <a:spcPts val="0"/>
              </a:spcBef>
              <a:spcAft>
                <a:spcPts val="0"/>
              </a:spcAft>
            </a:pPr>
            <a:endParaRPr lang="en-US" sz="1800" dirty="0">
              <a:solidFill>
                <a:srgbClr val="B50B9D"/>
              </a:solidFill>
              <a:effectLst/>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157854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51" y="609600"/>
            <a:ext cx="8229600" cy="1143000"/>
          </a:xfrm>
        </p:spPr>
        <p:txBody>
          <a:bodyPr>
            <a:normAutofit/>
          </a:bodyPr>
          <a:lstStyle/>
          <a:p>
            <a:pPr algn="r"/>
            <a:r>
              <a:rPr lang="fa-IR" sz="2800" b="1" dirty="0">
                <a:solidFill>
                  <a:srgbClr val="B50B9D"/>
                </a:solidFill>
                <a:cs typeface="B Mitra" panose="00000400000000000000" pitchFamily="2" charset="-78"/>
              </a:rPr>
              <a:t>مشخصات ابزار جمع آوري اطلاعات و نحوه جمع آوري آن:</a:t>
            </a:r>
            <a:endParaRPr lang="en-US" sz="28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221166" y="1981200"/>
            <a:ext cx="8229600" cy="4389120"/>
          </a:xfrm>
        </p:spPr>
        <p:txBody>
          <a:bodyPr>
            <a:noAutofit/>
          </a:bodyPr>
          <a:lstStyle/>
          <a:p>
            <a:pPr marL="0" marR="0" indent="0" algn="just" rtl="1">
              <a:lnSpc>
                <a:spcPct val="150000"/>
              </a:lnSpc>
              <a:spcBef>
                <a:spcPts val="0"/>
              </a:spcBef>
              <a:spcAft>
                <a:spcPts val="0"/>
              </a:spcAft>
              <a:buNone/>
            </a:pPr>
            <a:r>
              <a:rPr lang="ar-SA" sz="1800" b="1" dirty="0">
                <a:latin typeface="Times New Roman" panose="02020603050405020304" pitchFamily="18" charset="0"/>
                <a:ea typeface="Times New Roman" panose="02020603050405020304" pitchFamily="18" charset="0"/>
                <a:cs typeface="B Mitra" panose="00000400000000000000" pitchFamily="2" charset="-78"/>
              </a:rPr>
              <a:t>جمع آوری داده </a:t>
            </a:r>
            <a:r>
              <a:rPr lang="ar-SA" sz="1800" b="1" dirty="0" smtClean="0">
                <a:latin typeface="Times New Roman" panose="02020603050405020304" pitchFamily="18" charset="0"/>
                <a:ea typeface="Times New Roman" panose="02020603050405020304" pitchFamily="18" charset="0"/>
                <a:cs typeface="B Mitra" panose="00000400000000000000" pitchFamily="2" charset="-78"/>
              </a:rPr>
              <a:t>ها</a:t>
            </a:r>
            <a:r>
              <a:rPr lang="fa-IR" sz="1800" b="1" dirty="0" smtClean="0">
                <a:latin typeface="Times New Roman" panose="02020603050405020304" pitchFamily="18" charset="0"/>
                <a:ea typeface="Times New Roman" panose="02020603050405020304" pitchFamily="18" charset="0"/>
                <a:cs typeface="B Mitra" panose="00000400000000000000" pitchFamily="2" charset="-78"/>
              </a:rPr>
              <a:t>:</a:t>
            </a:r>
          </a:p>
          <a:p>
            <a:pPr marL="0" marR="0" indent="0" algn="just" rtl="1">
              <a:lnSpc>
                <a:spcPct val="150000"/>
              </a:lnSpc>
              <a:spcBef>
                <a:spcPts val="0"/>
              </a:spcBef>
              <a:spcAft>
                <a:spcPts val="0"/>
              </a:spcAft>
              <a:buNone/>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مقیاس </a:t>
            </a:r>
            <a:r>
              <a:rPr lang="fa-IR" sz="1800" dirty="0">
                <a:latin typeface="Tahoma" panose="020B0604030504040204" pitchFamily="34" charset="0"/>
                <a:ea typeface="Times New Roman" panose="02020603050405020304" pitchFamily="18" charset="0"/>
                <a:cs typeface="B Mitra" panose="00000400000000000000" pitchFamily="2" charset="-78"/>
              </a:rPr>
              <a:t>خودمراقبتی در نارسایی قلبی</a:t>
            </a:r>
            <a:r>
              <a:rPr lang="ar-SA" sz="1800" dirty="0">
                <a:latin typeface="Times New Roman" panose="02020603050405020304" pitchFamily="18" charset="0"/>
                <a:ea typeface="Times New Roman" panose="02020603050405020304" pitchFamily="18" charset="0"/>
                <a:cs typeface="B Mitra" panose="00000400000000000000" pitchFamily="2" charset="-78"/>
              </a:rPr>
              <a:t> با 15 گویه </a:t>
            </a:r>
            <a:r>
              <a:rPr lang="ar-SA" sz="1800" dirty="0">
                <a:latin typeface="Tahoma" panose="020B0604030504040204" pitchFamily="34" charset="0"/>
                <a:ea typeface="Times New Roman" panose="02020603050405020304" pitchFamily="18" charset="0"/>
                <a:cs typeface="B Mitra" panose="00000400000000000000" pitchFamily="2" charset="-78"/>
              </a:rPr>
              <a:t>توسط </a:t>
            </a:r>
            <a:r>
              <a:rPr lang="en-US" sz="1800" dirty="0" err="1">
                <a:latin typeface="Times New Roman" panose="02020603050405020304" pitchFamily="18" charset="0"/>
                <a:ea typeface="Times New Roman" panose="02020603050405020304" pitchFamily="18" charset="0"/>
                <a:cs typeface="B Mitra" panose="00000400000000000000" pitchFamily="2" charset="-78"/>
              </a:rPr>
              <a:t>Riegel</a:t>
            </a:r>
            <a:r>
              <a:rPr lang="en-US" sz="1800" dirty="0">
                <a:latin typeface="Times New Roman" panose="02020603050405020304" pitchFamily="18" charset="0"/>
                <a:ea typeface="Times New Roman" panose="02020603050405020304" pitchFamily="18" charset="0"/>
                <a:cs typeface="B Mitra" panose="00000400000000000000" pitchFamily="2" charset="-78"/>
              </a:rPr>
              <a:t> </a:t>
            </a:r>
            <a:r>
              <a:rPr lang="en-US" sz="1800" dirty="0">
                <a:latin typeface="B Mitra" panose="00000400000000000000" pitchFamily="2" charset="-78"/>
                <a:ea typeface="Times New Roman" panose="02020603050405020304" pitchFamily="18" charset="0"/>
              </a:rPr>
              <a:t> </a:t>
            </a:r>
            <a:r>
              <a:rPr lang="fa-IR" sz="1800" dirty="0">
                <a:latin typeface="Tahoma" panose="020B0604030504040204" pitchFamily="34" charset="0"/>
                <a:ea typeface="Times New Roman" panose="02020603050405020304" pitchFamily="18" charset="0"/>
                <a:cs typeface="B Mitra" panose="00000400000000000000" pitchFamily="2" charset="-78"/>
              </a:rPr>
              <a:t>و همکاران (2004) تهیه شده و در سال 2009 به روز رسانی شده است. </a:t>
            </a:r>
            <a:r>
              <a:rPr lang="fa-IR" sz="1800" dirty="0">
                <a:latin typeface="Times New Roman" panose="02020603050405020304" pitchFamily="18" charset="0"/>
                <a:ea typeface="Times New Roman" panose="02020603050405020304" pitchFamily="18" charset="0"/>
                <a:cs typeface="B Mitra" panose="00000400000000000000" pitchFamily="2" charset="-78"/>
              </a:rPr>
              <a:t>نسخه ای که در سال 2009 به روز رسانی شده (شاخص خودمراقبتی نسخه 2/6) شامل 22 سوال است. نسخه جدیدتر </a:t>
            </a:r>
            <a:r>
              <a:rPr lang="fa-IR" sz="1800" dirty="0">
                <a:latin typeface="Tahoma" panose="020B0604030504040204" pitchFamily="34" charset="0"/>
                <a:ea typeface="Times New Roman" panose="02020603050405020304" pitchFamily="18" charset="0"/>
                <a:cs typeface="B Mitra" panose="00000400000000000000" pitchFamily="2" charset="-78"/>
              </a:rPr>
              <a:t>مقیاس خودمراقبتی در نارسایی قلبی </a:t>
            </a:r>
            <a:r>
              <a:rPr lang="fa-IR" sz="1800" dirty="0">
                <a:latin typeface="Times New Roman" panose="02020603050405020304" pitchFamily="18" charset="0"/>
                <a:ea typeface="Times New Roman" panose="02020603050405020304" pitchFamily="18" charset="0"/>
                <a:cs typeface="B Mitra" panose="00000400000000000000" pitchFamily="2" charset="-78"/>
              </a:rPr>
              <a:t>(شاخص خودمراقتبی نسخه 2/7) شامل 29 گویه وسه مقیاس تداوم خودمراقبتی، درک از علایم بیماری و مدیریت خودمراقبتی است. مقیاس تداوم خودمراقبتی شامل 10 سوال، مقیاس درک از علایم بیماری شامل 9 سوال در مورد بررسی فراوانی رفتارهای خودمراقبتی و 2 سوال در مورد چگونگی تشخیص سریع علایم و مقیاس مدیریت خودمراقبتی شامل 8 سوال است. هر سوال با مقیاس لیکرت از 1 تا 5 (1= هرگز و 5= همیشه) نمره دهی می شود. هر کدام از این سه مقیاس به طور جداگانه نمره دهی می شوند. نمرات تمام سوالات جمع شده و پس از استانداردسازی، نمره کل بین 0 تا 100 خواهد بود. نمرات بالاتر خودمراقبتی بهتر را نشان می دهد </a:t>
            </a:r>
            <a:endParaRPr lang="fa-IR" sz="1800" b="1" dirty="0" smtClean="0">
              <a:latin typeface="Times New Roman" panose="02020603050405020304" pitchFamily="18" charset="0"/>
              <a:ea typeface="Times New Roman" panose="02020603050405020304" pitchFamily="18" charset="0"/>
              <a:cs typeface="B Mitra" panose="00000400000000000000" pitchFamily="2" charset="-78"/>
            </a:endParaRPr>
          </a:p>
          <a:p>
            <a:pPr marL="0" marR="0" indent="0" algn="just" rtl="1">
              <a:lnSpc>
                <a:spcPct val="150000"/>
              </a:lnSpc>
              <a:spcBef>
                <a:spcPts val="0"/>
              </a:spcBef>
              <a:spcAft>
                <a:spcPts val="0"/>
              </a:spcAft>
              <a:buNone/>
            </a:pPr>
            <a:endParaRPr lang="fa-IR" sz="1800" b="1" dirty="0" smtClean="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832307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800" b="1" dirty="0" smtClean="0">
                <a:solidFill>
                  <a:srgbClr val="B50B9D"/>
                </a:solidFill>
                <a:cs typeface="B Mitra" panose="00000400000000000000" pitchFamily="2" charset="-78"/>
              </a:rPr>
              <a:t>هزینه های طرح:</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3405208"/>
              </p:ext>
            </p:extLst>
          </p:nvPr>
        </p:nvGraphicFramePr>
        <p:xfrm>
          <a:off x="2286000" y="2544482"/>
          <a:ext cx="4267200" cy="1281957"/>
        </p:xfrm>
        <a:graphic>
          <a:graphicData uri="http://schemas.openxmlformats.org/drawingml/2006/table">
            <a:tbl>
              <a:tblPr rtl="1"/>
              <a:tblGrid>
                <a:gridCol w="2152330">
                  <a:extLst>
                    <a:ext uri="{9D8B030D-6E8A-4147-A177-3AD203B41FA5}">
                      <a16:colId xmlns:a16="http://schemas.microsoft.com/office/drawing/2014/main" xmlns="" val="3150722403"/>
                    </a:ext>
                  </a:extLst>
                </a:gridCol>
                <a:gridCol w="2114870">
                  <a:extLst>
                    <a:ext uri="{9D8B030D-6E8A-4147-A177-3AD203B41FA5}">
                      <a16:colId xmlns:a16="http://schemas.microsoft.com/office/drawing/2014/main" xmlns="" val="3924439192"/>
                    </a:ext>
                  </a:extLst>
                </a:gridCol>
              </a:tblGrid>
              <a:tr h="487083">
                <a:tc>
                  <a:txBody>
                    <a:bodyPr/>
                    <a:lstStyle/>
                    <a:p>
                      <a:pPr marL="0" marR="0" algn="ctr" rtl="1">
                        <a:lnSpc>
                          <a:spcPct val="150000"/>
                        </a:lnSpc>
                        <a:spcBef>
                          <a:spcPts val="0"/>
                        </a:spcBef>
                        <a:spcAft>
                          <a:spcPts val="0"/>
                        </a:spcAft>
                      </a:pPr>
                      <a:r>
                        <a:rPr lang="fa-IR" sz="1200" b="1" dirty="0" smtClean="0">
                          <a:effectLst/>
                          <a:latin typeface="Times New Roman" panose="02020603050405020304" pitchFamily="18" charset="0"/>
                          <a:ea typeface="Times New Roman" panose="02020603050405020304" pitchFamily="18" charset="0"/>
                          <a:cs typeface="B Nazanin" panose="00000400000000000000" pitchFamily="2" charset="-78"/>
                        </a:rPr>
                        <a:t>توزیع و جمع آوری پرسشنامه ها </a:t>
                      </a:r>
                      <a:endParaRPr lang="en-US" sz="12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200" b="1" dirty="0" smtClean="0">
                          <a:effectLst/>
                          <a:latin typeface="Times New Roman" panose="02020603050405020304" pitchFamily="18" charset="0"/>
                          <a:ea typeface="Times New Roman" panose="02020603050405020304" pitchFamily="18" charset="0"/>
                          <a:cs typeface="B Nazanin" panose="00000400000000000000" pitchFamily="2" charset="-78"/>
                        </a:rPr>
                        <a:t>50000000</a:t>
                      </a:r>
                      <a:endParaRPr lang="en-US" sz="12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4291730306"/>
                  </a:ext>
                </a:extLst>
              </a:tr>
              <a:tr h="397437">
                <a:tc>
                  <a:txBody>
                    <a:bodyPr/>
                    <a:lstStyle/>
                    <a:p>
                      <a:pPr marL="0" marR="0" algn="ctr" rtl="1">
                        <a:lnSpc>
                          <a:spcPct val="150000"/>
                        </a:lnSpc>
                        <a:spcBef>
                          <a:spcPts val="0"/>
                        </a:spcBef>
                        <a:spcAft>
                          <a:spcPts val="0"/>
                        </a:spcAft>
                      </a:pPr>
                      <a:r>
                        <a:rPr lang="fa-IR" sz="1200" b="1" baseline="0" dirty="0" smtClean="0">
                          <a:effectLst/>
                          <a:latin typeface="Tahoma" panose="020B0604030504040204" pitchFamily="34" charset="0"/>
                          <a:ea typeface="Times New Roman" panose="02020603050405020304" pitchFamily="18" charset="0"/>
                          <a:cs typeface="B Nazanin" panose="00000400000000000000" pitchFamily="2" charset="-78"/>
                        </a:rPr>
                        <a:t>کاغذ و پرینت</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6000000</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344465794"/>
                  </a:ext>
                </a:extLst>
              </a:tr>
              <a:tr h="397437">
                <a:tc>
                  <a:txBody>
                    <a:bodyPr/>
                    <a:lstStyle/>
                    <a:p>
                      <a:pPr marL="0" marR="0" algn="ctr" rtl="1">
                        <a:lnSpc>
                          <a:spcPct val="150000"/>
                        </a:lnSpc>
                        <a:spcBef>
                          <a:spcPts val="0"/>
                        </a:spcBef>
                        <a:spcAft>
                          <a:spcPts val="0"/>
                        </a:spcAft>
                      </a:pP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جمع کل</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tabLst>
                          <a:tab pos="413385" algn="l"/>
                        </a:tabLst>
                      </a:pPr>
                      <a:r>
                        <a:rPr lang="ar-SA" sz="1200" b="1" dirty="0">
                          <a:effectLst/>
                          <a:latin typeface="Tahoma" panose="020B0604030504040204" pitchFamily="34" charset="0"/>
                          <a:ea typeface="Times New Roman" panose="02020603050405020304" pitchFamily="18" charset="0"/>
                          <a:cs typeface="B Nazanin" panose="00000400000000000000" pitchFamily="2" charset="-78"/>
                        </a:rPr>
                        <a:t> </a:t>
                      </a:r>
                      <a:r>
                        <a:rPr lang="fa-IR" sz="1200" b="1" dirty="0" smtClean="0">
                          <a:effectLst/>
                          <a:latin typeface="Tahoma" panose="020B0604030504040204" pitchFamily="34" charset="0"/>
                          <a:ea typeface="Times New Roman" panose="02020603050405020304" pitchFamily="18" charset="0"/>
                          <a:cs typeface="B Nazanin" panose="00000400000000000000" pitchFamily="2" charset="-78"/>
                        </a:rPr>
                        <a:t>56000000</a:t>
                      </a:r>
                      <a:endParaRPr lang="en-US" sz="10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149173969"/>
                  </a:ext>
                </a:extLst>
              </a:tr>
            </a:tbl>
          </a:graphicData>
        </a:graphic>
      </p:graphicFrame>
    </p:spTree>
    <p:extLst>
      <p:ext uri="{BB962C8B-B14F-4D97-AF65-F5344CB8AC3E}">
        <p14:creationId xmlns:p14="http://schemas.microsoft.com/office/powerpoint/2010/main" val="3657541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p:spPr>
      </p:pic>
    </p:spTree>
    <p:extLst>
      <p:ext uri="{BB962C8B-B14F-4D97-AF65-F5344CB8AC3E}">
        <p14:creationId xmlns:p14="http://schemas.microsoft.com/office/powerpoint/2010/main" val="2553420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2480"/>
            <a:ext cx="8229600" cy="1143000"/>
          </a:xfrm>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marR="0" algn="just" rtl="1">
              <a:lnSpc>
                <a:spcPct val="150000"/>
              </a:lnSpc>
              <a:spcBef>
                <a:spcPts val="0"/>
              </a:spcBef>
              <a:spcAft>
                <a:spcPts val="0"/>
              </a:spcAft>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بیماری های قلبی عروقی علت اصلی مرگ و میر در دنیا است و از میان این بیماری ها، نارسایی قلبی عامل بیشترین میزان مرگ و میر در افراد بالای 65 سال است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2" action="ppaction://hlinkfile" tooltip="Riegel, 2011 #13"/>
              </a:rPr>
              <a:t>1</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نارسایی قلب یکی از شایع ترین بیماری های مزمن بزگسالان در جهان است که با وجود پیشرفت های درمانی و پزشکی، شیوع و و مرگ و میر آن روند رو به افزایشی دارد(</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3" action="ppaction://hlinkfile" tooltip="Barbaranelli, 2014 #4"/>
              </a:rPr>
              <a:t>2</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4" action="ppaction://hlinkfile" tooltip="Eurlings, 2019 #19"/>
              </a:rPr>
              <a:t>3</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در امریکا در سال 2008، حدود 6 میلیون بیمار دارای نارسایی قلبی بودند که معادل 4/2% جمعیت بود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2" action="ppaction://hlinkfile" tooltip="Riegel, 2011 #13"/>
              </a:rPr>
              <a:t>1</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همچنین در فاصله سال های 1987 تا 2003 حدود 2 درصد جمعیت اروپا از نارسایی قلبی رنج می بردند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5" action="ppaction://hlinkfile" tooltip="Shafazand, 2009 #14"/>
              </a:rPr>
              <a:t>4</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حدود 40% بیماران در سال اول پس از تشخیص بیماری نارسایی قبلی می میرند و مرگ و میر این بیماران در 4 سال اول 50% است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6" action="ppaction://hlinkfile" tooltip="Sedlar, 2017 #20"/>
              </a:rPr>
              <a:t>5</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a:t>
            </a: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a:p>
            <a:pPr algn="just" rtl="1">
              <a:lnSpc>
                <a:spcPct val="170000"/>
              </a:lnSpc>
              <a:buFont typeface="Wingdings" panose="05000000000000000000" pitchFamily="2" charset="2"/>
              <a:buChar char="q"/>
            </a:pPr>
            <a:endParaRPr lang="en-US" sz="1800" dirty="0">
              <a:cs typeface="B Mitra" panose="00000400000000000000" pitchFamily="2" charset="-78"/>
            </a:endParaRPr>
          </a:p>
        </p:txBody>
      </p:sp>
    </p:spTree>
    <p:extLst>
      <p:ext uri="{BB962C8B-B14F-4D97-AF65-F5344CB8AC3E}">
        <p14:creationId xmlns:p14="http://schemas.microsoft.com/office/powerpoint/2010/main" val="2970674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2480"/>
            <a:ext cx="8229600" cy="1143000"/>
          </a:xfrm>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algn="just" rtl="1">
              <a:lnSpc>
                <a:spcPct val="150000"/>
              </a:lnSpc>
              <a:spcBef>
                <a:spcPts val="0"/>
              </a:spcBef>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خودمراقبتی یکی از اجزای اساسی در مدیریت نارسایی قلب است که می تواند باعث بهبود نتایج بیماران می شود(</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2" action="ppaction://hlinkfile" tooltip="Sedlar, 2017 #20"/>
              </a:rPr>
              <a:t>5</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خودمراقبتی یک فرایند تصمیم گیری طبیعت گرایانه است که بیمار رفتارهایی از قبیل پایش علایم و تبعیت از درمان را که باعث حفظ ثبات فیزیولوژیکی می شوند انتخاب و به علایم بیماری پاسخ می دهد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3" action="ppaction://hlinkfile" tooltip="Vellone, 2013 #20"/>
              </a:rPr>
              <a:t>6</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خودمراقبتی در بیماران دارای نارسایی قلبی به تبعیت از درمان، دنبال کردن غذاهای کم نمک، محدودیت مصرف الکل، بودن در وضعیت جسمی فعال، خودداری از مصرف سیگار، پایش روزانه وزن و سایر علایم و نشانه های تشدید بیماری اشاره دارد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4" action="ppaction://hlinkfile" tooltip="Riegel, 2011 #13"/>
              </a:rPr>
              <a:t>1</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5" action="ppaction://hlinkfile" tooltip="Freedland, 2015 #18"/>
              </a:rPr>
              <a:t>7</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با وجود این که رفتارهای خودمراقبتی باعث افزایش کیفیت زندگی و کاهش میزان بستری بیماران می شوند، باز گروهی از بیماران آن را مشکل می دانند و تمایلی به اجرای این رفتارها ندارند</a:t>
            </a:r>
            <a:r>
              <a:rPr lang="fa-IR" sz="1100" dirty="0">
                <a:ea typeface="Times New Roman" panose="02020603050405020304" pitchFamily="18" charset="0"/>
                <a:cs typeface="Times New Roman" panose="02020603050405020304" pitchFamily="18" charset="0"/>
              </a:rPr>
              <a:t>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hlinkClick r:id="rId6" action="ppaction://hlinkfile" tooltip="Cocchieri, 2015 #10"/>
              </a:rPr>
              <a:t>8</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a:t>
            </a: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903154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rtl="1">
              <a:lnSpc>
                <a:spcPct val="170000"/>
              </a:lnSpc>
              <a:buFont typeface="Wingdings" panose="05000000000000000000" pitchFamily="2" charset="2"/>
              <a:buChar char="q"/>
            </a:pPr>
            <a:r>
              <a:rPr lang="fa-IR" sz="1800" dirty="0">
                <a:latin typeface="Times New Roman" panose="02020603050405020304" pitchFamily="18" charset="0"/>
                <a:ea typeface="Times New Roman" panose="02020603050405020304" pitchFamily="18" charset="0"/>
                <a:cs typeface="B Mitra" panose="00000400000000000000" pitchFamily="2" charset="-78"/>
              </a:rPr>
              <a:t>با توجه به این که اندازه گیری خودمراقبتی مشکل بود، اغلب محققان پایبندی به درمان یا دانش بیماران را اندازه گیری کرده و به عنوان خودمراقبتی تفسیر می کردند (9-11). بنابراین تهیه ابزاری روا و پایای به محققین اجازه خواهد داد مفهوم خودمراقبتی را بدون نیاز به سایر شاخص ها اندازه  گیری کنند. ابزارهای قبلی خودمراقبتی در نارسایی قلبی یا فاقد ویژگی های روانسنجی گزارش شده بودند و یا این که فقط روی یک بخش از خودمراقبتی (مدیریت خودمراقبتی ) تمرکز دارد (12, 13).</a:t>
            </a:r>
            <a:endParaRPr lang="en-US" sz="1800" dirty="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684527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rtl="1">
              <a:lnSpc>
                <a:spcPct val="170000"/>
              </a:lnSpc>
              <a:buFont typeface="Wingdings" panose="05000000000000000000" pitchFamily="2" charset="2"/>
              <a:buChar char="q"/>
            </a:pP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شاخص </a:t>
            </a:r>
            <a:r>
              <a:rPr lang="fa-IR" sz="1800" dirty="0">
                <a:latin typeface="Tahoma" panose="020B0604030504040204" pitchFamily="34" charset="0"/>
                <a:ea typeface="Times New Roman" panose="02020603050405020304" pitchFamily="18" charset="0"/>
                <a:cs typeface="B Mitra" panose="00000400000000000000" pitchFamily="2" charset="-78"/>
              </a:rPr>
              <a:t>خودمراقبتی در نارسایی قلبی</a:t>
            </a:r>
            <a:r>
              <a:rPr lang="en-US" sz="1800" dirty="0">
                <a:latin typeface="Times New Roman" panose="02020603050405020304" pitchFamily="18" charset="0"/>
                <a:ea typeface="Times New Roman" panose="02020603050405020304" pitchFamily="18" charset="0"/>
                <a:cs typeface="B Mitra" panose="00000400000000000000" pitchFamily="2" charset="-78"/>
              </a:rPr>
              <a:t>(SCHFI)</a:t>
            </a:r>
            <a:r>
              <a:rPr lang="en-US" sz="1800" dirty="0">
                <a:latin typeface="B Mitra" panose="00000400000000000000" pitchFamily="2" charset="-78"/>
                <a:ea typeface="Times New Roman" panose="02020603050405020304" pitchFamily="18" charset="0"/>
                <a:cs typeface="B Mitra" panose="00000400000000000000" pitchFamily="2" charset="-78"/>
              </a:rPr>
              <a:t> </a:t>
            </a:r>
            <a:r>
              <a:rPr lang="ar-SA" sz="1800" dirty="0">
                <a:latin typeface="B Mitra" panose="00000400000000000000" pitchFamily="2" charset="-78"/>
                <a:ea typeface="Times New Roman" panose="02020603050405020304" pitchFamily="18" charset="0"/>
                <a:cs typeface="B Mitra" panose="00000400000000000000" pitchFamily="2" charset="-78"/>
              </a:rPr>
              <a:t>یکی از ابزارهای معتبر برای اندازه گیری خودمراقبتی که توسط </a:t>
            </a:r>
            <a:r>
              <a:rPr lang="en-US" sz="1800" dirty="0" err="1">
                <a:latin typeface="Times New Roman" panose="02020603050405020304" pitchFamily="18" charset="0"/>
                <a:ea typeface="Times New Roman" panose="02020603050405020304" pitchFamily="18" charset="0"/>
                <a:cs typeface="B Mitra" panose="00000400000000000000" pitchFamily="2" charset="-78"/>
              </a:rPr>
              <a:t>Riegel</a:t>
            </a:r>
            <a:r>
              <a:rPr lang="en-US" sz="1800" dirty="0">
                <a:latin typeface="Times New Roman" panose="02020603050405020304" pitchFamily="18" charset="0"/>
                <a:ea typeface="Times New Roman" panose="02020603050405020304" pitchFamily="18" charset="0"/>
                <a:cs typeface="B Mitra" panose="00000400000000000000" pitchFamily="2" charset="-78"/>
              </a:rPr>
              <a:t> </a:t>
            </a:r>
            <a:r>
              <a:rPr lang="en-US" sz="1800" dirty="0">
                <a:latin typeface="B Mitra" panose="00000400000000000000" pitchFamily="2" charset="-78"/>
                <a:ea typeface="Times New Roman" panose="02020603050405020304" pitchFamily="18" charset="0"/>
                <a:cs typeface="B Mitra" panose="00000400000000000000" pitchFamily="2" charset="-78"/>
              </a:rPr>
              <a:t> </a:t>
            </a:r>
            <a:r>
              <a:rPr lang="fa-IR" sz="1800" dirty="0">
                <a:latin typeface="B Mitra" panose="00000400000000000000" pitchFamily="2" charset="-78"/>
                <a:ea typeface="Times New Roman" panose="02020603050405020304" pitchFamily="18" charset="0"/>
                <a:cs typeface="B Mitra" panose="00000400000000000000" pitchFamily="2" charset="-78"/>
              </a:rPr>
              <a:t>طراحی شده است </a:t>
            </a:r>
            <a:r>
              <a:rPr lang="fa-IR" sz="1800" dirty="0">
                <a:latin typeface="Times New Roman" panose="02020603050405020304" pitchFamily="18" charset="0"/>
                <a:ea typeface="Times New Roman" panose="02020603050405020304" pitchFamily="18" charset="0"/>
                <a:cs typeface="B Mitra" panose="00000400000000000000" pitchFamily="2" charset="-78"/>
              </a:rPr>
              <a:t>(</a:t>
            </a:r>
            <a:r>
              <a:rPr lang="fa-IR" sz="1800" dirty="0">
                <a:solidFill>
                  <a:srgbClr val="0563C1"/>
                </a:solidFill>
                <a:latin typeface="Times New Roman" panose="02020603050405020304" pitchFamily="18" charset="0"/>
                <a:ea typeface="Times New Roman" panose="02020603050405020304" pitchFamily="18" charset="0"/>
                <a:cs typeface="B Mitra" panose="00000400000000000000" pitchFamily="2" charset="-78"/>
                <a:hlinkClick r:id="rId2" action="ppaction://hlinkfile" tooltip="Riegel, 2019 #6"/>
              </a:rPr>
              <a:t>14</a:t>
            </a:r>
            <a:r>
              <a:rPr lang="fa-IR" sz="1800" dirty="0">
                <a:latin typeface="Times New Roman" panose="02020603050405020304" pitchFamily="18" charset="0"/>
                <a:ea typeface="Times New Roman" panose="02020603050405020304" pitchFamily="18" charset="0"/>
                <a:cs typeface="B Mitra" panose="00000400000000000000" pitchFamily="2" charset="-78"/>
              </a:rPr>
              <a:t>). در سال 2009 نسخه به روزرسانی شده این ابزار </a:t>
            </a:r>
            <a:r>
              <a:rPr lang="en-US" sz="1800" dirty="0">
                <a:latin typeface="Times New Roman" panose="02020603050405020304" pitchFamily="18" charset="0"/>
                <a:ea typeface="Times New Roman" panose="02020603050405020304" pitchFamily="18" charset="0"/>
                <a:cs typeface="B Mitra" panose="00000400000000000000" pitchFamily="2" charset="-78"/>
              </a:rPr>
              <a:t>SCHFI v 6.2)</a:t>
            </a:r>
            <a:r>
              <a:rPr lang="fa-IR" sz="1800" dirty="0">
                <a:latin typeface="Times New Roman" panose="02020603050405020304" pitchFamily="18" charset="0"/>
                <a:ea typeface="Times New Roman" panose="02020603050405020304" pitchFamily="18" charset="0"/>
                <a:cs typeface="B Mitra" panose="00000400000000000000" pitchFamily="2" charset="-78"/>
              </a:rPr>
              <a:t>)</a:t>
            </a:r>
            <a:r>
              <a:rPr lang="fa-IR" sz="1800" dirty="0">
                <a:ea typeface="Times New Roman" panose="02020603050405020304" pitchFamily="18" charset="0"/>
                <a:cs typeface="B Mitra" panose="00000400000000000000" pitchFamily="2" charset="-78"/>
              </a:rPr>
              <a:t> </a:t>
            </a:r>
            <a:r>
              <a:rPr lang="fa-IR" sz="1800" dirty="0">
                <a:latin typeface="Times New Roman" panose="02020603050405020304" pitchFamily="18" charset="0"/>
                <a:ea typeface="Times New Roman" panose="02020603050405020304" pitchFamily="18" charset="0"/>
                <a:cs typeface="B Mitra" panose="00000400000000000000" pitchFamily="2" charset="-78"/>
              </a:rPr>
              <a:t>با 22 سوال ارائه شد (</a:t>
            </a:r>
            <a:r>
              <a:rPr lang="fa-IR" sz="1800" dirty="0">
                <a:solidFill>
                  <a:srgbClr val="0563C1"/>
                </a:solidFill>
                <a:latin typeface="Times New Roman" panose="02020603050405020304" pitchFamily="18" charset="0"/>
                <a:ea typeface="Times New Roman" panose="02020603050405020304" pitchFamily="18" charset="0"/>
                <a:cs typeface="B Mitra" panose="00000400000000000000" pitchFamily="2" charset="-78"/>
                <a:hlinkClick r:id="rId3" action="ppaction://hlinkfile" tooltip="Siabani, 2014 #1"/>
              </a:rPr>
              <a:t>15</a:t>
            </a:r>
            <a:r>
              <a:rPr lang="fa-IR" sz="1800" dirty="0">
                <a:latin typeface="Times New Roman" panose="02020603050405020304" pitchFamily="18" charset="0"/>
                <a:ea typeface="Times New Roman" panose="02020603050405020304" pitchFamily="18" charset="0"/>
                <a:cs typeface="B Mitra" panose="00000400000000000000" pitchFamily="2" charset="-78"/>
              </a:rPr>
              <a:t>). جدیدترین نسخه این ابزار </a:t>
            </a:r>
            <a:r>
              <a:rPr lang="en-US" sz="1800" dirty="0">
                <a:latin typeface="Times New Roman" panose="02020603050405020304" pitchFamily="18" charset="0"/>
                <a:ea typeface="Times New Roman" panose="02020603050405020304" pitchFamily="18" charset="0"/>
                <a:cs typeface="B Mitra" panose="00000400000000000000" pitchFamily="2" charset="-78"/>
              </a:rPr>
              <a:t>SCHFI v 7.2)</a:t>
            </a:r>
            <a:r>
              <a:rPr lang="fa-IR" sz="1800" dirty="0">
                <a:latin typeface="Times New Roman" panose="02020603050405020304" pitchFamily="18" charset="0"/>
                <a:ea typeface="Times New Roman" panose="02020603050405020304" pitchFamily="18" charset="0"/>
                <a:cs typeface="B Mitra" panose="00000400000000000000" pitchFamily="2" charset="-78"/>
              </a:rPr>
              <a:t>) شامل 29 آیتم و سه بعد تداوم خودمراقبتی (10 آیتم)، درک از علایم بیماری (11 آیتم) و مدیریت خودمراقبتی (8 آیتم)  است که پاسخ های آن در طیف لیکرت 5 درجه ای از هرگز (نمره 1) تا همیشه (نمره 5) چیده شده اند و کسب نمره بالاتر نشان دهنده خودمراقبتی بهتر است (</a:t>
            </a:r>
            <a:r>
              <a:rPr lang="fa-IR" sz="1800" dirty="0">
                <a:solidFill>
                  <a:srgbClr val="0563C1"/>
                </a:solidFill>
                <a:latin typeface="Times New Roman" panose="02020603050405020304" pitchFamily="18" charset="0"/>
                <a:ea typeface="Times New Roman" panose="02020603050405020304" pitchFamily="18" charset="0"/>
                <a:cs typeface="B Mitra" panose="00000400000000000000" pitchFamily="2" charset="-78"/>
                <a:hlinkClick r:id="rId2" action="ppaction://hlinkfile" tooltip="Riegel, 2019 #6"/>
              </a:rPr>
              <a:t>14</a:t>
            </a:r>
            <a:r>
              <a:rPr lang="fa-IR" sz="1800" dirty="0">
                <a:latin typeface="Times New Roman" panose="02020603050405020304" pitchFamily="18" charset="0"/>
                <a:ea typeface="Times New Roman" panose="02020603050405020304" pitchFamily="18" charset="0"/>
                <a:cs typeface="B Mitra" panose="00000400000000000000" pitchFamily="2" charset="-78"/>
              </a:rPr>
              <a:t>). </a:t>
            </a:r>
            <a:r>
              <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rPr>
              <a:t> </a:t>
            </a:r>
            <a:r>
              <a:rPr lang="fa-IR" sz="1800" dirty="0">
                <a:latin typeface="Times New Roman" panose="02020603050405020304" pitchFamily="18" charset="0"/>
                <a:ea typeface="Times New Roman" panose="02020603050405020304" pitchFamily="18" charset="0"/>
                <a:cs typeface="B Mitra" panose="00000400000000000000" pitchFamily="2" charset="-78"/>
              </a:rPr>
              <a:t>هدف مطالعه حاضر بررسی روایی و پایایی نسخه فارسی </a:t>
            </a:r>
            <a:r>
              <a:rPr lang="fa-IR" sz="1800">
                <a:latin typeface="Times New Roman" panose="02020603050405020304" pitchFamily="18" charset="0"/>
                <a:ea typeface="Times New Roman" panose="02020603050405020304" pitchFamily="18" charset="0"/>
                <a:cs typeface="B Mitra" panose="00000400000000000000" pitchFamily="2" charset="-78"/>
              </a:rPr>
              <a:t>نسخه </a:t>
            </a:r>
            <a:r>
              <a:rPr lang="fa-IR" sz="1800" smtClean="0">
                <a:latin typeface="Times New Roman" panose="02020603050405020304" pitchFamily="18" charset="0"/>
                <a:ea typeface="Times New Roman" panose="02020603050405020304" pitchFamily="18" charset="0"/>
                <a:cs typeface="B Mitra" panose="00000400000000000000" pitchFamily="2" charset="-78"/>
              </a:rPr>
              <a:t>7/2 </a:t>
            </a:r>
            <a:r>
              <a:rPr lang="fa-IR" sz="1800" dirty="0">
                <a:latin typeface="Tahoma" panose="020B0604030504040204" pitchFamily="34" charset="0"/>
                <a:ea typeface="Times New Roman" panose="02020603050405020304" pitchFamily="18" charset="0"/>
                <a:cs typeface="B Mitra" panose="00000400000000000000" pitchFamily="2" charset="-78"/>
              </a:rPr>
              <a:t>شاخص خودمراقبتی در نارسایی قلبی </a:t>
            </a:r>
            <a:r>
              <a:rPr lang="fa-IR" sz="1800" dirty="0">
                <a:latin typeface="Times New Roman" panose="02020603050405020304" pitchFamily="18" charset="0"/>
                <a:ea typeface="Times New Roman" panose="02020603050405020304" pitchFamily="18" charset="0"/>
                <a:cs typeface="B Mitra" panose="00000400000000000000" pitchFamily="2" charset="-78"/>
              </a:rPr>
              <a:t>می باشد. </a:t>
            </a:r>
            <a:endParaRPr lang="en-US" sz="1800" dirty="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351775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solidFill>
                  <a:srgbClr val="B50B9D"/>
                </a:solidFill>
                <a:latin typeface="IranNastaliq" panose="02020505000000020003" pitchFamily="18" charset="0"/>
                <a:cs typeface="B Mitra" panose="00000400000000000000" pitchFamily="2" charset="-78"/>
              </a:rPr>
              <a:t>اهداف طرح</a:t>
            </a:r>
            <a:endParaRPr lang="en-US" sz="2800" b="1" dirty="0">
              <a:solidFill>
                <a:srgbClr val="B50B9D"/>
              </a:solidFill>
              <a:latin typeface="IranNastaliq" panose="02020505000000020003" pitchFamily="18" charset="0"/>
              <a:cs typeface="B Mitra" panose="00000400000000000000" pitchFamily="2" charset="-78"/>
            </a:endParaRPr>
          </a:p>
        </p:txBody>
      </p:sp>
      <p:sp>
        <p:nvSpPr>
          <p:cNvPr id="3" name="Content Placeholder 2"/>
          <p:cNvSpPr>
            <a:spLocks noGrp="1"/>
          </p:cNvSpPr>
          <p:nvPr>
            <p:ph idx="1"/>
          </p:nvPr>
        </p:nvSpPr>
        <p:spPr/>
        <p:txBody>
          <a:bodyPr>
            <a:noAutofit/>
          </a:bodyPr>
          <a:lstStyle/>
          <a:p>
            <a:pPr marL="0" indent="0" algn="just" rtl="1">
              <a:lnSpc>
                <a:spcPct val="170000"/>
              </a:lnSpc>
              <a:buNone/>
            </a:pPr>
            <a:r>
              <a:rPr lang="fa-IR" sz="1800" b="1" dirty="0" smtClean="0">
                <a:solidFill>
                  <a:srgbClr val="0070C0"/>
                </a:solidFill>
                <a:cs typeface="B Mitra" panose="00000400000000000000" pitchFamily="2" charset="-78"/>
              </a:rPr>
              <a:t>هدف اصلي طرح</a:t>
            </a:r>
            <a:r>
              <a:rPr lang="ar-SA" sz="1800" b="1" dirty="0" smtClean="0">
                <a:solidFill>
                  <a:srgbClr val="0070C0"/>
                </a:solidFill>
                <a:cs typeface="B Mitra" panose="00000400000000000000" pitchFamily="2" charset="-78"/>
              </a:rPr>
              <a:t> :</a:t>
            </a:r>
            <a:endParaRPr lang="fa-IR" sz="1800" b="1" dirty="0" smtClean="0">
              <a:solidFill>
                <a:srgbClr val="0070C0"/>
              </a:solidFill>
              <a:cs typeface="B Mitra" panose="00000400000000000000" pitchFamily="2" charset="-78"/>
            </a:endParaRPr>
          </a:p>
          <a:p>
            <a:pPr marL="0" marR="0" algn="justLow" rtl="1">
              <a:lnSpc>
                <a:spcPct val="150000"/>
              </a:lnSpc>
              <a:spcBef>
                <a:spcPts val="0"/>
              </a:spcBef>
              <a:spcAft>
                <a:spcPts val="0"/>
              </a:spcAft>
            </a:pPr>
            <a:r>
              <a:rPr lang="fa-IR" sz="1800" dirty="0">
                <a:latin typeface="Tahoma" panose="020B0604030504040204" pitchFamily="34" charset="0"/>
                <a:ea typeface="Times New Roman" panose="02020603050405020304" pitchFamily="18" charset="0"/>
                <a:cs typeface="B Mitra" panose="00000400000000000000" pitchFamily="2" charset="-78"/>
              </a:rPr>
              <a:t>تعیین ویژگی های روان­سنجی نسخه فارسی مقیاس خودمراقبتی در نارسایی قلبی</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(SCHFI v7.2</a:t>
            </a:r>
            <a:r>
              <a:rPr lang="en-US" sz="16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1800" b="1" dirty="0">
              <a:solidFill>
                <a:srgbClr val="0070C0"/>
              </a:solidFill>
              <a:cs typeface="B Mitra" panose="00000400000000000000" pitchFamily="2" charset="-78"/>
            </a:endParaRPr>
          </a:p>
          <a:p>
            <a:pPr marL="0" indent="0" algn="just" rtl="1">
              <a:lnSpc>
                <a:spcPct val="170000"/>
              </a:lnSpc>
              <a:buNone/>
            </a:pPr>
            <a:r>
              <a:rPr lang="ar-SA" sz="1800" b="1" dirty="0" smtClean="0">
                <a:solidFill>
                  <a:srgbClr val="0070C0"/>
                </a:solidFill>
                <a:cs typeface="B Mitra" panose="00000400000000000000" pitchFamily="2" charset="-78"/>
              </a:rPr>
              <a:t>اهداف اختصاصي  طرح :</a:t>
            </a:r>
            <a:endParaRPr lang="fa-IR" sz="1800" b="1" dirty="0" smtClean="0">
              <a:solidFill>
                <a:srgbClr val="0070C0"/>
              </a:solidFill>
              <a:cs typeface="B Mitra" panose="00000400000000000000" pitchFamily="2" charset="-78"/>
            </a:endParaRPr>
          </a:p>
          <a:p>
            <a:pPr marL="342900" marR="0" lvl="0" indent="-342900" algn="just" rtl="1">
              <a:lnSpc>
                <a:spcPct val="150000"/>
              </a:lnSpc>
              <a:spcBef>
                <a:spcPts val="0"/>
              </a:spcBef>
              <a:spcAft>
                <a:spcPts val="0"/>
              </a:spcAft>
              <a:buFont typeface="Symbol" panose="05050102010706020507" pitchFamily="18" charset="2"/>
              <a:buChar char=""/>
            </a:pPr>
            <a:r>
              <a:rPr lang="ar-SA" sz="1800" dirty="0">
                <a:latin typeface="B Mitra" panose="00000400000000000000" pitchFamily="2" charset="-78"/>
                <a:ea typeface="Times New Roman" panose="02020603050405020304" pitchFamily="18" charset="0"/>
                <a:cs typeface="B Mitra" panose="00000400000000000000" pitchFamily="2" charset="-78"/>
              </a:rPr>
              <a:t>تعیین مشخصات جمعیت شناختی نمونه های تحت مطالعه</a:t>
            </a: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a:p>
            <a:pPr marL="342900" marR="0" lvl="0" indent="-342900" algn="just" rtl="1">
              <a:lnSpc>
                <a:spcPct val="150000"/>
              </a:lnSpc>
              <a:spcBef>
                <a:spcPts val="0"/>
              </a:spcBef>
              <a:spcAft>
                <a:spcPts val="0"/>
              </a:spcAft>
              <a:buFont typeface="Symbol" panose="05050102010706020507" pitchFamily="18" charset="2"/>
              <a:buChar char=""/>
            </a:pPr>
            <a:r>
              <a:rPr lang="ar-SA" sz="1800" dirty="0">
                <a:latin typeface="B Mitra" panose="00000400000000000000" pitchFamily="2" charset="-78"/>
                <a:ea typeface="Times New Roman" panose="02020603050405020304" pitchFamily="18" charset="0"/>
                <a:cs typeface="B Mitra" panose="00000400000000000000" pitchFamily="2" charset="-78"/>
              </a:rPr>
              <a:t>تعیین روایی صوری کیفی نسخه فارسی </a:t>
            </a:r>
            <a:r>
              <a:rPr lang="fa-IR" sz="1800" dirty="0">
                <a:latin typeface="Tahoma" panose="020B0604030504040204" pitchFamily="34" charset="0"/>
                <a:ea typeface="Times New Roman" panose="02020603050405020304" pitchFamily="18" charset="0"/>
                <a:cs typeface="B Mitra" panose="00000400000000000000" pitchFamily="2" charset="-78"/>
              </a:rPr>
              <a:t>مقیاس خودمراقبتی در نارسایی قلبی</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(SCHFI v7.2)</a:t>
            </a: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a:p>
            <a:pPr marL="342900" marR="0" lvl="0" indent="-342900" algn="just" rtl="1">
              <a:lnSpc>
                <a:spcPct val="150000"/>
              </a:lnSpc>
              <a:spcBef>
                <a:spcPts val="0"/>
              </a:spcBef>
              <a:spcAft>
                <a:spcPts val="0"/>
              </a:spcAft>
              <a:buFont typeface="Symbol" panose="05050102010706020507" pitchFamily="18" charset="2"/>
              <a:buChar char=""/>
            </a:pPr>
            <a:r>
              <a:rPr lang="en-US" sz="1800" dirty="0">
                <a:latin typeface="B Mitra" panose="00000400000000000000" pitchFamily="2" charset="-78"/>
                <a:ea typeface="Times New Roman" panose="02020603050405020304" pitchFamily="18" charset="0"/>
                <a:cs typeface="Traditional Arabic" panose="02020603050405020304" pitchFamily="18" charset="-78"/>
              </a:rPr>
              <a:t> </a:t>
            </a:r>
            <a:r>
              <a:rPr lang="ar-SA" sz="1800" dirty="0">
                <a:latin typeface="B Mitra" panose="00000400000000000000" pitchFamily="2" charset="-78"/>
                <a:ea typeface="Times New Roman" panose="02020603050405020304" pitchFamily="18" charset="0"/>
                <a:cs typeface="B Mitra" panose="00000400000000000000" pitchFamily="2" charset="-78"/>
              </a:rPr>
              <a:t>تعیین روایی محتوای کیفی نسخه فارسی </a:t>
            </a:r>
            <a:r>
              <a:rPr lang="fa-IR" sz="1800" dirty="0">
                <a:latin typeface="Tahoma" panose="020B0604030504040204" pitchFamily="34" charset="0"/>
                <a:ea typeface="Times New Roman" panose="02020603050405020304" pitchFamily="18" charset="0"/>
                <a:cs typeface="B Mitra" panose="00000400000000000000" pitchFamily="2" charset="-78"/>
              </a:rPr>
              <a:t>مقیاس خودمراقبتی در نارسایی قلبی</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(SCHFI v7.2)</a:t>
            </a: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a:p>
            <a:pPr marL="342900" marR="0" lvl="0" indent="-342900" algn="just" rtl="1">
              <a:lnSpc>
                <a:spcPct val="150000"/>
              </a:lnSpc>
              <a:spcBef>
                <a:spcPts val="0"/>
              </a:spcBef>
              <a:spcAft>
                <a:spcPts val="0"/>
              </a:spcAft>
              <a:buFont typeface="Symbol" panose="05050102010706020507" pitchFamily="18" charset="2"/>
              <a:buChar char=""/>
            </a:pPr>
            <a:r>
              <a:rPr lang="ar-SA" sz="1800" dirty="0">
                <a:latin typeface="B Mitra" panose="00000400000000000000" pitchFamily="2" charset="-78"/>
                <a:ea typeface="Times New Roman" panose="02020603050405020304" pitchFamily="18" charset="0"/>
                <a:cs typeface="B Mitra" panose="00000400000000000000" pitchFamily="2" charset="-78"/>
              </a:rPr>
              <a:t>تعیین روایی سازه نسخه فارسی </a:t>
            </a:r>
            <a:r>
              <a:rPr lang="fa-IR" sz="1800" dirty="0">
                <a:latin typeface="Tahoma" panose="020B0604030504040204" pitchFamily="34" charset="0"/>
                <a:ea typeface="Times New Roman" panose="02020603050405020304" pitchFamily="18" charset="0"/>
                <a:cs typeface="B Mitra" panose="00000400000000000000" pitchFamily="2" charset="-78"/>
              </a:rPr>
              <a:t>مقیاس خودمراقبتی در نارسایی قلبی</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(SCHFI v7.2)</a:t>
            </a: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a:p>
            <a:pPr marL="342900" marR="0" lvl="0" indent="-342900" algn="just" rtl="1">
              <a:lnSpc>
                <a:spcPct val="150000"/>
              </a:lnSpc>
              <a:spcBef>
                <a:spcPts val="0"/>
              </a:spcBef>
              <a:spcAft>
                <a:spcPts val="0"/>
              </a:spcAft>
              <a:buFont typeface="Symbol" panose="05050102010706020507" pitchFamily="18" charset="2"/>
              <a:buChar char=""/>
            </a:pPr>
            <a:r>
              <a:rPr lang="ar-SA" sz="1800" dirty="0">
                <a:latin typeface="B Mitra" panose="00000400000000000000" pitchFamily="2" charset="-78"/>
                <a:ea typeface="Times New Roman" panose="02020603050405020304" pitchFamily="18" charset="0"/>
                <a:cs typeface="B Mitra" panose="00000400000000000000" pitchFamily="2" charset="-78"/>
              </a:rPr>
              <a:t>تعیین همسانی درونی نسخه فارسی </a:t>
            </a:r>
            <a:r>
              <a:rPr lang="fa-IR" sz="1800" dirty="0">
                <a:latin typeface="Tahoma" panose="020B0604030504040204" pitchFamily="34" charset="0"/>
                <a:ea typeface="Times New Roman" panose="02020603050405020304" pitchFamily="18" charset="0"/>
                <a:cs typeface="B Mitra" panose="00000400000000000000" pitchFamily="2" charset="-78"/>
              </a:rPr>
              <a:t>مقیاس خودمراقبتی در نارسایی قلبی</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(SCHFI v7.2)</a:t>
            </a:r>
            <a:endParaRPr lang="en-US" sz="1100" dirty="0">
              <a:latin typeface="Times New Roman" panose="02020603050405020304" pitchFamily="18" charset="0"/>
              <a:ea typeface="Times New Roman" panose="02020603050405020304" pitchFamily="18" charset="0"/>
              <a:cs typeface="Traditional Arabic" panose="02020603050405020304" pitchFamily="18" charset="-78"/>
            </a:endParaRPr>
          </a:p>
          <a:p>
            <a:pPr marL="342900" marR="360045" lvl="0" indent="-342900" algn="just" rtl="1">
              <a:lnSpc>
                <a:spcPct val="150000"/>
              </a:lnSpc>
              <a:spcBef>
                <a:spcPts val="0"/>
              </a:spcBef>
              <a:spcAft>
                <a:spcPts val="0"/>
              </a:spcAft>
              <a:buFont typeface="Symbol" panose="05050102010706020507" pitchFamily="18" charset="2"/>
              <a:buChar char=""/>
            </a:pPr>
            <a:r>
              <a:rPr lang="ar-SA" sz="1800" dirty="0">
                <a:latin typeface="B Mitra" panose="00000400000000000000" pitchFamily="2" charset="-78"/>
                <a:ea typeface="Times New Roman" panose="02020603050405020304" pitchFamily="18" charset="0"/>
                <a:cs typeface="B Mitra" panose="00000400000000000000" pitchFamily="2" charset="-78"/>
              </a:rPr>
              <a:t>تعیین ثبات نسخه فارسی </a:t>
            </a:r>
            <a:r>
              <a:rPr lang="fa-IR" sz="1800" dirty="0">
                <a:latin typeface="Tahoma" panose="020B0604030504040204" pitchFamily="34" charset="0"/>
                <a:ea typeface="Times New Roman" panose="02020603050405020304" pitchFamily="18" charset="0"/>
                <a:cs typeface="B Mitra" panose="00000400000000000000" pitchFamily="2" charset="-78"/>
              </a:rPr>
              <a:t>مقیاس خودمراقبتی در نارسایی قلبی</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(SCHFI v7.2)</a:t>
            </a:r>
            <a:endParaRPr lang="en-US" sz="1100" dirty="0">
              <a:latin typeface="Times New Roman" panose="02020603050405020304" pitchFamily="18" charset="0"/>
              <a:ea typeface="Times New Roman" panose="02020603050405020304" pitchFamily="18" charset="0"/>
              <a:cs typeface="Yagut"/>
            </a:endParaRPr>
          </a:p>
          <a:p>
            <a:pPr marL="0" indent="0" algn="just" rtl="1">
              <a:lnSpc>
                <a:spcPct val="170000"/>
              </a:lnSpc>
              <a:buNone/>
            </a:pPr>
            <a:endParaRPr lang="en-US" sz="1800" dirty="0">
              <a:solidFill>
                <a:srgbClr val="0070C0"/>
              </a:solidFill>
              <a:cs typeface="B Mitra" panose="00000400000000000000" pitchFamily="2" charset="-78"/>
            </a:endParaRPr>
          </a:p>
        </p:txBody>
      </p:sp>
    </p:spTree>
    <p:extLst>
      <p:ext uri="{BB962C8B-B14F-4D97-AF65-F5344CB8AC3E}">
        <p14:creationId xmlns:p14="http://schemas.microsoft.com/office/powerpoint/2010/main" val="356357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600200"/>
            <a:ext cx="8229600" cy="4876800"/>
          </a:xfrm>
        </p:spPr>
        <p:txBody>
          <a:bodyPr>
            <a:noAutofit/>
          </a:bodyPr>
          <a:lstStyle/>
          <a:p>
            <a:pPr marL="0" marR="356870" indent="0" algn="just" rtl="1">
              <a:lnSpc>
                <a:spcPct val="150000"/>
              </a:lnSpc>
              <a:spcBef>
                <a:spcPts val="0"/>
              </a:spcBef>
              <a:spcAft>
                <a:spcPts val="0"/>
              </a:spcAft>
              <a:buNone/>
            </a:pPr>
            <a:r>
              <a:rPr lang="ar-SA" sz="2000" b="1" dirty="0">
                <a:latin typeface="Tahoma" panose="020B0604030504040204" pitchFamily="34" charset="0"/>
                <a:ea typeface="Times New Roman" panose="02020603050405020304" pitchFamily="18" charset="0"/>
                <a:cs typeface="B Mitra" panose="00000400000000000000" pitchFamily="2" charset="-78"/>
              </a:rPr>
              <a:t>فرایند</a:t>
            </a:r>
            <a:r>
              <a:rPr lang="ar-SA" sz="2000" b="1" dirty="0">
                <a:latin typeface="Times New Roman" panose="02020603050405020304" pitchFamily="18" charset="0"/>
                <a:ea typeface="Times New Roman" panose="02020603050405020304" pitchFamily="18" charset="0"/>
                <a:cs typeface="Tahoma" panose="020B0604030504040204" pitchFamily="34" charset="0"/>
              </a:rPr>
              <a:t> </a:t>
            </a:r>
            <a:r>
              <a:rPr lang="ar-SA" sz="2000" b="1" dirty="0">
                <a:latin typeface="Tahoma" panose="020B0604030504040204" pitchFamily="34" charset="0"/>
                <a:ea typeface="Times New Roman" panose="02020603050405020304" pitchFamily="18" charset="0"/>
                <a:cs typeface="B Mitra" panose="00000400000000000000" pitchFamily="2" charset="-78"/>
              </a:rPr>
              <a:t>ترجمه</a:t>
            </a:r>
            <a:endParaRPr lang="en-US" sz="1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56870" algn="just" rtl="1">
              <a:lnSpc>
                <a:spcPct val="150000"/>
              </a:lnSpc>
              <a:spcBef>
                <a:spcPts val="0"/>
              </a:spcBef>
              <a:spcAft>
                <a:spcPts val="0"/>
              </a:spcAft>
            </a:pPr>
            <a:r>
              <a:rPr lang="ar-SA" sz="2000" dirty="0">
                <a:latin typeface="Tahoma" panose="020B0604030504040204" pitchFamily="34" charset="0"/>
                <a:ea typeface="Times New Roman" panose="02020603050405020304" pitchFamily="18" charset="0"/>
                <a:cs typeface="B Mitra" panose="00000400000000000000" pitchFamily="2" charset="-78"/>
              </a:rPr>
              <a:t>فرایند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ترجمه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صورت</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فوروارد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 بک</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وارد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انجام</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خواهد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شد. در</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ابتدا</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نسخه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اصلی</a:t>
            </a:r>
            <a:r>
              <a:rPr lang="ar-SA" sz="2000" b="1" dirty="0">
                <a:latin typeface="Tahoma" panose="020B0604030504040204" pitchFamily="34" charset="0"/>
                <a:ea typeface="Times New Roman" panose="02020603050405020304" pitchFamily="18" charset="0"/>
                <a:cs typeface="B Mitra" panose="00000400000000000000" pitchFamily="2" charset="-78"/>
              </a:rPr>
              <a:t> </a:t>
            </a:r>
            <a:r>
              <a:rPr lang="ar-SA" sz="2000" dirty="0">
                <a:latin typeface="Tahoma" panose="020B0604030504040204" pitchFamily="34" charset="0"/>
                <a:ea typeface="Times New Roman" panose="02020603050405020304" pitchFamily="18" charset="0"/>
                <a:cs typeface="B Mitra" panose="00000400000000000000" pitchFamily="2" charset="-78"/>
              </a:rPr>
              <a:t>پرسشنامه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توسط</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دو</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مترجم</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فارسی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ترجمه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خواهد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شد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en-US" sz="2000" dirty="0">
                <a:latin typeface="Tahoma" panose="020B0604030504040204" pitchFamily="34" charset="0"/>
                <a:ea typeface="Times New Roman" panose="02020603050405020304" pitchFamily="18" charset="0"/>
                <a:cs typeface="B Mitra" panose="00000400000000000000" pitchFamily="2" charset="-78"/>
              </a:rPr>
              <a:t>.</a:t>
            </a:r>
            <a:r>
              <a:rPr lang="ar-SA" sz="2000" dirty="0">
                <a:latin typeface="Tahoma" panose="020B0604030504040204" pitchFamily="34" charset="0"/>
                <a:ea typeface="Times New Roman" panose="02020603050405020304" pitchFamily="18" charset="0"/>
                <a:cs typeface="B Mitra" panose="00000400000000000000" pitchFamily="2" charset="-78"/>
              </a:rPr>
              <a:t>سپس</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نسخه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نهایی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فارسی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بر</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اساس</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دو</a:t>
            </a:r>
            <a:r>
              <a:rPr lang="ar-SA" sz="2000" b="1" dirty="0">
                <a:latin typeface="Tahoma" panose="020B0604030504040204" pitchFamily="34" charset="0"/>
                <a:ea typeface="Times New Roman" panose="02020603050405020304" pitchFamily="18" charset="0"/>
                <a:cs typeface="B Mitra" panose="00000400000000000000" pitchFamily="2" charset="-78"/>
              </a:rPr>
              <a:t> </a:t>
            </a:r>
            <a:r>
              <a:rPr lang="ar-SA" sz="2000" dirty="0">
                <a:latin typeface="Tahoma" panose="020B0604030504040204" pitchFamily="34" charset="0"/>
                <a:ea typeface="Times New Roman" panose="02020603050405020304" pitchFamily="18" charset="0"/>
                <a:cs typeface="B Mitra" panose="00000400000000000000" pitchFamily="2" charset="-78"/>
              </a:rPr>
              <a:t>ترجمه،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توسط</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تیم</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پژوهش</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بررسی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و</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تدوین</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خواهد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شد و</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نسخه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فارسی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تأیید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شده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مجددا</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در اختیار دو مترجم دیگر قرار خواهد گرفت که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مستقل</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از</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هم</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آن</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را</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انگلیسی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برگردانند.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نسخه</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نهایی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انگلیسی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توسط</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تیم</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پژوهشی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تدوین</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و</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جهت</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تأیید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برای</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طراح</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اصلی ارسال</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خواهد</a:t>
            </a:r>
            <a:r>
              <a:rPr lang="ar-SA" sz="2000" dirty="0">
                <a:latin typeface="Times New Roman" panose="02020603050405020304" pitchFamily="18" charset="0"/>
                <a:ea typeface="Times New Roman" panose="02020603050405020304" pitchFamily="18" charset="0"/>
                <a:cs typeface="Tahoma" panose="020B0604030504040204" pitchFamily="34" charset="0"/>
              </a:rPr>
              <a:t> </a:t>
            </a:r>
            <a:r>
              <a:rPr lang="ar-SA" sz="2000" dirty="0">
                <a:latin typeface="Tahoma" panose="020B0604030504040204" pitchFamily="34" charset="0"/>
                <a:ea typeface="Times New Roman" panose="02020603050405020304" pitchFamily="18" charset="0"/>
                <a:cs typeface="B Mitra" panose="00000400000000000000" pitchFamily="2" charset="-78"/>
              </a:rPr>
              <a:t>شد (</a:t>
            </a:r>
            <a:r>
              <a:rPr lang="ar-SA" sz="2000" dirty="0">
                <a:solidFill>
                  <a:srgbClr val="0563C1"/>
                </a:solidFill>
                <a:latin typeface="Tahoma" panose="020B0604030504040204" pitchFamily="34" charset="0"/>
                <a:ea typeface="Times New Roman" panose="02020603050405020304" pitchFamily="18" charset="0"/>
                <a:cs typeface="B Mitra" panose="00000400000000000000" pitchFamily="2" charset="-78"/>
                <a:hlinkClick r:id="rId2" action="ppaction://hlinkfile" tooltip="Yu, 2004 #21"/>
              </a:rPr>
              <a:t>17</a:t>
            </a:r>
            <a:r>
              <a:rPr lang="ar-SA" sz="2000" dirty="0">
                <a:latin typeface="Tahoma" panose="020B0604030504040204" pitchFamily="34" charset="0"/>
                <a:ea typeface="Times New Roman" panose="02020603050405020304" pitchFamily="18" charset="0"/>
                <a:cs typeface="B Mitra" panose="00000400000000000000" pitchFamily="2" charset="-78"/>
              </a:rPr>
              <a:t>)</a:t>
            </a:r>
            <a:r>
              <a:rPr lang="fa-IR" sz="2000" dirty="0">
                <a:latin typeface="Tahoma" panose="020B0604030504040204" pitchFamily="34" charset="0"/>
                <a:ea typeface="Times New Roman" panose="02020603050405020304" pitchFamily="18" charset="0"/>
                <a:cs typeface="B Mitra" panose="00000400000000000000" pitchFamily="2" charset="-78"/>
              </a:rPr>
              <a:t>.</a:t>
            </a:r>
            <a:endParaRPr lang="en-US" sz="1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60045" algn="justLow" rtl="1">
              <a:lnSpc>
                <a:spcPct val="150000"/>
              </a:lnSpc>
              <a:spcBef>
                <a:spcPts val="0"/>
              </a:spcBef>
              <a:spcAft>
                <a:spcPts val="0"/>
              </a:spcAft>
            </a:pPr>
            <a:endParaRPr lang="en-US" sz="20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004233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333203"/>
            <a:ext cx="8229600" cy="5067598"/>
          </a:xfrm>
        </p:spPr>
        <p:txBody>
          <a:bodyPr>
            <a:noAutofit/>
          </a:bodyPr>
          <a:lstStyle/>
          <a:p>
            <a:pPr marL="0" marR="356870" lvl="0" indent="0" algn="just" rtl="1">
              <a:lnSpc>
                <a:spcPct val="150000"/>
              </a:lnSpc>
              <a:spcBef>
                <a:spcPts val="0"/>
              </a:spcBef>
              <a:buClr>
                <a:srgbClr val="0BD0D9"/>
              </a:buClr>
              <a:buNone/>
              <a:tabLst>
                <a:tab pos="3555365" algn="l"/>
              </a:tabLst>
            </a:pPr>
            <a:r>
              <a:rPr lang="ar-SA" sz="2000" b="1" dirty="0">
                <a:solidFill>
                  <a:prstClr val="black"/>
                </a:solidFill>
                <a:latin typeface="Tahoma" panose="020B0604030504040204" pitchFamily="34" charset="0"/>
                <a:ea typeface="Times New Roman" panose="02020603050405020304" pitchFamily="18" charset="0"/>
                <a:cs typeface="B Mitra" panose="00000400000000000000" pitchFamily="2" charset="-78"/>
              </a:rPr>
              <a:t>روایي</a:t>
            </a:r>
            <a:r>
              <a:rPr lang="ar-SA" sz="2000" b="1"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b="1" dirty="0">
                <a:solidFill>
                  <a:prstClr val="black"/>
                </a:solidFill>
                <a:latin typeface="Tahoma" panose="020B0604030504040204" pitchFamily="34" charset="0"/>
                <a:ea typeface="Times New Roman" panose="02020603050405020304" pitchFamily="18" charset="0"/>
                <a:cs typeface="B Mitra" panose="00000400000000000000" pitchFamily="2" charset="-78"/>
              </a:rPr>
              <a:t>صوری</a:t>
            </a:r>
            <a:r>
              <a:rPr lang="ar-SA" sz="2000" b="1"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b="1" dirty="0">
                <a:solidFill>
                  <a:prstClr val="black"/>
                </a:solidFill>
                <a:latin typeface="Tahoma" panose="020B0604030504040204" pitchFamily="34" charset="0"/>
                <a:ea typeface="Times New Roman" panose="02020603050405020304" pitchFamily="18" charset="0"/>
                <a:cs typeface="B Mitra" panose="00000400000000000000" pitchFamily="2" charset="-78"/>
              </a:rPr>
              <a:t>و</a:t>
            </a:r>
            <a:r>
              <a:rPr lang="ar-SA" sz="2000" b="1"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b="1" dirty="0">
                <a:solidFill>
                  <a:prstClr val="black"/>
                </a:solidFill>
                <a:latin typeface="Tahoma" panose="020B0604030504040204" pitchFamily="34" charset="0"/>
                <a:ea typeface="Times New Roman" panose="02020603050405020304" pitchFamily="18" charset="0"/>
                <a:cs typeface="B Mitra" panose="00000400000000000000" pitchFamily="2" charset="-78"/>
              </a:rPr>
              <a:t>محتوا		</a:t>
            </a:r>
            <a:endParaRPr lang="en-US" sz="1200" dirty="0">
              <a:solidFill>
                <a:prstClr val="black"/>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356870" lvl="0" algn="just" rtl="1">
              <a:lnSpc>
                <a:spcPct val="150000"/>
              </a:lnSpc>
              <a:spcBef>
                <a:spcPts val="0"/>
              </a:spcBef>
              <a:buClr>
                <a:srgbClr val="0BD0D9"/>
              </a:buClr>
            </a:pP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نسخه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فارسی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پرسشنامه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به10</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نفر</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از</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بیماران</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نارسایی قلبی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واجد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شرایط</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ارائه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خواهد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شد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تا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آن</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را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دقت</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مطالعه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کنند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و</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موارد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مبهم</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را علامت</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گذاری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نمایند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و</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جملات</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پیشنهادی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خودشان</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را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بنویسند.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پس</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از</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اجرای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روایی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صوری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و</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اعمال</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تغییرات</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لازم،</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 پرسشنامه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10</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نفر</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پژوهشگر</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بالینی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که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در</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زمینه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روان­سنجی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و</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یا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نارسایی قلب</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صاحب</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مقاله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یا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تألیف</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باشند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ارسال</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خواهد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شد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تا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پرسشنامه</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را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از نظر</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محتوایی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بررسی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کنند.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در</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نهایت</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نظرات</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آن</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ها</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توسط</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تیم</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پژوهش</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بررسی</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و</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تغییرات</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اعمال</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خواهد</a:t>
            </a:r>
            <a:r>
              <a:rPr lang="ar-SA" sz="2000" dirty="0">
                <a:solidFill>
                  <a:prstClr val="black"/>
                </a:solidFill>
                <a:latin typeface="Times New Roman" panose="02020603050405020304" pitchFamily="18" charset="0"/>
                <a:ea typeface="Times New Roman" panose="02020603050405020304" pitchFamily="18" charset="0"/>
                <a:cs typeface="Tahoma" panose="020B0604030504040204" pitchFamily="34" charset="0"/>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شد (</a:t>
            </a:r>
            <a:r>
              <a:rPr lang="ar-SA" sz="2000" dirty="0">
                <a:solidFill>
                  <a:srgbClr val="0563C1"/>
                </a:solidFill>
                <a:latin typeface="Tahoma" panose="020B0604030504040204" pitchFamily="34" charset="0"/>
                <a:ea typeface="Times New Roman" panose="02020603050405020304" pitchFamily="18" charset="0"/>
                <a:cs typeface="B Mitra" panose="00000400000000000000" pitchFamily="2" charset="-78"/>
                <a:hlinkClick r:id="rId2" action="ppaction://hlinkfile" tooltip="McHorney, 1995 #22"/>
              </a:rPr>
              <a:t>18</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a:t>
            </a:r>
            <a:endParaRPr lang="en-US" sz="1200" dirty="0">
              <a:solidFill>
                <a:prstClr val="black"/>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marR="356870" algn="justLow" rtl="1">
              <a:lnSpc>
                <a:spcPct val="150000"/>
              </a:lnSpc>
              <a:spcBef>
                <a:spcPts val="0"/>
              </a:spcBef>
              <a:spcAft>
                <a:spcPts val="0"/>
              </a:spcAft>
            </a:pPr>
            <a:endParaRPr lang="en-US" sz="11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167751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371600"/>
            <a:ext cx="8229600" cy="5410200"/>
          </a:xfrm>
        </p:spPr>
        <p:txBody>
          <a:bodyPr>
            <a:noAutofit/>
          </a:bodyPr>
          <a:lstStyle/>
          <a:p>
            <a:pPr marL="0" marR="360045" indent="0" algn="justLow" rtl="1">
              <a:lnSpc>
                <a:spcPct val="150000"/>
              </a:lnSpc>
              <a:spcBef>
                <a:spcPts val="0"/>
              </a:spcBef>
              <a:spcAft>
                <a:spcPts val="0"/>
              </a:spcAft>
              <a:buNone/>
            </a:pPr>
            <a:r>
              <a:rPr lang="ar-SA" sz="2000" b="1" dirty="0">
                <a:latin typeface="B Mitra,Bold"/>
                <a:ea typeface="Times New Roman" panose="02020603050405020304" pitchFamily="18" charset="0"/>
                <a:cs typeface="B Mitra" panose="00000400000000000000" pitchFamily="2" charset="-78"/>
              </a:rPr>
              <a:t>روایي</a:t>
            </a:r>
            <a:r>
              <a:rPr lang="ar-SA" sz="2000" b="1" dirty="0">
                <a:latin typeface="B Mitra,Bold"/>
                <a:ea typeface="Times New Roman" panose="02020603050405020304" pitchFamily="18" charset="0"/>
                <a:cs typeface="B Mitra,Bold"/>
              </a:rPr>
              <a:t> </a:t>
            </a:r>
            <a:r>
              <a:rPr lang="ar-SA" sz="2000" b="1" dirty="0">
                <a:latin typeface="B Mitra,Bold"/>
                <a:ea typeface="Times New Roman" panose="02020603050405020304" pitchFamily="18" charset="0"/>
                <a:cs typeface="B Mitra" panose="00000400000000000000" pitchFamily="2" charset="-78"/>
              </a:rPr>
              <a:t>سازه</a:t>
            </a:r>
            <a:endParaRPr lang="en-US" sz="20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60045" algn="just" rtl="1">
              <a:lnSpc>
                <a:spcPct val="150000"/>
              </a:lnSpc>
              <a:spcBef>
                <a:spcPts val="0"/>
              </a:spcBef>
              <a:spcAft>
                <a:spcPts val="0"/>
              </a:spcAft>
            </a:pPr>
            <a:r>
              <a:rPr lang="ar-SA" sz="2000" dirty="0">
                <a:latin typeface="Tahoma" panose="020B0604030504040204" pitchFamily="34" charset="0"/>
                <a:ea typeface="Times New Roman" panose="02020603050405020304" pitchFamily="18" charset="0"/>
                <a:cs typeface="B Mitra" panose="00000400000000000000" pitchFamily="2" charset="-78"/>
              </a:rPr>
              <a:t>در مطالعه حاضر جهت بررسی روایی سازه از تحلیل عاملی اکتشافی و تاییدی استفاده خواهد شد. </a:t>
            </a:r>
            <a:r>
              <a:rPr lang="fa-IR" sz="2000" dirty="0">
                <a:latin typeface="Tahoma" panose="020B0604030504040204" pitchFamily="34" charset="0"/>
                <a:ea typeface="Times New Roman" panose="02020603050405020304" pitchFamily="18" charset="0"/>
                <a:cs typeface="B Mitra" panose="00000400000000000000" pitchFamily="2" charset="-78"/>
              </a:rPr>
              <a:t>جهت انجام تحلیل عاملی اکتشافی </a:t>
            </a:r>
            <a:r>
              <a:rPr lang="ar-SA" sz="2000" dirty="0">
                <a:latin typeface="Tahoma" panose="020B0604030504040204" pitchFamily="34" charset="0"/>
                <a:ea typeface="Times New Roman" panose="02020603050405020304" pitchFamily="18" charset="0"/>
                <a:cs typeface="B Mitra" panose="00000400000000000000" pitchFamily="2" charset="-78"/>
              </a:rPr>
              <a:t>به ازای هر گویه 10 نفر بیمار مبتلا به نارسایی قلب در نظر گرفته شد و پرسشنامه ها بین 300 بیمار مبتلا به نارسایی قلب توزیع خواهند شد. </a:t>
            </a:r>
            <a:r>
              <a:rPr lang="ar-SA" sz="2000" dirty="0">
                <a:solidFill>
                  <a:srgbClr val="FF0000"/>
                </a:solidFill>
                <a:latin typeface="Tahoma" panose="020B0604030504040204" pitchFamily="34" charset="0"/>
                <a:ea typeface="Times New Roman" panose="02020603050405020304" pitchFamily="18" charset="0"/>
                <a:cs typeface="B Mitra" panose="00000400000000000000" pitchFamily="2" charset="-78"/>
              </a:rPr>
              <a:t>تحلیل عامل اکتشافی به منظور کاهش داده ها و تشخیص ساختار انجام خواهد شد.</a:t>
            </a:r>
            <a:r>
              <a:rPr lang="ar-SA" sz="2000" dirty="0">
                <a:latin typeface="Tahoma" panose="020B0604030504040204" pitchFamily="34" charset="0"/>
                <a:ea typeface="Times New Roman" panose="02020603050405020304" pitchFamily="18" charset="0"/>
                <a:cs typeface="B Mitra" panose="00000400000000000000" pitchFamily="2" charset="-78"/>
              </a:rPr>
              <a:t> همچنین حجم نمونه برای تحلیل عامل تاییدی نیز نباید کمتر از 200 نفر باشد. بر این اساس برای روایی سازه روی هم رفته 500 بیمار مورد نیاز است.</a:t>
            </a:r>
            <a:endParaRPr lang="en-US" sz="20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marR="360045" algn="justLow" rtl="1">
              <a:lnSpc>
                <a:spcPct val="15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977422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4289</TotalTime>
  <Words>1350</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بيان مسئله و ضرورت اجراي طرح:  </vt:lpstr>
      <vt:lpstr>بيان مسئله و ضرورت اجراي طرح:  </vt:lpstr>
      <vt:lpstr>بيان مسئله و ضرورت اجراي طرح:  </vt:lpstr>
      <vt:lpstr>بيان مسئله و ضرورت اجراي طرح:  </vt:lpstr>
      <vt:lpstr>اهداف طرح</vt:lpstr>
      <vt:lpstr>روش اجرا</vt:lpstr>
      <vt:lpstr>روش اجرا</vt:lpstr>
      <vt:lpstr>روش اجرا</vt:lpstr>
      <vt:lpstr>روش اجرا</vt:lpstr>
      <vt:lpstr>PowerPoint Presentation</vt:lpstr>
      <vt:lpstr>PowerPoint Presentation</vt:lpstr>
      <vt:lpstr>PowerPoint Presentation</vt:lpstr>
      <vt:lpstr>مشخصات ابزار جمع آوري اطلاعات و نحوه جمع آوري آن:</vt:lpstr>
      <vt:lpstr>هزینه های طرح:</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dc:title>
  <dc:creator>fidan</dc:creator>
  <cp:lastModifiedBy>Fahimeh Farrokhzadeh</cp:lastModifiedBy>
  <cp:revision>183</cp:revision>
  <dcterms:created xsi:type="dcterms:W3CDTF">2017-05-22T09:36:36Z</dcterms:created>
  <dcterms:modified xsi:type="dcterms:W3CDTF">2021-02-24T09:07:44Z</dcterms:modified>
</cp:coreProperties>
</file>