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CCFF"/>
    <a:srgbClr val="00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00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B2A891C-B9EF-4F16-BACE-3F62376FB4B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12D2BDE-765C-493B-BBE5-CECE413B1B6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891C-B9EF-4F16-BACE-3F62376FB4B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2BDE-765C-493B-BBE5-CECE413B1B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891C-B9EF-4F16-BACE-3F62376FB4B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2BDE-765C-493B-BBE5-CECE413B1B6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891C-B9EF-4F16-BACE-3F62376FB4B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2BDE-765C-493B-BBE5-CECE413B1B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B2A891C-B9EF-4F16-BACE-3F62376FB4B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12D2BDE-765C-493B-BBE5-CECE413B1B6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891C-B9EF-4F16-BACE-3F62376FB4B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2BDE-765C-493B-BBE5-CECE413B1B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891C-B9EF-4F16-BACE-3F62376FB4B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2BDE-765C-493B-BBE5-CECE413B1B6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891C-B9EF-4F16-BACE-3F62376FB4B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2BDE-765C-493B-BBE5-CECE413B1B6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891C-B9EF-4F16-BACE-3F62376FB4B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2BDE-765C-493B-BBE5-CECE413B1B6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891C-B9EF-4F16-BACE-3F62376FB4B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2BDE-765C-493B-BBE5-CECE413B1B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891C-B9EF-4F16-BACE-3F62376FB4B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2BDE-765C-493B-BBE5-CECE413B1B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B2A891C-B9EF-4F16-BACE-3F62376FB4B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12D2BDE-765C-493B-BBE5-CECE413B1B6E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071546"/>
            <a:ext cx="7643866" cy="2428892"/>
          </a:xfrm>
          <a:ln w="19050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 rtl="1"/>
            <a:r>
              <a:rPr lang="en-US" dirty="0" smtClean="0"/>
              <a:t/>
            </a:r>
            <a:br>
              <a:rPr lang="en-US" dirty="0" smtClean="0"/>
            </a:br>
            <a:r>
              <a:rPr lang="ar-IQ" dirty="0" smtClean="0"/>
              <a:t>ماندگاری </a:t>
            </a:r>
            <a:r>
              <a:rPr lang="ar-IQ" dirty="0" smtClean="0"/>
              <a:t>دریچه های بیولوژیک قلبی در </a:t>
            </a:r>
            <a:r>
              <a:rPr lang="ar-IQ" dirty="0" smtClean="0"/>
              <a:t>بیماران</a:t>
            </a:r>
            <a:r>
              <a:rPr lang="en-US" dirty="0" smtClean="0"/>
              <a:t> </a:t>
            </a:r>
            <a:r>
              <a:rPr lang="fa-IR" dirty="0" smtClean="0"/>
              <a:t>تحت درمان</a:t>
            </a:r>
            <a:r>
              <a:rPr lang="ar-IQ" dirty="0" smtClean="0"/>
              <a:t> </a:t>
            </a:r>
            <a:r>
              <a:rPr lang="ar-IQ" dirty="0" smtClean="0"/>
              <a:t>طی سال های 98-82 در بیمارستان قلب و عروق شهید </a:t>
            </a:r>
            <a:r>
              <a:rPr lang="ar-IQ" dirty="0" smtClean="0"/>
              <a:t>رجایی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3857628"/>
            <a:ext cx="6858000" cy="107157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durability of biologic heart valves in patients undergoing treatment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Rajaie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cardiovascular center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between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2003-2019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14480" y="357166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dirty="0" smtClean="0">
                <a:cs typeface="+mj-cs"/>
              </a:rPr>
              <a:t>به نام خداوند مهربان</a:t>
            </a:r>
            <a:endParaRPr lang="en-US" sz="28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r" rtl="1"/>
            <a:r>
              <a:rPr lang="ar-IQ" dirty="0" smtClean="0"/>
              <a:t>مجری / همکاران</a:t>
            </a:r>
            <a:r>
              <a:rPr lang="ar-IQ" b="1" dirty="0" smtClean="0"/>
              <a:t/>
            </a:r>
            <a:br>
              <a:rPr lang="ar-IQ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1357298"/>
            <a:ext cx="8229600" cy="4786346"/>
          </a:xfrm>
        </p:spPr>
        <p:txBody>
          <a:bodyPr>
            <a:normAutofit/>
          </a:bodyPr>
          <a:lstStyle/>
          <a:p>
            <a:pPr algn="r" rtl="1"/>
            <a:endParaRPr lang="fa-IR" dirty="0" smtClean="0"/>
          </a:p>
          <a:p>
            <a:pPr algn="r" rtl="1"/>
            <a:r>
              <a:rPr lang="ar-IQ" dirty="0" smtClean="0"/>
              <a:t>علیرضا </a:t>
            </a:r>
            <a:r>
              <a:rPr lang="ar-IQ" dirty="0" smtClean="0"/>
              <a:t>علیزاده </a:t>
            </a:r>
            <a:r>
              <a:rPr lang="ar-IQ" dirty="0" smtClean="0"/>
              <a:t>قویدل</a:t>
            </a:r>
            <a:r>
              <a:rPr lang="fa-IR" dirty="0" smtClean="0"/>
              <a:t>         </a:t>
            </a:r>
            <a:r>
              <a:rPr lang="ar-IQ" dirty="0" smtClean="0"/>
              <a:t>مجری اصلی / نویسنده </a:t>
            </a:r>
            <a:r>
              <a:rPr lang="ar-IQ" dirty="0" smtClean="0"/>
              <a:t>مقاله</a:t>
            </a:r>
            <a:r>
              <a:rPr lang="fa-IR" dirty="0" smtClean="0"/>
              <a:t>      </a:t>
            </a:r>
          </a:p>
          <a:p>
            <a:pPr algn="r" rtl="1"/>
            <a:r>
              <a:rPr lang="ar-IQ" dirty="0" smtClean="0"/>
              <a:t>سعید </a:t>
            </a:r>
            <a:r>
              <a:rPr lang="ar-IQ" dirty="0" smtClean="0"/>
              <a:t>حسینی</a:t>
            </a:r>
            <a:r>
              <a:rPr lang="fa-IR" dirty="0" smtClean="0"/>
              <a:t>                     </a:t>
            </a:r>
            <a:r>
              <a:rPr lang="ar-IQ" dirty="0" smtClean="0"/>
              <a:t>همکار </a:t>
            </a:r>
            <a:r>
              <a:rPr lang="ar-IQ" dirty="0" smtClean="0"/>
              <a:t>طرح</a:t>
            </a:r>
            <a:endParaRPr lang="fa-IR" dirty="0" smtClean="0"/>
          </a:p>
          <a:p>
            <a:pPr algn="r" rtl="1"/>
            <a:r>
              <a:rPr lang="ar-IQ" dirty="0" smtClean="0"/>
              <a:t>غلامرضا </a:t>
            </a:r>
            <a:r>
              <a:rPr lang="ar-IQ" dirty="0" smtClean="0"/>
              <a:t>عمرانی</a:t>
            </a:r>
            <a:r>
              <a:rPr lang="fa-IR" dirty="0" smtClean="0"/>
              <a:t>              </a:t>
            </a:r>
            <a:r>
              <a:rPr lang="ar-IQ" dirty="0" smtClean="0"/>
              <a:t>همکار طرح</a:t>
            </a:r>
            <a:endParaRPr lang="fa-IR" dirty="0" smtClean="0"/>
          </a:p>
          <a:p>
            <a:pPr algn="r" rtl="1"/>
            <a:r>
              <a:rPr lang="ar-IQ" dirty="0" smtClean="0"/>
              <a:t>محمدمهدی </a:t>
            </a:r>
            <a:r>
              <a:rPr lang="ar-IQ" dirty="0" smtClean="0"/>
              <a:t>پیغمبری</a:t>
            </a:r>
            <a:r>
              <a:rPr lang="fa-IR" dirty="0" smtClean="0"/>
              <a:t>            </a:t>
            </a:r>
            <a:r>
              <a:rPr lang="ar-IQ" dirty="0" smtClean="0"/>
              <a:t>همکار </a:t>
            </a:r>
            <a:r>
              <a:rPr lang="ar-IQ" dirty="0" smtClean="0"/>
              <a:t>طرح</a:t>
            </a:r>
            <a:endParaRPr lang="fa-IR" dirty="0" smtClean="0"/>
          </a:p>
          <a:p>
            <a:pPr algn="r" rtl="1"/>
            <a:r>
              <a:rPr lang="ar-IQ" dirty="0" smtClean="0"/>
              <a:t>احمد محبی</a:t>
            </a:r>
            <a:r>
              <a:rPr lang="ar-IQ" dirty="0" smtClean="0"/>
              <a:t> </a:t>
            </a:r>
            <a:r>
              <a:rPr lang="fa-IR" dirty="0" smtClean="0"/>
              <a:t>                     </a:t>
            </a:r>
            <a:r>
              <a:rPr lang="ar-IQ" dirty="0" smtClean="0"/>
              <a:t>همکار </a:t>
            </a:r>
            <a:r>
              <a:rPr lang="ar-IQ" dirty="0" smtClean="0"/>
              <a:t>طرح</a:t>
            </a:r>
            <a:endParaRPr lang="fa-IR" dirty="0" smtClean="0"/>
          </a:p>
          <a:p>
            <a:pPr algn="r" rtl="1"/>
            <a:r>
              <a:rPr lang="ar-IQ" dirty="0" smtClean="0"/>
              <a:t>نیلوفر سمیعی</a:t>
            </a:r>
            <a:r>
              <a:rPr lang="fa-IR" dirty="0" smtClean="0"/>
              <a:t>                  </a:t>
            </a:r>
            <a:r>
              <a:rPr lang="ar-IQ" dirty="0" smtClean="0"/>
              <a:t> </a:t>
            </a:r>
            <a:r>
              <a:rPr lang="ar-IQ" dirty="0" smtClean="0"/>
              <a:t>همکار </a:t>
            </a:r>
            <a:r>
              <a:rPr lang="ar-IQ" dirty="0" smtClean="0"/>
              <a:t>طرح</a:t>
            </a:r>
            <a:r>
              <a:rPr lang="fa-IR" dirty="0" smtClean="0"/>
              <a:t> </a:t>
            </a:r>
          </a:p>
          <a:p>
            <a:pPr algn="r" rtl="1"/>
            <a:r>
              <a:rPr lang="ar-IQ" dirty="0" smtClean="0"/>
              <a:t>آویسا </a:t>
            </a:r>
            <a:r>
              <a:rPr lang="ar-IQ" dirty="0" smtClean="0"/>
              <a:t>طبیب</a:t>
            </a:r>
            <a:r>
              <a:rPr lang="ar-IQ" dirty="0" smtClean="0"/>
              <a:t> </a:t>
            </a:r>
            <a:r>
              <a:rPr lang="fa-IR" dirty="0" smtClean="0"/>
              <a:t>                    </a:t>
            </a:r>
            <a:r>
              <a:rPr lang="ar-IQ" dirty="0" smtClean="0"/>
              <a:t>همکار </a:t>
            </a:r>
            <a:r>
              <a:rPr lang="ar-IQ" dirty="0" smtClean="0"/>
              <a:t>طرح</a:t>
            </a:r>
            <a:endParaRPr lang="en-US" dirty="0"/>
          </a:p>
        </p:txBody>
      </p:sp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23" y="5854180"/>
            <a:ext cx="885833" cy="5752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142984"/>
            <a:ext cx="8229600" cy="493776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With the increasing use of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bioprosthetic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valves in last decade, about 75% of implantations have been biologic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valve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main reasons for growing use of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bioprosthetic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valves include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high rate of implantations in elderly patients who might benefit more from biologic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valves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(2)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lack of risk for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thromboembolic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and bleeding events compared to mechanical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valves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improved design of biologic valves in last decades compared to mechanical valves leading to higher durability than previous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generations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lifetime risk of reoperation for a patient 50 years of age undergoing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bioprosthetic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valve replacement is approximately 45%, which decreases by approximately 10% for every additional 5 years in patient age at the time of implantation.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is no strong evidence that choosing any individual second- or third-generation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bioprosthesis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has a significant impact on freedom from reoperation; although available data suggest that there may be a continued trend towards improved durability with third generation biologic valve models.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358246" cy="857256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problem Statement /Project Rationale</a:t>
            </a:r>
            <a:endParaRPr lang="en-US" sz="2800" b="1" dirty="0">
              <a:solidFill>
                <a:srgbClr val="00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23" y="5854180"/>
            <a:ext cx="885833" cy="5752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Primary objective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To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evaluate mid- to long-term durability 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bioprosthetic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valves 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patients undergoing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valve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replacement</a:t>
            </a: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Specific objectives: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Determining the predictors of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bioprosthetic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valves’ durability in patients undergoing valve replacement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Determining the durability of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bioprosthetic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valves by valve position in patients undergoing valve replacement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Determining the durability of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bioprosthetic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valves by age groups in patients undergoing valve replacement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Determining the durability of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bioprosthetic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valves by valve size in patients undergoing valve replacement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Goals and objectives</a:t>
            </a:r>
            <a:endParaRPr lang="en-US" b="1" dirty="0">
              <a:solidFill>
                <a:srgbClr val="00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8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23" y="5854180"/>
            <a:ext cx="885833" cy="5752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857364"/>
            <a:ext cx="8229600" cy="435294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Practical objectives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identify the durability 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bioprosthetic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valves in our population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identify the predictors 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bioprosthetic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valves’ durability in our population</a:t>
            </a:r>
          </a:p>
          <a:p>
            <a:pPr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Goals and objectives</a:t>
            </a:r>
            <a:endParaRPr lang="en-US" b="1" dirty="0">
              <a:solidFill>
                <a:srgbClr val="00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9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23" y="5854180"/>
            <a:ext cx="885833" cy="5752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428736"/>
            <a:ext cx="8229600" cy="5638800"/>
          </a:xfrm>
        </p:spPr>
        <p:txBody>
          <a:bodyPr>
            <a:normAutofit fontScale="47500" lnSpcReduction="20000"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retrospective study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electronic database of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Rajaie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CMRC for finding data related to patients underwent valve replacement using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bioprosthetic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valves between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2003-2019 will be reviewed</a:t>
            </a: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Data will comprise of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742950" indent="-742950">
              <a:buFont typeface="Wingdings" pitchFamily="2" charset="2"/>
              <a:buChar char="v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Baseline demographics</a:t>
            </a:r>
          </a:p>
          <a:p>
            <a:pPr marL="742950" indent="-742950">
              <a:buFont typeface="Wingdings" pitchFamily="2" charset="2"/>
              <a:buChar char="v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on details of surgical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techniques</a:t>
            </a:r>
          </a:p>
          <a:p>
            <a:pPr marL="742950" indent="-742950">
              <a:buFont typeface="Wingdings" pitchFamily="2" charset="2"/>
              <a:buChar char="v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Echocardiographic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examinations of patients during visit to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echocardiographic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laboratory before surgery and during follow-up period.</a:t>
            </a:r>
          </a:p>
          <a:p>
            <a:pPr fontAlgn="t">
              <a:buNone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Inclusion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criteria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Font typeface="Wingdings" pitchFamily="2" charset="2"/>
              <a:buChar char="v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Adult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patients who underwent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bioprosthetic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valvular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replacement in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Rajaie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CMRC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Exclusion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criteria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Font typeface="Wingdings" pitchFamily="2" charset="2"/>
              <a:buChar char="v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Patients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without complete data on surgical modalities and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echocardiographic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examinations as well as the lack of data on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echocardiographic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examinations during follow-up period after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valvular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replacement.</a:t>
            </a:r>
          </a:p>
          <a:p>
            <a:pPr fontAlgn="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Study design and Methodology</a:t>
            </a:r>
            <a:endParaRPr lang="en-US" b="1" dirty="0">
              <a:solidFill>
                <a:srgbClr val="00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7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23" y="5854180"/>
            <a:ext cx="885833" cy="5752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428736"/>
            <a:ext cx="8229600" cy="5143536"/>
          </a:xfrm>
        </p:spPr>
        <p:txBody>
          <a:bodyPr>
            <a:normAutofit/>
          </a:bodyPr>
          <a:lstStyle/>
          <a:p>
            <a:pPr fontAlgn="t"/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Statistical 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analysis</a:t>
            </a:r>
            <a:endParaRPr lang="en-US" sz="17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Font typeface="Wingdings" pitchFamily="2" charset="2"/>
              <a:buChar char="v"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Comparing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continuous variables between subgroups by an independent t-test or Mann-Whitney U test for two groups as well as ANOVA or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Kruskal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-Wallis test for more than two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groups</a:t>
            </a:r>
          </a:p>
          <a:p>
            <a:pPr fontAlgn="t">
              <a:buFont typeface="Wingdings" pitchFamily="2" charset="2"/>
              <a:buChar char="v"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Comparing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categorical variables by chi-squared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test</a:t>
            </a:r>
          </a:p>
          <a:p>
            <a:pPr fontAlgn="t">
              <a:buFont typeface="Wingdings" pitchFamily="2" charset="2"/>
              <a:buChar char="v"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Logistic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regression analysis for identifying predictors of outcomes </a:t>
            </a:r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Font typeface="Wingdings" pitchFamily="2" charset="2"/>
              <a:buChar char="v"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Kaplan-Meier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curve for identifying survival and freedom from re-operation and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bioprosthetic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valvular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dysfunction at follow-up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period</a:t>
            </a:r>
          </a:p>
          <a:p>
            <a:pPr fontAlgn="t">
              <a:buFont typeface="Wingdings" pitchFamily="2" charset="2"/>
              <a:buChar char="v"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required data will be gathered via electronic database of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Rajaie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CMRC. All data will be entered into the Excel datasheets after extraction from hospital database, and then those will be transferred into statistical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software</a:t>
            </a:r>
          </a:p>
          <a:p>
            <a:pPr fontAlgn="t"/>
            <a:endParaRPr lang="en-US" sz="17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Sample size</a:t>
            </a:r>
          </a:p>
          <a:p>
            <a:pPr fontAlgn="t">
              <a:buFont typeface="Wingdings" pitchFamily="2" charset="2"/>
              <a:buChar char="v"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Based on recent experience of similar surgeries in our center, approximately 3000 patients will be entered into study.</a:t>
            </a:r>
            <a:endParaRPr lang="en-US" sz="17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Study design and Methodology</a:t>
            </a:r>
            <a:endParaRPr lang="en-US" b="1" dirty="0">
              <a:solidFill>
                <a:srgbClr val="00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7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23" y="5854180"/>
            <a:ext cx="885833" cy="5752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500174"/>
            <a:ext cx="8229600" cy="4937760"/>
          </a:xfrm>
        </p:spPr>
        <p:txBody>
          <a:bodyPr>
            <a:normAutofit/>
          </a:bodyPr>
          <a:lstStyle/>
          <a:p>
            <a:pPr fontAlgn="t"/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Ethical Consideration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Font typeface="Wingdings" pitchFamily="2" charset="2"/>
              <a:buChar char="v"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study protocol will be reviewed by the local ethics committee of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Rajaie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CMRC </a:t>
            </a:r>
            <a:endParaRPr lang="en-US" sz="1700" dirty="0" smtClean="0">
              <a:cs typeface="+mj-cs"/>
            </a:endParaRPr>
          </a:p>
          <a:p>
            <a:pPr fontAlgn="t">
              <a:buFont typeface="Wingdings" pitchFamily="2" charset="2"/>
              <a:buChar char="v"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Confidentiality and anonymity of information will be considered by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researchers </a:t>
            </a:r>
            <a:r>
              <a:rPr lang="ar-IQ" sz="1700" dirty="0" smtClean="0">
                <a:cs typeface="+mj-cs"/>
              </a:rPr>
              <a:t/>
            </a:r>
            <a:br>
              <a:rPr lang="ar-IQ" sz="1700" dirty="0" smtClean="0">
                <a:cs typeface="+mj-cs"/>
              </a:rPr>
            </a:br>
            <a:endParaRPr lang="en-US" sz="1700" dirty="0" smtClean="0">
              <a:cs typeface="+mj-cs"/>
            </a:endParaRPr>
          </a:p>
          <a:p>
            <a:pPr fontAlgn="t"/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Limitations</a:t>
            </a:r>
          </a:p>
          <a:p>
            <a:pPr fontAlgn="t">
              <a:buFont typeface="Wingdings" pitchFamily="2" charset="2"/>
              <a:buChar char="v"/>
            </a:pPr>
            <a:r>
              <a:rPr lang="en-US" sz="1700" dirty="0" smtClean="0"/>
              <a:t>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major limitation of this study will be the lack of data on surgical report and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echocardiographic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evaluations in our database. </a:t>
            </a:r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Font typeface="Wingdings" pitchFamily="2" charset="2"/>
              <a:buChar char="v"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Cases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with insufficient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data be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excluded from final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analysis</a:t>
            </a:r>
          </a:p>
          <a:p>
            <a:pPr fontAlgn="t">
              <a:buFont typeface="Wingdings" pitchFamily="2" charset="2"/>
              <a:buChar char="v"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Due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to being retrospective study, we will not be able to provide any complications at follow-up period; therefore, we will only collect data on some selected complications which can be available in our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databases</a:t>
            </a:r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r-IQ" sz="2800" dirty="0" smtClean="0"/>
              <a:t/>
            </a:r>
            <a:br>
              <a:rPr lang="ar-IQ" sz="2800" dirty="0" smtClean="0"/>
            </a:br>
            <a:endParaRPr lang="en-US" sz="2800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Ethical Considerations/Limitations</a:t>
            </a:r>
            <a:endParaRPr lang="en-US" b="1" dirty="0">
              <a:solidFill>
                <a:srgbClr val="00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23" y="5854180"/>
            <a:ext cx="885833" cy="5752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9906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CCCC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Thank you for your kind attention</a:t>
            </a:r>
            <a:endParaRPr lang="en-US" b="1" dirty="0">
              <a:solidFill>
                <a:srgbClr val="FFCCCC"/>
              </a:solidFill>
              <a:effectLst>
                <a:outerShdw blurRad="38100" dist="38100" dir="2700000" algn="tl">
                  <a:schemeClr val="tx1">
                    <a:alpha val="43000"/>
                  </a:schemeClr>
                </a:outerShdw>
              </a:effectLst>
            </a:endParaRPr>
          </a:p>
        </p:txBody>
      </p:sp>
      <p:pic>
        <p:nvPicPr>
          <p:cNvPr id="4" name="Content Placeholder 3" descr="cc30c15925b8aa384b1671e9e27822cf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lum/>
          </a:blip>
          <a:stretch>
            <a:fillRect/>
          </a:stretch>
        </p:blipFill>
        <p:spPr>
          <a:xfrm rot="5400000">
            <a:off x="5057894" y="2300164"/>
            <a:ext cx="3100179" cy="36433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225</TotalTime>
  <Words>527</Words>
  <Application>Microsoft Office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Origin</vt:lpstr>
      <vt:lpstr> ماندگاری دریچه های بیولوژیک قلبی در بیماران تحت درمان طی سال های 98-82 در بیمارستان قلب و عروق شهید رجایی</vt:lpstr>
      <vt:lpstr>مجری / همکاران </vt:lpstr>
      <vt:lpstr>The problem Statement /Project Rationale</vt:lpstr>
      <vt:lpstr>Goals and objectives</vt:lpstr>
      <vt:lpstr>Goals and objectives</vt:lpstr>
      <vt:lpstr>Study design and Methodology</vt:lpstr>
      <vt:lpstr>Study design and Methodology</vt:lpstr>
      <vt:lpstr>Ethical Considerations/Limitations</vt:lpstr>
      <vt:lpstr>Thank you for your kind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App7</dc:creator>
  <cp:lastModifiedBy>App7</cp:lastModifiedBy>
  <cp:revision>103</cp:revision>
  <dcterms:created xsi:type="dcterms:W3CDTF">2021-02-24T05:07:03Z</dcterms:created>
  <dcterms:modified xsi:type="dcterms:W3CDTF">2021-02-24T08:52:29Z</dcterms:modified>
</cp:coreProperties>
</file>