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bookmarkIdSeed="3">
  <p:sldMasterIdLst>
    <p:sldMasterId id="2147483658" r:id="rId1"/>
  </p:sldMasterIdLst>
  <p:notesMasterIdLst>
    <p:notesMasterId r:id="rId14"/>
  </p:notesMasterIdLst>
  <p:sldIdLst>
    <p:sldId id="382" r:id="rId2"/>
    <p:sldId id="449" r:id="rId3"/>
    <p:sldId id="430" r:id="rId4"/>
    <p:sldId id="450" r:id="rId5"/>
    <p:sldId id="451" r:id="rId6"/>
    <p:sldId id="454" r:id="rId7"/>
    <p:sldId id="453" r:id="rId8"/>
    <p:sldId id="455" r:id="rId9"/>
    <p:sldId id="456" r:id="rId10"/>
    <p:sldId id="457" r:id="rId11"/>
    <p:sldId id="458" r:id="rId12"/>
    <p:sldId id="428" r:id="rId13"/>
  </p:sldIdLst>
  <p:sldSz cx="9144000" cy="5143500" type="screen16x9"/>
  <p:notesSz cx="6858000" cy="9144000"/>
  <p:embeddedFontLst>
    <p:embeddedFont>
      <p:font typeface="Lato" panose="020B0604020202020204" charset="0"/>
      <p:regular r:id="rId15"/>
      <p:bold r:id="rId16"/>
      <p:italic r:id="rId17"/>
      <p:boldItalic r:id="rId18"/>
    </p:embeddedFont>
    <p:embeddedFont>
      <p:font typeface="Raleway" panose="020B0604020202020204" charset="0"/>
      <p:regular r:id="rId19"/>
      <p:bold r:id="rId20"/>
      <p:italic r:id="rId21"/>
      <p:boldItalic r:id="rId22"/>
    </p:embeddedFont>
    <p:embeddedFont>
      <p:font typeface="Roya" panose="00000400000000000000" pitchFamily="2" charset="-78"/>
      <p:regular r:id="rId23"/>
      <p:bold r:id="rId24"/>
    </p:embeddedFont>
    <p:embeddedFont>
      <p:font typeface="Tahoma" panose="020B0604030504040204" pitchFamily="34" charset="0"/>
      <p:regular r:id="rId25"/>
      <p:bold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Default Section" id="{6073ACD4-CD06-441A-99C4-202A8161D63B}">
          <p14:sldIdLst>
            <p14:sldId id="382"/>
            <p14:sldId id="449"/>
            <p14:sldId id="430"/>
            <p14:sldId id="450"/>
            <p14:sldId id="451"/>
            <p14:sldId id="454"/>
            <p14:sldId id="453"/>
            <p14:sldId id="455"/>
            <p14:sldId id="456"/>
            <p14:sldId id="457"/>
            <p14:sldId id="458"/>
          </p14:sldIdLst>
        </p14:section>
        <p14:section name="Untitled Section" id="{6DBB7EC2-BDC7-4D38-A6E8-D516417E3AC0}">
          <p14:sldIdLst>
            <p14:sldId id="42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FF00"/>
    <a:srgbClr val="793F71"/>
    <a:srgbClr val="6294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977D230-4611-45CA-BF53-1688B1B0953C}">
  <a:tblStyle styleId="{3977D230-4611-45CA-BF53-1688B1B0953C}"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09" autoAdjust="0"/>
  </p:normalViewPr>
  <p:slideViewPr>
    <p:cSldViewPr snapToGrid="0">
      <p:cViewPr varScale="1">
        <p:scale>
          <a:sx n="91" d="100"/>
          <a:sy n="91" d="100"/>
        </p:scale>
        <p:origin x="56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26" Type="http://schemas.openxmlformats.org/officeDocument/2006/relationships/font" Target="fonts/font12.fntdata"/><Relationship Id="rId3" Type="http://schemas.openxmlformats.org/officeDocument/2006/relationships/slide" Target="slides/slide2.xml"/><Relationship Id="rId21"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font" Target="fonts/font11.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0.fntdata"/><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font" Target="fonts/font9.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font" Target="fonts/font8.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006196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50023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92079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20697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5002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53328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5002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5002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50023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50023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50023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5002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893700" y="358388"/>
            <a:ext cx="6462600" cy="8574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33" name="Google Shape;33;p5"/>
          <p:cNvSpPr txBox="1">
            <a:spLocks noGrp="1"/>
          </p:cNvSpPr>
          <p:nvPr>
            <p:ph type="body" idx="1"/>
          </p:nvPr>
        </p:nvSpPr>
        <p:spPr>
          <a:xfrm>
            <a:off x="893700" y="1373588"/>
            <a:ext cx="6462600" cy="3552300"/>
          </a:xfrm>
          <a:prstGeom prst="rect">
            <a:avLst/>
          </a:prstGeom>
        </p:spPr>
        <p:txBody>
          <a:bodyPr spcFirstLastPara="1" wrap="square" lIns="91425" tIns="91425" rIns="91425" bIns="91425" anchor="t" anchorCtr="0">
            <a:noAutofit/>
          </a:bodyPr>
          <a:lstStyle>
            <a:lvl1pPr marL="457200" lvl="0" indent="-342900">
              <a:spcBef>
                <a:spcPts val="600"/>
              </a:spcBef>
              <a:spcAft>
                <a:spcPts val="0"/>
              </a:spcAft>
              <a:buClr>
                <a:schemeClr val="accent6"/>
              </a:buClr>
              <a:buSzPts val="1800"/>
              <a:buChar char="▷"/>
              <a:defRPr>
                <a:solidFill>
                  <a:schemeClr val="dk1"/>
                </a:solidFill>
              </a:defRPr>
            </a:lvl1pPr>
            <a:lvl2pPr marL="914400" lvl="1" indent="-381000">
              <a:spcBef>
                <a:spcPts val="0"/>
              </a:spcBef>
              <a:spcAft>
                <a:spcPts val="0"/>
              </a:spcAft>
              <a:buClr>
                <a:schemeClr val="dk1"/>
              </a:buClr>
              <a:buSzPts val="2400"/>
              <a:buChar char="○"/>
              <a:defRPr>
                <a:solidFill>
                  <a:schemeClr val="dk1"/>
                </a:solidFill>
              </a:defRPr>
            </a:lvl2pPr>
            <a:lvl3pPr marL="1371600" lvl="2" indent="-381000">
              <a:spcBef>
                <a:spcPts val="0"/>
              </a:spcBef>
              <a:spcAft>
                <a:spcPts val="0"/>
              </a:spcAft>
              <a:buClr>
                <a:schemeClr val="dk1"/>
              </a:buClr>
              <a:buSzPts val="2400"/>
              <a:buChar char="■"/>
              <a:defRPr>
                <a:solidFill>
                  <a:schemeClr val="dk1"/>
                </a:solidFill>
              </a:defRPr>
            </a:lvl3pPr>
            <a:lvl4pPr marL="1828800" lvl="3" indent="-381000">
              <a:spcBef>
                <a:spcPts val="0"/>
              </a:spcBef>
              <a:spcAft>
                <a:spcPts val="0"/>
              </a:spcAft>
              <a:buClr>
                <a:schemeClr val="dk1"/>
              </a:buClr>
              <a:buSzPts val="2400"/>
              <a:buChar char="●"/>
              <a:defRPr>
                <a:solidFill>
                  <a:schemeClr val="dk1"/>
                </a:solidFill>
              </a:defRPr>
            </a:lvl4pPr>
            <a:lvl5pPr marL="2286000" lvl="4" indent="-381000">
              <a:spcBef>
                <a:spcPts val="0"/>
              </a:spcBef>
              <a:spcAft>
                <a:spcPts val="0"/>
              </a:spcAft>
              <a:buClr>
                <a:schemeClr val="dk1"/>
              </a:buClr>
              <a:buSzPts val="2400"/>
              <a:buChar char="○"/>
              <a:defRPr>
                <a:solidFill>
                  <a:schemeClr val="dk1"/>
                </a:solidFill>
              </a:defRPr>
            </a:lvl5pPr>
            <a:lvl6pPr marL="2743200" lvl="5" indent="-381000">
              <a:spcBef>
                <a:spcPts val="0"/>
              </a:spcBef>
              <a:spcAft>
                <a:spcPts val="0"/>
              </a:spcAft>
              <a:buClr>
                <a:schemeClr val="dk1"/>
              </a:buClr>
              <a:buSzPts val="2400"/>
              <a:buChar char="■"/>
              <a:defRPr>
                <a:solidFill>
                  <a:schemeClr val="dk1"/>
                </a:solidFill>
              </a:defRPr>
            </a:lvl6pPr>
            <a:lvl7pPr marL="3200400" lvl="6" indent="-381000">
              <a:spcBef>
                <a:spcPts val="0"/>
              </a:spcBef>
              <a:spcAft>
                <a:spcPts val="0"/>
              </a:spcAft>
              <a:buClr>
                <a:schemeClr val="dk1"/>
              </a:buClr>
              <a:buSzPts val="2400"/>
              <a:buChar char="●"/>
              <a:defRPr>
                <a:solidFill>
                  <a:schemeClr val="dk1"/>
                </a:solidFill>
              </a:defRPr>
            </a:lvl7pPr>
            <a:lvl8pPr marL="3657600" lvl="7" indent="-381000">
              <a:spcBef>
                <a:spcPts val="0"/>
              </a:spcBef>
              <a:spcAft>
                <a:spcPts val="0"/>
              </a:spcAft>
              <a:buClr>
                <a:schemeClr val="dk1"/>
              </a:buClr>
              <a:buSzPts val="2400"/>
              <a:buChar char="○"/>
              <a:defRPr>
                <a:solidFill>
                  <a:schemeClr val="dk1"/>
                </a:solidFill>
              </a:defRPr>
            </a:lvl8pPr>
            <a:lvl9pPr marL="4114800" lvl="8" indent="-381000">
              <a:spcBef>
                <a:spcPts val="0"/>
              </a:spcBef>
              <a:spcAft>
                <a:spcPts val="0"/>
              </a:spcAft>
              <a:buClr>
                <a:schemeClr val="dk1"/>
              </a:buClr>
              <a:buSzPts val="2400"/>
              <a:buChar char="■"/>
              <a:defRPr>
                <a:solidFill>
                  <a:schemeClr val="dk1"/>
                </a:solidFill>
              </a:defRPr>
            </a:lvl9pPr>
          </a:lstStyle>
          <a:p>
            <a:endParaRPr/>
          </a:p>
        </p:txBody>
      </p:sp>
      <p:sp>
        <p:nvSpPr>
          <p:cNvPr id="34" name="Google Shape;34;p5"/>
          <p:cNvSpPr/>
          <p:nvPr/>
        </p:nvSpPr>
        <p:spPr>
          <a:xfrm>
            <a:off x="7356366" y="5066325"/>
            <a:ext cx="893700" cy="7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a:off x="8250312" y="5066325"/>
            <a:ext cx="893700" cy="771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5"/>
          <p:cNvSpPr/>
          <p:nvPr/>
        </p:nvSpPr>
        <p:spPr>
          <a:xfrm>
            <a:off x="0" y="5066325"/>
            <a:ext cx="893700" cy="771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5"/>
          <p:cNvSpPr/>
          <p:nvPr/>
        </p:nvSpPr>
        <p:spPr>
          <a:xfrm>
            <a:off x="893710" y="5066325"/>
            <a:ext cx="6462600" cy="771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5"/>
          <p:cNvSpPr txBox="1">
            <a:spLocks noGrp="1"/>
          </p:cNvSpPr>
          <p:nvPr>
            <p:ph type="sldNum" idx="12"/>
          </p:nvPr>
        </p:nvSpPr>
        <p:spPr>
          <a:xfrm>
            <a:off x="8480575" y="4696933"/>
            <a:ext cx="548700" cy="3135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93700" y="358388"/>
            <a:ext cx="6462600" cy="8574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accent6"/>
              </a:buClr>
              <a:buSzPts val="3200"/>
              <a:buFont typeface="Raleway"/>
              <a:buNone/>
              <a:defRPr sz="3200">
                <a:solidFill>
                  <a:schemeClr val="accent6"/>
                </a:solidFill>
                <a:latin typeface="Raleway"/>
                <a:ea typeface="Raleway"/>
                <a:cs typeface="Raleway"/>
                <a:sym typeface="Raleway"/>
              </a:defRPr>
            </a:lvl1pPr>
            <a:lvl2pPr lvl="1">
              <a:spcBef>
                <a:spcPts val="0"/>
              </a:spcBef>
              <a:spcAft>
                <a:spcPts val="0"/>
              </a:spcAft>
              <a:buClr>
                <a:schemeClr val="accent6"/>
              </a:buClr>
              <a:buSzPts val="3200"/>
              <a:buFont typeface="Raleway"/>
              <a:buNone/>
              <a:defRPr sz="3200">
                <a:solidFill>
                  <a:schemeClr val="accent6"/>
                </a:solidFill>
                <a:latin typeface="Raleway"/>
                <a:ea typeface="Raleway"/>
                <a:cs typeface="Raleway"/>
                <a:sym typeface="Raleway"/>
              </a:defRPr>
            </a:lvl2pPr>
            <a:lvl3pPr lvl="2">
              <a:spcBef>
                <a:spcPts val="0"/>
              </a:spcBef>
              <a:spcAft>
                <a:spcPts val="0"/>
              </a:spcAft>
              <a:buClr>
                <a:schemeClr val="accent6"/>
              </a:buClr>
              <a:buSzPts val="3200"/>
              <a:buFont typeface="Raleway"/>
              <a:buNone/>
              <a:defRPr sz="3200">
                <a:solidFill>
                  <a:schemeClr val="accent6"/>
                </a:solidFill>
                <a:latin typeface="Raleway"/>
                <a:ea typeface="Raleway"/>
                <a:cs typeface="Raleway"/>
                <a:sym typeface="Raleway"/>
              </a:defRPr>
            </a:lvl3pPr>
            <a:lvl4pPr lvl="3">
              <a:spcBef>
                <a:spcPts val="0"/>
              </a:spcBef>
              <a:spcAft>
                <a:spcPts val="0"/>
              </a:spcAft>
              <a:buClr>
                <a:schemeClr val="accent6"/>
              </a:buClr>
              <a:buSzPts val="3200"/>
              <a:buFont typeface="Raleway"/>
              <a:buNone/>
              <a:defRPr sz="3200">
                <a:solidFill>
                  <a:schemeClr val="accent6"/>
                </a:solidFill>
                <a:latin typeface="Raleway"/>
                <a:ea typeface="Raleway"/>
                <a:cs typeface="Raleway"/>
                <a:sym typeface="Raleway"/>
              </a:defRPr>
            </a:lvl4pPr>
            <a:lvl5pPr lvl="4">
              <a:spcBef>
                <a:spcPts val="0"/>
              </a:spcBef>
              <a:spcAft>
                <a:spcPts val="0"/>
              </a:spcAft>
              <a:buClr>
                <a:schemeClr val="accent6"/>
              </a:buClr>
              <a:buSzPts val="3200"/>
              <a:buFont typeface="Raleway"/>
              <a:buNone/>
              <a:defRPr sz="3200">
                <a:solidFill>
                  <a:schemeClr val="accent6"/>
                </a:solidFill>
                <a:latin typeface="Raleway"/>
                <a:ea typeface="Raleway"/>
                <a:cs typeface="Raleway"/>
                <a:sym typeface="Raleway"/>
              </a:defRPr>
            </a:lvl5pPr>
            <a:lvl6pPr lvl="5">
              <a:spcBef>
                <a:spcPts val="0"/>
              </a:spcBef>
              <a:spcAft>
                <a:spcPts val="0"/>
              </a:spcAft>
              <a:buClr>
                <a:schemeClr val="accent6"/>
              </a:buClr>
              <a:buSzPts val="3200"/>
              <a:buFont typeface="Raleway"/>
              <a:buNone/>
              <a:defRPr sz="3200">
                <a:solidFill>
                  <a:schemeClr val="accent6"/>
                </a:solidFill>
                <a:latin typeface="Raleway"/>
                <a:ea typeface="Raleway"/>
                <a:cs typeface="Raleway"/>
                <a:sym typeface="Raleway"/>
              </a:defRPr>
            </a:lvl6pPr>
            <a:lvl7pPr lvl="6">
              <a:spcBef>
                <a:spcPts val="0"/>
              </a:spcBef>
              <a:spcAft>
                <a:spcPts val="0"/>
              </a:spcAft>
              <a:buClr>
                <a:schemeClr val="accent6"/>
              </a:buClr>
              <a:buSzPts val="3200"/>
              <a:buFont typeface="Raleway"/>
              <a:buNone/>
              <a:defRPr sz="3200">
                <a:solidFill>
                  <a:schemeClr val="accent6"/>
                </a:solidFill>
                <a:latin typeface="Raleway"/>
                <a:ea typeface="Raleway"/>
                <a:cs typeface="Raleway"/>
                <a:sym typeface="Raleway"/>
              </a:defRPr>
            </a:lvl7pPr>
            <a:lvl8pPr lvl="7">
              <a:spcBef>
                <a:spcPts val="0"/>
              </a:spcBef>
              <a:spcAft>
                <a:spcPts val="0"/>
              </a:spcAft>
              <a:buClr>
                <a:schemeClr val="accent6"/>
              </a:buClr>
              <a:buSzPts val="3200"/>
              <a:buFont typeface="Raleway"/>
              <a:buNone/>
              <a:defRPr sz="3200">
                <a:solidFill>
                  <a:schemeClr val="accent6"/>
                </a:solidFill>
                <a:latin typeface="Raleway"/>
                <a:ea typeface="Raleway"/>
                <a:cs typeface="Raleway"/>
                <a:sym typeface="Raleway"/>
              </a:defRPr>
            </a:lvl8pPr>
            <a:lvl9pPr lvl="8">
              <a:spcBef>
                <a:spcPts val="0"/>
              </a:spcBef>
              <a:spcAft>
                <a:spcPts val="0"/>
              </a:spcAft>
              <a:buClr>
                <a:schemeClr val="accent6"/>
              </a:buClr>
              <a:buSzPts val="3200"/>
              <a:buFont typeface="Raleway"/>
              <a:buNone/>
              <a:defRPr sz="3200">
                <a:solidFill>
                  <a:schemeClr val="accent6"/>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893700" y="1373588"/>
            <a:ext cx="6462600" cy="35523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chemeClr val="accent6"/>
              </a:buClr>
              <a:buSzPts val="2400"/>
              <a:buFont typeface="Lato"/>
              <a:buChar char="▷"/>
              <a:defRPr sz="2400">
                <a:solidFill>
                  <a:schemeClr val="dk1"/>
                </a:solidFill>
                <a:latin typeface="Lato"/>
                <a:ea typeface="Lato"/>
                <a:cs typeface="Lato"/>
                <a:sym typeface="Lato"/>
              </a:defRPr>
            </a:lvl1pPr>
            <a:lvl2pPr marL="914400" lvl="1" indent="-381000">
              <a:spcBef>
                <a:spcPts val="0"/>
              </a:spcBef>
              <a:spcAft>
                <a:spcPts val="0"/>
              </a:spcAft>
              <a:buClr>
                <a:schemeClr val="dk1"/>
              </a:buClr>
              <a:buSzPts val="2400"/>
              <a:buFont typeface="Lato"/>
              <a:buChar char="○"/>
              <a:defRPr sz="2400">
                <a:solidFill>
                  <a:schemeClr val="dk1"/>
                </a:solidFill>
                <a:latin typeface="Lato"/>
                <a:ea typeface="Lato"/>
                <a:cs typeface="Lato"/>
                <a:sym typeface="Lato"/>
              </a:defRPr>
            </a:lvl2pPr>
            <a:lvl3pPr marL="1371600" lvl="2" indent="-381000">
              <a:spcBef>
                <a:spcPts val="0"/>
              </a:spcBef>
              <a:spcAft>
                <a:spcPts val="0"/>
              </a:spcAft>
              <a:buClr>
                <a:schemeClr val="dk1"/>
              </a:buClr>
              <a:buSzPts val="2400"/>
              <a:buFont typeface="Lato"/>
              <a:buChar char="■"/>
              <a:defRPr sz="2400">
                <a:solidFill>
                  <a:schemeClr val="dk1"/>
                </a:solidFill>
                <a:latin typeface="Lato"/>
                <a:ea typeface="Lato"/>
                <a:cs typeface="Lato"/>
                <a:sym typeface="Lato"/>
              </a:defRPr>
            </a:lvl3pPr>
            <a:lvl4pPr marL="1828800" lvl="3" indent="-381000">
              <a:spcBef>
                <a:spcPts val="0"/>
              </a:spcBef>
              <a:spcAft>
                <a:spcPts val="0"/>
              </a:spcAft>
              <a:buClr>
                <a:schemeClr val="dk1"/>
              </a:buClr>
              <a:buSzPts val="2400"/>
              <a:buFont typeface="Lato"/>
              <a:buChar char="●"/>
              <a:defRPr sz="2400">
                <a:solidFill>
                  <a:schemeClr val="dk1"/>
                </a:solidFill>
                <a:latin typeface="Lato"/>
                <a:ea typeface="Lato"/>
                <a:cs typeface="Lato"/>
                <a:sym typeface="Lato"/>
              </a:defRPr>
            </a:lvl4pPr>
            <a:lvl5pPr marL="2286000" lvl="4" indent="-381000">
              <a:spcBef>
                <a:spcPts val="0"/>
              </a:spcBef>
              <a:spcAft>
                <a:spcPts val="0"/>
              </a:spcAft>
              <a:buClr>
                <a:schemeClr val="dk1"/>
              </a:buClr>
              <a:buSzPts val="2400"/>
              <a:buFont typeface="Lato"/>
              <a:buChar char="○"/>
              <a:defRPr sz="2400">
                <a:solidFill>
                  <a:schemeClr val="dk1"/>
                </a:solidFill>
                <a:latin typeface="Lato"/>
                <a:ea typeface="Lato"/>
                <a:cs typeface="Lato"/>
                <a:sym typeface="Lato"/>
              </a:defRPr>
            </a:lvl5pPr>
            <a:lvl6pPr marL="2743200" lvl="5" indent="-381000">
              <a:spcBef>
                <a:spcPts val="0"/>
              </a:spcBef>
              <a:spcAft>
                <a:spcPts val="0"/>
              </a:spcAft>
              <a:buClr>
                <a:schemeClr val="dk1"/>
              </a:buClr>
              <a:buSzPts val="2400"/>
              <a:buFont typeface="Lato"/>
              <a:buChar char="■"/>
              <a:defRPr sz="2400">
                <a:solidFill>
                  <a:schemeClr val="dk1"/>
                </a:solidFill>
                <a:latin typeface="Lato"/>
                <a:ea typeface="Lato"/>
                <a:cs typeface="Lato"/>
                <a:sym typeface="Lato"/>
              </a:defRPr>
            </a:lvl6pPr>
            <a:lvl7pPr marL="3200400" lvl="6" indent="-381000">
              <a:spcBef>
                <a:spcPts val="0"/>
              </a:spcBef>
              <a:spcAft>
                <a:spcPts val="0"/>
              </a:spcAft>
              <a:buClr>
                <a:schemeClr val="dk1"/>
              </a:buClr>
              <a:buSzPts val="2400"/>
              <a:buFont typeface="Lato"/>
              <a:buChar char="●"/>
              <a:defRPr sz="2400">
                <a:solidFill>
                  <a:schemeClr val="dk1"/>
                </a:solidFill>
                <a:latin typeface="Lato"/>
                <a:ea typeface="Lato"/>
                <a:cs typeface="Lato"/>
                <a:sym typeface="Lato"/>
              </a:defRPr>
            </a:lvl7pPr>
            <a:lvl8pPr marL="3657600" lvl="7" indent="-381000">
              <a:spcBef>
                <a:spcPts val="0"/>
              </a:spcBef>
              <a:spcAft>
                <a:spcPts val="0"/>
              </a:spcAft>
              <a:buClr>
                <a:schemeClr val="dk1"/>
              </a:buClr>
              <a:buSzPts val="2400"/>
              <a:buFont typeface="Lato"/>
              <a:buChar char="○"/>
              <a:defRPr sz="2400">
                <a:solidFill>
                  <a:schemeClr val="dk1"/>
                </a:solidFill>
                <a:latin typeface="Lato"/>
                <a:ea typeface="Lato"/>
                <a:cs typeface="Lato"/>
                <a:sym typeface="Lato"/>
              </a:defRPr>
            </a:lvl8pPr>
            <a:lvl9pPr marL="4114800" lvl="8" indent="-381000">
              <a:spcBef>
                <a:spcPts val="0"/>
              </a:spcBef>
              <a:spcAft>
                <a:spcPts val="0"/>
              </a:spcAft>
              <a:buClr>
                <a:schemeClr val="dk1"/>
              </a:buClr>
              <a:buSzPts val="2400"/>
              <a:buFont typeface="Lato"/>
              <a:buChar char="■"/>
              <a:defRPr sz="2400">
                <a:solidFill>
                  <a:schemeClr val="dk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80575" y="4696933"/>
            <a:ext cx="548700" cy="313500"/>
          </a:xfrm>
          <a:prstGeom prst="rect">
            <a:avLst/>
          </a:prstGeom>
          <a:noFill/>
          <a:ln>
            <a:noFill/>
          </a:ln>
        </p:spPr>
        <p:txBody>
          <a:bodyPr spcFirstLastPara="1" wrap="square" lIns="91425" tIns="91425" rIns="91425" bIns="91425" anchor="t" anchorCtr="0">
            <a:noAutofit/>
          </a:bodyPr>
          <a:lstStyle>
            <a:lvl1pPr lvl="0" algn="r">
              <a:buNone/>
              <a:defRPr sz="1300">
                <a:solidFill>
                  <a:schemeClr val="accent6"/>
                </a:solidFill>
                <a:latin typeface="Lato"/>
                <a:ea typeface="Lato"/>
                <a:cs typeface="Lato"/>
                <a:sym typeface="Lato"/>
              </a:defRPr>
            </a:lvl1pPr>
            <a:lvl2pPr lvl="1" algn="r">
              <a:buNone/>
              <a:defRPr sz="1300">
                <a:solidFill>
                  <a:schemeClr val="accent6"/>
                </a:solidFill>
                <a:latin typeface="Lato"/>
                <a:ea typeface="Lato"/>
                <a:cs typeface="Lato"/>
                <a:sym typeface="Lato"/>
              </a:defRPr>
            </a:lvl2pPr>
            <a:lvl3pPr lvl="2" algn="r">
              <a:buNone/>
              <a:defRPr sz="1300">
                <a:solidFill>
                  <a:schemeClr val="accent6"/>
                </a:solidFill>
                <a:latin typeface="Lato"/>
                <a:ea typeface="Lato"/>
                <a:cs typeface="Lato"/>
                <a:sym typeface="Lato"/>
              </a:defRPr>
            </a:lvl3pPr>
            <a:lvl4pPr lvl="3" algn="r">
              <a:buNone/>
              <a:defRPr sz="1300">
                <a:solidFill>
                  <a:schemeClr val="accent6"/>
                </a:solidFill>
                <a:latin typeface="Lato"/>
                <a:ea typeface="Lato"/>
                <a:cs typeface="Lato"/>
                <a:sym typeface="Lato"/>
              </a:defRPr>
            </a:lvl4pPr>
            <a:lvl5pPr lvl="4" algn="r">
              <a:buNone/>
              <a:defRPr sz="1300">
                <a:solidFill>
                  <a:schemeClr val="accent6"/>
                </a:solidFill>
                <a:latin typeface="Lato"/>
                <a:ea typeface="Lato"/>
                <a:cs typeface="Lato"/>
                <a:sym typeface="Lato"/>
              </a:defRPr>
            </a:lvl5pPr>
            <a:lvl6pPr lvl="5" algn="r">
              <a:buNone/>
              <a:defRPr sz="1300">
                <a:solidFill>
                  <a:schemeClr val="accent6"/>
                </a:solidFill>
                <a:latin typeface="Lato"/>
                <a:ea typeface="Lato"/>
                <a:cs typeface="Lato"/>
                <a:sym typeface="Lato"/>
              </a:defRPr>
            </a:lvl6pPr>
            <a:lvl7pPr lvl="6" algn="r">
              <a:buNone/>
              <a:defRPr sz="1300">
                <a:solidFill>
                  <a:schemeClr val="accent6"/>
                </a:solidFill>
                <a:latin typeface="Lato"/>
                <a:ea typeface="Lato"/>
                <a:cs typeface="Lato"/>
                <a:sym typeface="Lato"/>
              </a:defRPr>
            </a:lvl7pPr>
            <a:lvl8pPr lvl="7" algn="r">
              <a:buNone/>
              <a:defRPr sz="1300">
                <a:solidFill>
                  <a:schemeClr val="accent6"/>
                </a:solidFill>
                <a:latin typeface="Lato"/>
                <a:ea typeface="Lato"/>
                <a:cs typeface="Lato"/>
                <a:sym typeface="Lato"/>
              </a:defRPr>
            </a:lvl8pPr>
            <a:lvl9pPr lvl="8" algn="r">
              <a:buNone/>
              <a:defRPr sz="1300">
                <a:solidFill>
                  <a:schemeClr val="accent6"/>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1"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6" name="Google Shape;126;p17"/>
          <p:cNvSpPr txBox="1">
            <a:spLocks noGrp="1"/>
          </p:cNvSpPr>
          <p:nvPr>
            <p:ph type="sldNum" idx="12"/>
          </p:nvPr>
        </p:nvSpPr>
        <p:spPr>
          <a:xfrm>
            <a:off x="8480575" y="4696933"/>
            <a:ext cx="548700" cy="3135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a:t>
            </a:fld>
            <a:endParaRPr/>
          </a:p>
        </p:txBody>
      </p:sp>
      <p:sp>
        <p:nvSpPr>
          <p:cNvPr id="3" name="Rectangle 2"/>
          <p:cNvSpPr/>
          <p:nvPr/>
        </p:nvSpPr>
        <p:spPr>
          <a:xfrm>
            <a:off x="940500" y="1272836"/>
            <a:ext cx="7613708" cy="2239844"/>
          </a:xfrm>
          <a:prstGeom prst="rect">
            <a:avLst/>
          </a:prstGeom>
          <a:noFill/>
          <a:ln w="3175">
            <a:noFill/>
          </a:ln>
        </p:spPr>
        <p:style>
          <a:lnRef idx="2">
            <a:schemeClr val="accent4"/>
          </a:lnRef>
          <a:fillRef idx="1">
            <a:schemeClr val="lt1"/>
          </a:fillRef>
          <a:effectRef idx="0">
            <a:schemeClr val="accent4"/>
          </a:effectRef>
          <a:fontRef idx="minor">
            <a:schemeClr val="dk1"/>
          </a:fontRef>
        </p:style>
        <p:txBody>
          <a:bodyPr wrap="square">
            <a:spAutoFit/>
          </a:bodyPr>
          <a:lstStyle/>
          <a:p>
            <a:pPr rtl="0">
              <a:lnSpc>
                <a:spcPct val="150000"/>
              </a:lnSpc>
            </a:pPr>
            <a:r>
              <a:rPr lang="en-US" sz="2400" b="1" dirty="0">
                <a:cs typeface="+mj-cs"/>
              </a:rPr>
              <a:t>The evaluation of outcomes of medical or surgical therapies on non-ischemic functional mitral regurgitation in patients visited in </a:t>
            </a:r>
            <a:r>
              <a:rPr lang="en-US" sz="2400" b="1" dirty="0" err="1">
                <a:cs typeface="+mj-cs"/>
              </a:rPr>
              <a:t>Rajaie</a:t>
            </a:r>
            <a:r>
              <a:rPr lang="en-US" sz="2400" b="1" dirty="0">
                <a:cs typeface="+mj-cs"/>
              </a:rPr>
              <a:t> CMRC between 1382 and 1398 </a:t>
            </a:r>
          </a:p>
        </p:txBody>
      </p:sp>
      <p:sp>
        <p:nvSpPr>
          <p:cNvPr id="7" name="Google Shape;235;p27"/>
          <p:cNvSpPr/>
          <p:nvPr/>
        </p:nvSpPr>
        <p:spPr>
          <a:xfrm>
            <a:off x="0" y="2237400"/>
            <a:ext cx="940500" cy="668700"/>
          </a:xfrm>
          <a:prstGeom prst="rightArrow">
            <a:avLst>
              <a:gd name="adj1" fmla="val 61815"/>
              <a:gd name="adj2" fmla="val 50000"/>
            </a:avLst>
          </a:prstGeom>
          <a:solidFill>
            <a:schemeClr val="bg2">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16753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7"/>
          <p:cNvSpPr txBox="1">
            <a:spLocks noGrp="1"/>
          </p:cNvSpPr>
          <p:nvPr>
            <p:ph type="title"/>
          </p:nvPr>
        </p:nvSpPr>
        <p:spPr>
          <a:xfrm>
            <a:off x="2937465" y="492899"/>
            <a:ext cx="5008355" cy="531642"/>
          </a:xfrm>
          <a:prstGeom prst="rect">
            <a:avLst/>
          </a:prstGeom>
        </p:spPr>
        <p:txBody>
          <a:bodyPr spcFirstLastPara="1" wrap="square" lIns="91425" tIns="91425" rIns="91425" bIns="91425" anchor="b" anchorCtr="0">
            <a:noAutofit/>
          </a:bodyPr>
          <a:lstStyle/>
          <a:p>
            <a:pPr algn="justLow" rtl="1">
              <a:lnSpc>
                <a:spcPct val="150000"/>
              </a:lnSpc>
            </a:pPr>
            <a:r>
              <a:rPr lang="fa-IR" sz="2400" b="1" dirty="0">
                <a:solidFill>
                  <a:srgbClr val="000000"/>
                </a:solidFill>
                <a:latin typeface="Tahoma" panose="020B0604030504040204" pitchFamily="34" charset="0"/>
                <a:ea typeface="Times New Roman" panose="02020603050405020304" pitchFamily="18" charset="0"/>
                <a:cs typeface="Roya" panose="00000400000000000000" pitchFamily="2" charset="-78"/>
              </a:rPr>
              <a:t>هزینه ها</a:t>
            </a:r>
            <a:r>
              <a:rPr lang="ar-SA" sz="2400" dirty="0">
                <a:solidFill>
                  <a:srgbClr val="000000"/>
                </a:solidFill>
                <a:effectLst/>
                <a:latin typeface="Tahoma" panose="020B0604030504040204" pitchFamily="34" charset="0"/>
                <a:ea typeface="Times New Roman" panose="02020603050405020304" pitchFamily="18" charset="0"/>
                <a:cs typeface="Roya" panose="00000400000000000000" pitchFamily="2" charset="-78"/>
              </a:rPr>
              <a:t>: </a:t>
            </a:r>
            <a:endParaRPr lang="en-US" sz="2400" dirty="0">
              <a:effectLst/>
              <a:latin typeface="Times New Roman" panose="02020603050405020304" pitchFamily="18" charset="0"/>
              <a:ea typeface="Times New Roman" panose="02020603050405020304" pitchFamily="18" charset="0"/>
              <a:cs typeface="Yagut" panose="00000400000000000000" pitchFamily="2" charset="-78"/>
            </a:endParaRPr>
          </a:p>
        </p:txBody>
      </p:sp>
      <p:sp>
        <p:nvSpPr>
          <p:cNvPr id="126" name="Google Shape;126;p17"/>
          <p:cNvSpPr txBox="1">
            <a:spLocks noGrp="1"/>
          </p:cNvSpPr>
          <p:nvPr>
            <p:ph type="sldNum" idx="12"/>
          </p:nvPr>
        </p:nvSpPr>
        <p:spPr>
          <a:xfrm>
            <a:off x="8480575" y="4696933"/>
            <a:ext cx="548700" cy="3135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10</a:t>
            </a:fld>
            <a:endParaRPr/>
          </a:p>
        </p:txBody>
      </p:sp>
      <p:sp>
        <p:nvSpPr>
          <p:cNvPr id="7" name="Google Shape;235;p27"/>
          <p:cNvSpPr/>
          <p:nvPr/>
        </p:nvSpPr>
        <p:spPr>
          <a:xfrm rot="10800000">
            <a:off x="8088775" y="424370"/>
            <a:ext cx="940500" cy="668700"/>
          </a:xfrm>
          <a:prstGeom prst="rightArrow">
            <a:avLst>
              <a:gd name="adj1" fmla="val 61815"/>
              <a:gd name="adj2" fmla="val 50000"/>
            </a:avLst>
          </a:prstGeom>
          <a:solidFill>
            <a:schemeClr val="bg2">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12202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6" name="Google Shape;126;p17"/>
          <p:cNvSpPr txBox="1">
            <a:spLocks noGrp="1"/>
          </p:cNvSpPr>
          <p:nvPr>
            <p:ph type="sldNum" idx="12"/>
          </p:nvPr>
        </p:nvSpPr>
        <p:spPr>
          <a:xfrm>
            <a:off x="8480575" y="4696933"/>
            <a:ext cx="548700" cy="3135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11</a:t>
            </a:fld>
            <a:endParaRPr/>
          </a:p>
        </p:txBody>
      </p:sp>
      <p:graphicFrame>
        <p:nvGraphicFramePr>
          <p:cNvPr id="3" name="Table 2">
            <a:extLst>
              <a:ext uri="{FF2B5EF4-FFF2-40B4-BE49-F238E27FC236}">
                <a16:creationId xmlns:a16="http://schemas.microsoft.com/office/drawing/2014/main" id="{AA80BD92-1430-4E88-921A-D5CD6644D03D}"/>
              </a:ext>
            </a:extLst>
          </p:cNvPr>
          <p:cNvGraphicFramePr/>
          <p:nvPr>
            <p:extLst>
              <p:ext uri="{D42A27DB-BD31-4B8C-83A1-F6EECF244321}">
                <p14:modId xmlns:p14="http://schemas.microsoft.com/office/powerpoint/2010/main" val="3329107114"/>
              </p:ext>
            </p:extLst>
          </p:nvPr>
        </p:nvGraphicFramePr>
        <p:xfrm>
          <a:off x="1519127" y="861848"/>
          <a:ext cx="6105745" cy="2617074"/>
        </p:xfrm>
        <a:graphic>
          <a:graphicData uri="http://schemas.openxmlformats.org/drawingml/2006/table">
            <a:tbl>
              <a:tblPr rtl="1">
                <a:tableStyleId>{3977D230-4611-45CA-BF53-1688B1B0953C}</a:tableStyleId>
              </a:tblPr>
              <a:tblGrid>
                <a:gridCol w="4693913">
                  <a:extLst>
                    <a:ext uri="{9D8B030D-6E8A-4147-A177-3AD203B41FA5}">
                      <a16:colId xmlns:a16="http://schemas.microsoft.com/office/drawing/2014/main" val="2069723108"/>
                    </a:ext>
                  </a:extLst>
                </a:gridCol>
                <a:gridCol w="1411832">
                  <a:extLst>
                    <a:ext uri="{9D8B030D-6E8A-4147-A177-3AD203B41FA5}">
                      <a16:colId xmlns:a16="http://schemas.microsoft.com/office/drawing/2014/main" val="2113443108"/>
                    </a:ext>
                  </a:extLst>
                </a:gridCol>
              </a:tblGrid>
              <a:tr h="372655">
                <a:tc>
                  <a:txBody>
                    <a:bodyPr/>
                    <a:lstStyle/>
                    <a:p>
                      <a:pPr algn="ctr" rtl="1" fontAlgn="b">
                        <a:spcBef>
                          <a:spcPts val="0"/>
                        </a:spcBef>
                        <a:spcAft>
                          <a:spcPts val="0"/>
                        </a:spcAft>
                      </a:pPr>
                      <a:r>
                        <a:rPr lang="fa-IR" sz="1400" b="1" u="none" strike="noStrike" dirty="0">
                          <a:effectLst/>
                          <a:cs typeface="Roya" panose="00000400000000000000" pitchFamily="2" charset="-78"/>
                        </a:rPr>
                        <a:t>فعالیت</a:t>
                      </a:r>
                      <a:endParaRPr lang="fa-IR" sz="1400" b="1" i="0" u="none" strike="noStrike" dirty="0">
                        <a:effectLst/>
                        <a:latin typeface="Arial" panose="020B0604020202020204" pitchFamily="34" charset="0"/>
                        <a:cs typeface="Roya" panose="00000400000000000000" pitchFamily="2" charset="-78"/>
                      </a:endParaRPr>
                    </a:p>
                  </a:txBody>
                  <a:tcPr marL="44468" marR="44468" marT="44468" marB="44468" anchor="b">
                    <a:solidFill>
                      <a:schemeClr val="accent2">
                        <a:lumMod val="40000"/>
                        <a:lumOff val="60000"/>
                      </a:schemeClr>
                    </a:solidFill>
                  </a:tcPr>
                </a:tc>
                <a:tc>
                  <a:txBody>
                    <a:bodyPr/>
                    <a:lstStyle/>
                    <a:p>
                      <a:pPr algn="ctr" rtl="1" fontAlgn="b">
                        <a:spcBef>
                          <a:spcPts val="0"/>
                        </a:spcBef>
                        <a:spcAft>
                          <a:spcPts val="0"/>
                        </a:spcAft>
                      </a:pPr>
                      <a:r>
                        <a:rPr lang="fa-IR" sz="1400" b="1" u="none" strike="noStrike" dirty="0">
                          <a:effectLst/>
                          <a:cs typeface="Roya" panose="00000400000000000000" pitchFamily="2" charset="-78"/>
                        </a:rPr>
                        <a:t>حق‌الزحمه - ریال</a:t>
                      </a:r>
                      <a:endParaRPr lang="fa-IR" sz="1400" b="1" i="0" u="none" strike="noStrike" dirty="0">
                        <a:effectLst/>
                        <a:latin typeface="Arial" panose="020B0604020202020204" pitchFamily="34" charset="0"/>
                        <a:cs typeface="Roya" panose="00000400000000000000" pitchFamily="2" charset="-78"/>
                      </a:endParaRPr>
                    </a:p>
                  </a:txBody>
                  <a:tcPr marL="44468" marR="44468" marT="44468" marB="44468" anchor="b">
                    <a:solidFill>
                      <a:schemeClr val="accent2">
                        <a:lumMod val="40000"/>
                        <a:lumOff val="60000"/>
                      </a:schemeClr>
                    </a:solidFill>
                  </a:tcPr>
                </a:tc>
                <a:extLst>
                  <a:ext uri="{0D108BD9-81ED-4DB2-BD59-A6C34878D82A}">
                    <a16:rowId xmlns:a16="http://schemas.microsoft.com/office/drawing/2014/main" val="1815548002"/>
                  </a:ext>
                </a:extLst>
              </a:tr>
              <a:tr h="372655">
                <a:tc>
                  <a:txBody>
                    <a:bodyPr/>
                    <a:lstStyle/>
                    <a:p>
                      <a:pPr algn="ctr" rtl="1" fontAlgn="t">
                        <a:spcBef>
                          <a:spcPts val="0"/>
                        </a:spcBef>
                        <a:spcAft>
                          <a:spcPts val="0"/>
                        </a:spcAft>
                      </a:pPr>
                      <a:r>
                        <a:rPr lang="fa-IR" sz="1400" u="none" strike="noStrike" dirty="0">
                          <a:effectLst/>
                          <a:cs typeface="Roya" panose="00000400000000000000" pitchFamily="2" charset="-78"/>
                        </a:rPr>
                        <a:t>جمع آوری دیتا</a:t>
                      </a:r>
                      <a:endParaRPr lang="fa-IR" sz="1400" b="0" i="0" u="none" strike="noStrike" dirty="0">
                        <a:effectLst/>
                        <a:latin typeface="Arial" panose="020B0604020202020204" pitchFamily="34" charset="0"/>
                        <a:cs typeface="Roya" panose="00000400000000000000" pitchFamily="2" charset="-78"/>
                      </a:endParaRPr>
                    </a:p>
                  </a:txBody>
                  <a:tcPr marL="44468" marR="44468" marT="44468" marB="44468"/>
                </a:tc>
                <a:tc>
                  <a:txBody>
                    <a:bodyPr/>
                    <a:lstStyle/>
                    <a:p>
                      <a:pPr algn="ctr" rtl="1" fontAlgn="t">
                        <a:spcBef>
                          <a:spcPts val="0"/>
                        </a:spcBef>
                        <a:spcAft>
                          <a:spcPts val="0"/>
                        </a:spcAft>
                      </a:pPr>
                      <a:r>
                        <a:rPr lang="fa-IR" sz="1400" u="none" strike="noStrike" dirty="0">
                          <a:effectLst/>
                          <a:cs typeface="Roya" panose="00000400000000000000" pitchFamily="2" charset="-78"/>
                        </a:rPr>
                        <a:t>30,000,000</a:t>
                      </a:r>
                      <a:endParaRPr lang="fa-IR" sz="1400" b="0" i="0" u="none" strike="noStrike" dirty="0">
                        <a:effectLst/>
                        <a:latin typeface="Arial" panose="020B0604020202020204" pitchFamily="34" charset="0"/>
                        <a:cs typeface="Roya" panose="00000400000000000000" pitchFamily="2" charset="-78"/>
                      </a:endParaRPr>
                    </a:p>
                  </a:txBody>
                  <a:tcPr marL="44468" marR="44468" marT="44468" marB="44468"/>
                </a:tc>
                <a:extLst>
                  <a:ext uri="{0D108BD9-81ED-4DB2-BD59-A6C34878D82A}">
                    <a16:rowId xmlns:a16="http://schemas.microsoft.com/office/drawing/2014/main" val="3228412783"/>
                  </a:ext>
                </a:extLst>
              </a:tr>
              <a:tr h="372655">
                <a:tc>
                  <a:txBody>
                    <a:bodyPr/>
                    <a:lstStyle/>
                    <a:p>
                      <a:pPr algn="ctr" rtl="1" fontAlgn="t">
                        <a:spcBef>
                          <a:spcPts val="0"/>
                        </a:spcBef>
                        <a:spcAft>
                          <a:spcPts val="0"/>
                        </a:spcAft>
                      </a:pPr>
                      <a:r>
                        <a:rPr lang="fa-IR" sz="1400" u="none" strike="noStrike" dirty="0">
                          <a:effectLst/>
                          <a:cs typeface="Roya" panose="00000400000000000000" pitchFamily="2" charset="-78"/>
                        </a:rPr>
                        <a:t>وارد کردن دیتا</a:t>
                      </a:r>
                      <a:endParaRPr lang="fa-IR" sz="1400" b="0" i="0" u="none" strike="noStrike" dirty="0">
                        <a:effectLst/>
                        <a:latin typeface="Arial" panose="020B0604020202020204" pitchFamily="34" charset="0"/>
                        <a:cs typeface="Roya" panose="00000400000000000000" pitchFamily="2" charset="-78"/>
                      </a:endParaRPr>
                    </a:p>
                  </a:txBody>
                  <a:tcPr marL="44468" marR="44468" marT="44468" marB="44468"/>
                </a:tc>
                <a:tc>
                  <a:txBody>
                    <a:bodyPr/>
                    <a:lstStyle/>
                    <a:p>
                      <a:pPr algn="ctr" rtl="1" fontAlgn="t">
                        <a:spcBef>
                          <a:spcPts val="0"/>
                        </a:spcBef>
                        <a:spcAft>
                          <a:spcPts val="0"/>
                        </a:spcAft>
                      </a:pPr>
                      <a:r>
                        <a:rPr lang="fa-IR" sz="1400" u="none" strike="noStrike">
                          <a:effectLst/>
                          <a:cs typeface="Roya" panose="00000400000000000000" pitchFamily="2" charset="-78"/>
                        </a:rPr>
                        <a:t>30,000,000</a:t>
                      </a:r>
                      <a:endParaRPr lang="fa-IR" sz="1400" b="0" i="0" u="none" strike="noStrike">
                        <a:effectLst/>
                        <a:latin typeface="Arial" panose="020B0604020202020204" pitchFamily="34" charset="0"/>
                        <a:cs typeface="Roya" panose="00000400000000000000" pitchFamily="2" charset="-78"/>
                      </a:endParaRPr>
                    </a:p>
                  </a:txBody>
                  <a:tcPr marL="44468" marR="44468" marT="44468" marB="44468"/>
                </a:tc>
                <a:extLst>
                  <a:ext uri="{0D108BD9-81ED-4DB2-BD59-A6C34878D82A}">
                    <a16:rowId xmlns:a16="http://schemas.microsoft.com/office/drawing/2014/main" val="825878056"/>
                  </a:ext>
                </a:extLst>
              </a:tr>
              <a:tr h="372655">
                <a:tc>
                  <a:txBody>
                    <a:bodyPr/>
                    <a:lstStyle/>
                    <a:p>
                      <a:pPr algn="ctr" rtl="1" fontAlgn="t">
                        <a:spcBef>
                          <a:spcPts val="0"/>
                        </a:spcBef>
                        <a:spcAft>
                          <a:spcPts val="0"/>
                        </a:spcAft>
                      </a:pPr>
                      <a:r>
                        <a:rPr lang="fa-IR" sz="1400" u="none" strike="noStrike" dirty="0">
                          <a:effectLst/>
                          <a:cs typeface="Roya" panose="00000400000000000000" pitchFamily="2" charset="-78"/>
                        </a:rPr>
                        <a:t>همکاری از بخش کامپیوتر</a:t>
                      </a:r>
                      <a:endParaRPr lang="fa-IR" sz="1400" b="0" i="0" u="none" strike="noStrike" dirty="0">
                        <a:effectLst/>
                        <a:latin typeface="Arial" panose="020B0604020202020204" pitchFamily="34" charset="0"/>
                        <a:cs typeface="Roya" panose="00000400000000000000" pitchFamily="2" charset="-78"/>
                      </a:endParaRPr>
                    </a:p>
                  </a:txBody>
                  <a:tcPr marL="44468" marR="44468" marT="44468" marB="44468"/>
                </a:tc>
                <a:tc>
                  <a:txBody>
                    <a:bodyPr/>
                    <a:lstStyle/>
                    <a:p>
                      <a:pPr algn="ctr" rtl="1" fontAlgn="t">
                        <a:spcBef>
                          <a:spcPts val="0"/>
                        </a:spcBef>
                        <a:spcAft>
                          <a:spcPts val="0"/>
                        </a:spcAft>
                      </a:pPr>
                      <a:r>
                        <a:rPr lang="fa-IR" sz="1400" u="none" strike="noStrike">
                          <a:effectLst/>
                          <a:cs typeface="Roya" panose="00000400000000000000" pitchFamily="2" charset="-78"/>
                        </a:rPr>
                        <a:t>20,000,000</a:t>
                      </a:r>
                      <a:endParaRPr lang="fa-IR" sz="1400" b="0" i="0" u="none" strike="noStrike">
                        <a:effectLst/>
                        <a:latin typeface="Arial" panose="020B0604020202020204" pitchFamily="34" charset="0"/>
                        <a:cs typeface="Roya" panose="00000400000000000000" pitchFamily="2" charset="-78"/>
                      </a:endParaRPr>
                    </a:p>
                  </a:txBody>
                  <a:tcPr marL="44468" marR="44468" marT="44468" marB="44468"/>
                </a:tc>
                <a:extLst>
                  <a:ext uri="{0D108BD9-81ED-4DB2-BD59-A6C34878D82A}">
                    <a16:rowId xmlns:a16="http://schemas.microsoft.com/office/drawing/2014/main" val="2150987880"/>
                  </a:ext>
                </a:extLst>
              </a:tr>
              <a:tr h="381144">
                <a:tc>
                  <a:txBody>
                    <a:bodyPr/>
                    <a:lstStyle/>
                    <a:p>
                      <a:pPr algn="ctr" rtl="1" fontAlgn="t">
                        <a:spcBef>
                          <a:spcPts val="0"/>
                        </a:spcBef>
                        <a:spcAft>
                          <a:spcPts val="0"/>
                        </a:spcAft>
                      </a:pPr>
                      <a:r>
                        <a:rPr lang="fa-IR" sz="1400" u="none" strike="noStrike" dirty="0">
                          <a:effectLst/>
                          <a:cs typeface="Roya" panose="00000400000000000000" pitchFamily="2" charset="-78"/>
                        </a:rPr>
                        <a:t>آنالیز</a:t>
                      </a:r>
                      <a:endParaRPr lang="fa-IR" sz="1400" b="0" i="0" u="none" strike="noStrike" dirty="0">
                        <a:effectLst/>
                        <a:latin typeface="Arial" panose="020B0604020202020204" pitchFamily="34" charset="0"/>
                        <a:cs typeface="Roya" panose="00000400000000000000" pitchFamily="2" charset="-78"/>
                      </a:endParaRPr>
                    </a:p>
                  </a:txBody>
                  <a:tcPr marL="44468" marR="44468" marT="44468" marB="44468"/>
                </a:tc>
                <a:tc>
                  <a:txBody>
                    <a:bodyPr/>
                    <a:lstStyle/>
                    <a:p>
                      <a:pPr algn="ctr" rtl="1" fontAlgn="t">
                        <a:spcBef>
                          <a:spcPts val="0"/>
                        </a:spcBef>
                        <a:spcAft>
                          <a:spcPts val="0"/>
                        </a:spcAft>
                      </a:pPr>
                      <a:r>
                        <a:rPr lang="fa-IR" sz="1400" u="none" strike="noStrike">
                          <a:effectLst/>
                          <a:cs typeface="Roya" panose="00000400000000000000" pitchFamily="2" charset="-78"/>
                        </a:rPr>
                        <a:t>10,000,000</a:t>
                      </a:r>
                      <a:endParaRPr lang="fa-IR" sz="1400" b="0" i="0" u="none" strike="noStrike">
                        <a:effectLst/>
                        <a:latin typeface="Arial" panose="020B0604020202020204" pitchFamily="34" charset="0"/>
                        <a:cs typeface="Roya" panose="00000400000000000000" pitchFamily="2" charset="-78"/>
                      </a:endParaRPr>
                    </a:p>
                  </a:txBody>
                  <a:tcPr marL="44468" marR="44468" marT="44468" marB="44468"/>
                </a:tc>
                <a:extLst>
                  <a:ext uri="{0D108BD9-81ED-4DB2-BD59-A6C34878D82A}">
                    <a16:rowId xmlns:a16="http://schemas.microsoft.com/office/drawing/2014/main" val="3200779709"/>
                  </a:ext>
                </a:extLst>
              </a:tr>
              <a:tr h="372655">
                <a:tc>
                  <a:txBody>
                    <a:bodyPr/>
                    <a:lstStyle/>
                    <a:p>
                      <a:pPr algn="ctr" rtl="1" fontAlgn="t">
                        <a:spcBef>
                          <a:spcPts val="0"/>
                        </a:spcBef>
                        <a:spcAft>
                          <a:spcPts val="0"/>
                        </a:spcAft>
                      </a:pPr>
                      <a:r>
                        <a:rPr lang="fa-IR" sz="1400" u="none" strike="noStrike" dirty="0">
                          <a:effectLst/>
                          <a:cs typeface="Roya" panose="00000400000000000000" pitchFamily="2" charset="-78"/>
                        </a:rPr>
                        <a:t>نوشتن مقاله</a:t>
                      </a:r>
                      <a:endParaRPr lang="fa-IR" sz="1400" b="0" i="0" u="none" strike="noStrike" dirty="0">
                        <a:effectLst/>
                        <a:latin typeface="Arial" panose="020B0604020202020204" pitchFamily="34" charset="0"/>
                        <a:cs typeface="Roya" panose="00000400000000000000" pitchFamily="2" charset="-78"/>
                      </a:endParaRPr>
                    </a:p>
                  </a:txBody>
                  <a:tcPr marL="44468" marR="44468" marT="44468" marB="44468"/>
                </a:tc>
                <a:tc>
                  <a:txBody>
                    <a:bodyPr/>
                    <a:lstStyle/>
                    <a:p>
                      <a:pPr algn="ctr" rtl="1" fontAlgn="t">
                        <a:spcBef>
                          <a:spcPts val="0"/>
                        </a:spcBef>
                        <a:spcAft>
                          <a:spcPts val="0"/>
                        </a:spcAft>
                      </a:pPr>
                      <a:r>
                        <a:rPr lang="fa-IR" sz="1400" u="none" strike="noStrike" dirty="0">
                          <a:effectLst/>
                          <a:cs typeface="Roya" panose="00000400000000000000" pitchFamily="2" charset="-78"/>
                        </a:rPr>
                        <a:t>20,000,000</a:t>
                      </a:r>
                      <a:endParaRPr lang="fa-IR" sz="1400" b="0" i="0" u="none" strike="noStrike" dirty="0">
                        <a:effectLst/>
                        <a:latin typeface="Arial" panose="020B0604020202020204" pitchFamily="34" charset="0"/>
                        <a:cs typeface="Roya" panose="00000400000000000000" pitchFamily="2" charset="-78"/>
                      </a:endParaRPr>
                    </a:p>
                  </a:txBody>
                  <a:tcPr marL="44468" marR="44468" marT="44468" marB="44468"/>
                </a:tc>
                <a:extLst>
                  <a:ext uri="{0D108BD9-81ED-4DB2-BD59-A6C34878D82A}">
                    <a16:rowId xmlns:a16="http://schemas.microsoft.com/office/drawing/2014/main" val="757104336"/>
                  </a:ext>
                </a:extLst>
              </a:tr>
              <a:tr h="372655">
                <a:tc>
                  <a:txBody>
                    <a:bodyPr/>
                    <a:lstStyle/>
                    <a:p>
                      <a:pPr algn="ctr" rtl="1" fontAlgn="t">
                        <a:spcBef>
                          <a:spcPts val="0"/>
                        </a:spcBef>
                        <a:spcAft>
                          <a:spcPts val="0"/>
                        </a:spcAft>
                      </a:pPr>
                      <a:r>
                        <a:rPr lang="fa-IR" sz="1400" b="1" i="0" u="none" strike="noStrike" dirty="0">
                          <a:effectLst/>
                          <a:latin typeface="Arial" panose="020B0604020202020204" pitchFamily="34" charset="0"/>
                          <a:cs typeface="Roya" panose="00000400000000000000" pitchFamily="2" charset="-78"/>
                        </a:rPr>
                        <a:t>جمع کل (ریال)</a:t>
                      </a:r>
                    </a:p>
                  </a:txBody>
                  <a:tcPr marL="44468" marR="44468" marT="44468" marB="44468"/>
                </a:tc>
                <a:tc>
                  <a:txBody>
                    <a:bodyPr/>
                    <a:lstStyle/>
                    <a:p>
                      <a:pPr algn="ctr" rtl="1" fontAlgn="t">
                        <a:spcBef>
                          <a:spcPts val="0"/>
                        </a:spcBef>
                        <a:spcAft>
                          <a:spcPts val="0"/>
                        </a:spcAft>
                      </a:pPr>
                      <a:r>
                        <a:rPr lang="fa-IR" sz="1400" b="1" i="0" u="none" strike="noStrike" dirty="0">
                          <a:effectLst/>
                          <a:latin typeface="Arial" panose="020B0604020202020204" pitchFamily="34" charset="0"/>
                          <a:cs typeface="Roya" panose="00000400000000000000" pitchFamily="2" charset="-78"/>
                        </a:rPr>
                        <a:t>110،000،000</a:t>
                      </a:r>
                    </a:p>
                  </a:txBody>
                  <a:tcPr marL="44468" marR="44468" marT="44468" marB="44468"/>
                </a:tc>
                <a:extLst>
                  <a:ext uri="{0D108BD9-81ED-4DB2-BD59-A6C34878D82A}">
                    <a16:rowId xmlns:a16="http://schemas.microsoft.com/office/drawing/2014/main" val="2937065869"/>
                  </a:ext>
                </a:extLst>
              </a:tr>
            </a:tbl>
          </a:graphicData>
        </a:graphic>
      </p:graphicFrame>
    </p:spTree>
    <p:extLst>
      <p:ext uri="{BB962C8B-B14F-4D97-AF65-F5344CB8AC3E}">
        <p14:creationId xmlns:p14="http://schemas.microsoft.com/office/powerpoint/2010/main" val="557173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6" name="Google Shape;126;p17"/>
          <p:cNvSpPr txBox="1">
            <a:spLocks noGrp="1"/>
          </p:cNvSpPr>
          <p:nvPr>
            <p:ph type="sldNum" idx="12"/>
          </p:nvPr>
        </p:nvSpPr>
        <p:spPr>
          <a:xfrm>
            <a:off x="8480575" y="4696933"/>
            <a:ext cx="548700" cy="3135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12</a:t>
            </a:fld>
            <a:endParaRPr/>
          </a:p>
        </p:txBody>
      </p:sp>
      <p:sp>
        <p:nvSpPr>
          <p:cNvPr id="4" name="Rectangle 3"/>
          <p:cNvSpPr/>
          <p:nvPr/>
        </p:nvSpPr>
        <p:spPr>
          <a:xfrm>
            <a:off x="263999" y="1222719"/>
            <a:ext cx="8400874" cy="156966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a:spAutoFit/>
          </a:bodyPr>
          <a:lstStyle/>
          <a:p>
            <a:pPr algn="ctr"/>
            <a:r>
              <a:rPr lang="en-US" sz="4800" b="1" dirty="0">
                <a:solidFill>
                  <a:srgbClr val="00B050"/>
                </a:solidFill>
                <a:cs typeface="+mj-cs"/>
              </a:rPr>
              <a:t>THANKS FOR YOUR ATTENTION</a:t>
            </a:r>
          </a:p>
        </p:txBody>
      </p:sp>
    </p:spTree>
    <p:extLst>
      <p:ext uri="{BB962C8B-B14F-4D97-AF65-F5344CB8AC3E}">
        <p14:creationId xmlns:p14="http://schemas.microsoft.com/office/powerpoint/2010/main" val="735589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7"/>
          <p:cNvSpPr txBox="1">
            <a:spLocks noGrp="1"/>
          </p:cNvSpPr>
          <p:nvPr>
            <p:ph type="title"/>
          </p:nvPr>
        </p:nvSpPr>
        <p:spPr>
          <a:xfrm>
            <a:off x="2937465" y="492899"/>
            <a:ext cx="5008355" cy="531642"/>
          </a:xfrm>
          <a:prstGeom prst="rect">
            <a:avLst/>
          </a:prstGeom>
        </p:spPr>
        <p:txBody>
          <a:bodyPr spcFirstLastPara="1" wrap="square" lIns="91425" tIns="91425" rIns="91425" bIns="91425" anchor="b" anchorCtr="0">
            <a:noAutofit/>
          </a:bodyPr>
          <a:lstStyle/>
          <a:p>
            <a:pPr algn="justLow" rtl="1">
              <a:lnSpc>
                <a:spcPct val="150000"/>
              </a:lnSpc>
            </a:pPr>
            <a:r>
              <a:rPr lang="ar-SA" sz="2400" b="1" dirty="0">
                <a:solidFill>
                  <a:srgbClr val="000000"/>
                </a:solidFill>
                <a:effectLst/>
                <a:latin typeface="Tahoma" panose="020B0604030504040204" pitchFamily="34" charset="0"/>
                <a:ea typeface="Times New Roman" panose="02020603050405020304" pitchFamily="18" charset="0"/>
                <a:cs typeface="Roya" panose="00000400000000000000" pitchFamily="2" charset="-78"/>
              </a:rPr>
              <a:t>مدير اجرايي طر</a:t>
            </a:r>
            <a:r>
              <a:rPr lang="fa-IR" sz="2400" b="1" dirty="0">
                <a:solidFill>
                  <a:srgbClr val="000000"/>
                </a:solidFill>
                <a:effectLst/>
                <a:latin typeface="Tahoma" panose="020B0604030504040204" pitchFamily="34" charset="0"/>
                <a:ea typeface="Times New Roman" panose="02020603050405020304" pitchFamily="18" charset="0"/>
                <a:cs typeface="Roya" panose="00000400000000000000" pitchFamily="2" charset="-78"/>
              </a:rPr>
              <a:t>ح:</a:t>
            </a:r>
            <a:endParaRPr lang="en-US" sz="2400" dirty="0">
              <a:effectLst/>
              <a:latin typeface="Times New Roman" panose="02020603050405020304" pitchFamily="18" charset="0"/>
              <a:ea typeface="Times New Roman" panose="02020603050405020304" pitchFamily="18" charset="0"/>
              <a:cs typeface="Yagut" panose="00000400000000000000" pitchFamily="2" charset="-78"/>
            </a:endParaRPr>
          </a:p>
        </p:txBody>
      </p:sp>
      <p:sp>
        <p:nvSpPr>
          <p:cNvPr id="126" name="Google Shape;126;p17"/>
          <p:cNvSpPr txBox="1">
            <a:spLocks noGrp="1"/>
          </p:cNvSpPr>
          <p:nvPr>
            <p:ph type="sldNum" idx="12"/>
          </p:nvPr>
        </p:nvSpPr>
        <p:spPr>
          <a:xfrm>
            <a:off x="8480575" y="4696933"/>
            <a:ext cx="548700" cy="3135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2</a:t>
            </a:fld>
            <a:endParaRPr/>
          </a:p>
        </p:txBody>
      </p:sp>
      <p:sp>
        <p:nvSpPr>
          <p:cNvPr id="7" name="Google Shape;235;p27"/>
          <p:cNvSpPr/>
          <p:nvPr/>
        </p:nvSpPr>
        <p:spPr>
          <a:xfrm rot="10800000">
            <a:off x="8088775" y="424370"/>
            <a:ext cx="940500" cy="668700"/>
          </a:xfrm>
          <a:prstGeom prst="rightArrow">
            <a:avLst>
              <a:gd name="adj1" fmla="val 61815"/>
              <a:gd name="adj2" fmla="val 50000"/>
            </a:avLst>
          </a:prstGeom>
          <a:solidFill>
            <a:schemeClr val="bg2">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TextBox 5">
            <a:extLst>
              <a:ext uri="{FF2B5EF4-FFF2-40B4-BE49-F238E27FC236}">
                <a16:creationId xmlns:a16="http://schemas.microsoft.com/office/drawing/2014/main" id="{B2137A68-66F1-4E14-BC7E-64DF2949FBE8}"/>
              </a:ext>
            </a:extLst>
          </p:cNvPr>
          <p:cNvSpPr txBox="1"/>
          <p:nvPr/>
        </p:nvSpPr>
        <p:spPr>
          <a:xfrm>
            <a:off x="2475186" y="1828957"/>
            <a:ext cx="4572000" cy="769441"/>
          </a:xfrm>
          <a:prstGeom prst="rect">
            <a:avLst/>
          </a:prstGeom>
          <a:noFill/>
        </p:spPr>
        <p:txBody>
          <a:bodyPr wrap="square">
            <a:spAutoFit/>
          </a:bodyPr>
          <a:lstStyle/>
          <a:p>
            <a:pPr algn="justLow" rtl="1">
              <a:lnSpc>
                <a:spcPct val="150000"/>
              </a:lnSpc>
            </a:pPr>
            <a:r>
              <a:rPr lang="fa-IR" sz="3200" b="1" dirty="0">
                <a:solidFill>
                  <a:srgbClr val="000000"/>
                </a:solidFill>
                <a:effectLst/>
                <a:latin typeface="Tahoma" panose="020B0604030504040204" pitchFamily="34" charset="0"/>
                <a:ea typeface="Times New Roman" panose="02020603050405020304" pitchFamily="18" charset="0"/>
                <a:cs typeface="Roya" panose="00000400000000000000" pitchFamily="2" charset="-78"/>
              </a:rPr>
              <a:t>دکتر سپیده تقوی </a:t>
            </a:r>
            <a:endParaRPr lang="en-US" sz="3200" b="1" dirty="0">
              <a:effectLst/>
              <a:latin typeface="Times New Roman" panose="02020603050405020304" pitchFamily="18" charset="0"/>
              <a:ea typeface="Times New Roman" panose="02020603050405020304" pitchFamily="18" charset="0"/>
              <a:cs typeface="Yagut" panose="00000400000000000000" pitchFamily="2" charset="-78"/>
            </a:endParaRPr>
          </a:p>
        </p:txBody>
      </p:sp>
    </p:spTree>
    <p:extLst>
      <p:ext uri="{BB962C8B-B14F-4D97-AF65-F5344CB8AC3E}">
        <p14:creationId xmlns:p14="http://schemas.microsoft.com/office/powerpoint/2010/main" val="4196010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7"/>
          <p:cNvSpPr txBox="1">
            <a:spLocks noGrp="1"/>
          </p:cNvSpPr>
          <p:nvPr>
            <p:ph type="title"/>
          </p:nvPr>
        </p:nvSpPr>
        <p:spPr>
          <a:xfrm>
            <a:off x="1492469" y="492899"/>
            <a:ext cx="6453351" cy="531642"/>
          </a:xfrm>
          <a:prstGeom prst="rect">
            <a:avLst/>
          </a:prstGeom>
        </p:spPr>
        <p:txBody>
          <a:bodyPr spcFirstLastPara="1" wrap="square" lIns="91425" tIns="91425" rIns="91425" bIns="91425" anchor="b" anchorCtr="0">
            <a:noAutofit/>
          </a:bodyPr>
          <a:lstStyle/>
          <a:p>
            <a:pPr algn="justLow" rtl="1">
              <a:lnSpc>
                <a:spcPct val="150000"/>
              </a:lnSpc>
              <a:tabLst>
                <a:tab pos="1800860" algn="l"/>
                <a:tab pos="3691255" algn="l"/>
              </a:tabLst>
            </a:pPr>
            <a:r>
              <a:rPr lang="ar-SA" sz="2400" b="1" dirty="0">
                <a:solidFill>
                  <a:srgbClr val="000000"/>
                </a:solidFill>
                <a:effectLst/>
                <a:latin typeface="Tahoma" panose="020B0604030504040204" pitchFamily="34" charset="0"/>
                <a:ea typeface="Times New Roman" panose="02020603050405020304" pitchFamily="18" charset="0"/>
                <a:cs typeface="Roya" panose="00000400000000000000" pitchFamily="2" charset="-78"/>
              </a:rPr>
              <a:t>مشخصات طرح دهندگان (مجريان و همكاران اصلي</a:t>
            </a:r>
            <a:r>
              <a:rPr lang="fa-IR" sz="2400" b="1" dirty="0">
                <a:solidFill>
                  <a:srgbClr val="000000"/>
                </a:solidFill>
                <a:latin typeface="Tahoma" panose="020B0604030504040204" pitchFamily="34" charset="0"/>
                <a:ea typeface="Times New Roman" panose="02020603050405020304" pitchFamily="18" charset="0"/>
                <a:cs typeface="Roya" panose="00000400000000000000" pitchFamily="2" charset="-78"/>
              </a:rPr>
              <a:t>)</a:t>
            </a:r>
            <a:r>
              <a:rPr lang="ar-SA" sz="2400" b="1" dirty="0">
                <a:solidFill>
                  <a:srgbClr val="000000"/>
                </a:solidFill>
                <a:effectLst/>
                <a:latin typeface="Tahoma" panose="020B0604030504040204" pitchFamily="34" charset="0"/>
                <a:ea typeface="Times New Roman" panose="02020603050405020304" pitchFamily="18" charset="0"/>
                <a:cs typeface="Roya" panose="00000400000000000000" pitchFamily="2" charset="-78"/>
              </a:rPr>
              <a:t> طرح: </a:t>
            </a:r>
            <a:endParaRPr lang="en-US" sz="24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126" name="Google Shape;126;p17"/>
          <p:cNvSpPr txBox="1">
            <a:spLocks noGrp="1"/>
          </p:cNvSpPr>
          <p:nvPr>
            <p:ph type="sldNum" idx="12"/>
          </p:nvPr>
        </p:nvSpPr>
        <p:spPr>
          <a:xfrm>
            <a:off x="8480575" y="4696933"/>
            <a:ext cx="548700" cy="3135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3</a:t>
            </a:fld>
            <a:endParaRPr/>
          </a:p>
        </p:txBody>
      </p:sp>
      <p:sp>
        <p:nvSpPr>
          <p:cNvPr id="7" name="Google Shape;235;p27"/>
          <p:cNvSpPr/>
          <p:nvPr/>
        </p:nvSpPr>
        <p:spPr>
          <a:xfrm rot="10800000">
            <a:off x="8088775" y="424370"/>
            <a:ext cx="940500" cy="668700"/>
          </a:xfrm>
          <a:prstGeom prst="rightArrow">
            <a:avLst>
              <a:gd name="adj1" fmla="val 61815"/>
              <a:gd name="adj2" fmla="val 50000"/>
            </a:avLst>
          </a:prstGeom>
          <a:solidFill>
            <a:schemeClr val="bg2">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aphicFrame>
        <p:nvGraphicFramePr>
          <p:cNvPr id="3" name="Table 2">
            <a:extLst>
              <a:ext uri="{FF2B5EF4-FFF2-40B4-BE49-F238E27FC236}">
                <a16:creationId xmlns:a16="http://schemas.microsoft.com/office/drawing/2014/main" id="{4B885A95-9160-4ADF-B26A-E65F29B9885F}"/>
              </a:ext>
            </a:extLst>
          </p:cNvPr>
          <p:cNvGraphicFramePr/>
          <p:nvPr>
            <p:extLst>
              <p:ext uri="{D42A27DB-BD31-4B8C-83A1-F6EECF244321}">
                <p14:modId xmlns:p14="http://schemas.microsoft.com/office/powerpoint/2010/main" val="3038427791"/>
              </p:ext>
            </p:extLst>
          </p:nvPr>
        </p:nvGraphicFramePr>
        <p:xfrm>
          <a:off x="1712091" y="1234759"/>
          <a:ext cx="5719817" cy="3286125"/>
        </p:xfrm>
        <a:graphic>
          <a:graphicData uri="http://schemas.openxmlformats.org/drawingml/2006/table">
            <a:tbl>
              <a:tblPr rtl="1">
                <a:tableStyleId>{3977D230-4611-45CA-BF53-1688B1B0953C}</a:tableStyleId>
              </a:tblPr>
              <a:tblGrid>
                <a:gridCol w="546537">
                  <a:extLst>
                    <a:ext uri="{9D8B030D-6E8A-4147-A177-3AD203B41FA5}">
                      <a16:colId xmlns:a16="http://schemas.microsoft.com/office/drawing/2014/main" val="3845110414"/>
                    </a:ext>
                  </a:extLst>
                </a:gridCol>
                <a:gridCol w="1271751">
                  <a:extLst>
                    <a:ext uri="{9D8B030D-6E8A-4147-A177-3AD203B41FA5}">
                      <a16:colId xmlns:a16="http://schemas.microsoft.com/office/drawing/2014/main" val="489824116"/>
                    </a:ext>
                  </a:extLst>
                </a:gridCol>
                <a:gridCol w="1653048">
                  <a:extLst>
                    <a:ext uri="{9D8B030D-6E8A-4147-A177-3AD203B41FA5}">
                      <a16:colId xmlns:a16="http://schemas.microsoft.com/office/drawing/2014/main" val="1288154858"/>
                    </a:ext>
                  </a:extLst>
                </a:gridCol>
                <a:gridCol w="857973">
                  <a:extLst>
                    <a:ext uri="{9D8B030D-6E8A-4147-A177-3AD203B41FA5}">
                      <a16:colId xmlns:a16="http://schemas.microsoft.com/office/drawing/2014/main" val="2542127909"/>
                    </a:ext>
                  </a:extLst>
                </a:gridCol>
                <a:gridCol w="1390508">
                  <a:extLst>
                    <a:ext uri="{9D8B030D-6E8A-4147-A177-3AD203B41FA5}">
                      <a16:colId xmlns:a16="http://schemas.microsoft.com/office/drawing/2014/main" val="317353924"/>
                    </a:ext>
                  </a:extLst>
                </a:gridCol>
              </a:tblGrid>
              <a:tr h="0">
                <a:tc>
                  <a:txBody>
                    <a:bodyPr/>
                    <a:lstStyle/>
                    <a:p>
                      <a:pPr algn="ctr" rtl="1" fontAlgn="ctr">
                        <a:lnSpc>
                          <a:spcPct val="150000"/>
                        </a:lnSpc>
                        <a:spcBef>
                          <a:spcPts val="0"/>
                        </a:spcBef>
                        <a:spcAft>
                          <a:spcPts val="0"/>
                        </a:spcAft>
                        <a:tabLst>
                          <a:tab pos="1800860" algn="l"/>
                          <a:tab pos="3691255" algn="l"/>
                        </a:tabLst>
                      </a:pPr>
                      <a:r>
                        <a:rPr lang="ar-SA" sz="1000" u="none" strike="noStrike" dirty="0">
                          <a:effectLst/>
                          <a:cs typeface="Roya" panose="00000400000000000000" pitchFamily="2" charset="-78"/>
                        </a:rPr>
                        <a:t>رديف</a:t>
                      </a:r>
                      <a:endParaRPr lang="ar-SA" sz="1800" b="0" i="0" u="none" strike="noStrike" dirty="0">
                        <a:effectLst/>
                        <a:latin typeface="Arial" panose="020B0604020202020204" pitchFamily="34" charset="0"/>
                        <a:cs typeface="Roya" panose="00000400000000000000" pitchFamily="2" charset="-78"/>
                      </a:endParaRPr>
                    </a:p>
                  </a:txBody>
                  <a:tcPr marL="68580" marR="68580" marT="9525" marB="0" anchor="ctr" anchorCtr="1"/>
                </a:tc>
                <a:tc>
                  <a:txBody>
                    <a:bodyPr/>
                    <a:lstStyle/>
                    <a:p>
                      <a:pPr algn="ctr" rtl="1" fontAlgn="ctr">
                        <a:lnSpc>
                          <a:spcPct val="150000"/>
                        </a:lnSpc>
                        <a:spcBef>
                          <a:spcPts val="0"/>
                        </a:spcBef>
                        <a:spcAft>
                          <a:spcPts val="0"/>
                        </a:spcAft>
                        <a:tabLst>
                          <a:tab pos="1800860" algn="l"/>
                          <a:tab pos="3691255" algn="l"/>
                        </a:tabLst>
                      </a:pPr>
                      <a:r>
                        <a:rPr lang="ar-SA" sz="1000" u="none" strike="noStrike" dirty="0">
                          <a:effectLst/>
                          <a:cs typeface="Roya" panose="00000400000000000000" pitchFamily="2" charset="-78"/>
                        </a:rPr>
                        <a:t>نام و نام خانوادگي</a:t>
                      </a:r>
                      <a:endParaRPr lang="ar-SA" sz="1800" b="0" i="0" u="none" strike="noStrike" dirty="0">
                        <a:effectLst/>
                        <a:latin typeface="Arial" panose="020B0604020202020204" pitchFamily="34" charset="0"/>
                        <a:cs typeface="Roya" panose="00000400000000000000" pitchFamily="2" charset="-78"/>
                      </a:endParaRPr>
                    </a:p>
                  </a:txBody>
                  <a:tcPr marL="68580" marR="68580" marT="9525" marB="0" anchor="ctr" anchorCtr="1"/>
                </a:tc>
                <a:tc>
                  <a:txBody>
                    <a:bodyPr/>
                    <a:lstStyle/>
                    <a:p>
                      <a:pPr algn="ctr" rtl="1" fontAlgn="ctr">
                        <a:lnSpc>
                          <a:spcPct val="150000"/>
                        </a:lnSpc>
                        <a:spcBef>
                          <a:spcPts val="0"/>
                        </a:spcBef>
                        <a:spcAft>
                          <a:spcPts val="0"/>
                        </a:spcAft>
                        <a:tabLst>
                          <a:tab pos="1800860" algn="l"/>
                          <a:tab pos="3691255" algn="l"/>
                        </a:tabLst>
                      </a:pPr>
                      <a:r>
                        <a:rPr lang="ar-SA" sz="1000" u="none" strike="noStrike">
                          <a:effectLst/>
                          <a:cs typeface="Roya" panose="00000400000000000000" pitchFamily="2" charset="-78"/>
                        </a:rPr>
                        <a:t>شغل</a:t>
                      </a:r>
                      <a:endParaRPr lang="ar-SA" sz="1800" b="0" i="0" u="none" strike="noStrike">
                        <a:effectLst/>
                        <a:latin typeface="Arial" panose="020B0604020202020204" pitchFamily="34" charset="0"/>
                        <a:cs typeface="Roya" panose="00000400000000000000" pitchFamily="2" charset="-78"/>
                      </a:endParaRPr>
                    </a:p>
                  </a:txBody>
                  <a:tcPr marL="68580" marR="68580" marT="9525" marB="0" anchor="ctr" anchorCtr="1"/>
                </a:tc>
                <a:tc>
                  <a:txBody>
                    <a:bodyPr/>
                    <a:lstStyle/>
                    <a:p>
                      <a:pPr algn="ctr" rtl="1" fontAlgn="ctr">
                        <a:lnSpc>
                          <a:spcPct val="150000"/>
                        </a:lnSpc>
                        <a:spcBef>
                          <a:spcPts val="0"/>
                        </a:spcBef>
                        <a:spcAft>
                          <a:spcPts val="0"/>
                        </a:spcAft>
                        <a:tabLst>
                          <a:tab pos="1800860" algn="l"/>
                          <a:tab pos="3691255" algn="l"/>
                        </a:tabLst>
                      </a:pPr>
                      <a:r>
                        <a:rPr lang="ar-SA" sz="1000" u="none" strike="noStrike">
                          <a:effectLst/>
                          <a:cs typeface="Roya" panose="00000400000000000000" pitchFamily="2" charset="-78"/>
                        </a:rPr>
                        <a:t>درجه علمي</a:t>
                      </a:r>
                      <a:endParaRPr lang="ar-SA" sz="1800" b="0" i="0" u="none" strike="noStrike">
                        <a:effectLst/>
                        <a:latin typeface="Arial" panose="020B0604020202020204" pitchFamily="34" charset="0"/>
                        <a:cs typeface="Roya" panose="00000400000000000000" pitchFamily="2" charset="-78"/>
                      </a:endParaRPr>
                    </a:p>
                  </a:txBody>
                  <a:tcPr marL="68580" marR="68580" marT="9525" marB="0" anchor="ctr" anchorCtr="1"/>
                </a:tc>
                <a:tc>
                  <a:txBody>
                    <a:bodyPr/>
                    <a:lstStyle/>
                    <a:p>
                      <a:pPr algn="ctr" rtl="1" fontAlgn="ctr">
                        <a:lnSpc>
                          <a:spcPct val="150000"/>
                        </a:lnSpc>
                        <a:spcBef>
                          <a:spcPts val="0"/>
                        </a:spcBef>
                        <a:spcAft>
                          <a:spcPts val="0"/>
                        </a:spcAft>
                        <a:tabLst>
                          <a:tab pos="1800860" algn="l"/>
                          <a:tab pos="3691255" algn="l"/>
                        </a:tabLst>
                      </a:pPr>
                      <a:r>
                        <a:rPr lang="ar-SA" sz="1000" u="none" strike="noStrike" dirty="0">
                          <a:effectLst/>
                          <a:cs typeface="Roya" panose="00000400000000000000" pitchFamily="2" charset="-78"/>
                        </a:rPr>
                        <a:t>نوع همكاري</a:t>
                      </a:r>
                      <a:endParaRPr lang="ar-SA" sz="1800" b="0" i="0" u="none" strike="noStrike" dirty="0">
                        <a:effectLst/>
                        <a:latin typeface="Arial" panose="020B0604020202020204" pitchFamily="34" charset="0"/>
                        <a:cs typeface="Roya" panose="00000400000000000000" pitchFamily="2" charset="-78"/>
                      </a:endParaRPr>
                    </a:p>
                  </a:txBody>
                  <a:tcPr marL="68580" marR="68580" marT="9525" marB="0" anchor="ctr" anchorCtr="1"/>
                </a:tc>
                <a:extLst>
                  <a:ext uri="{0D108BD9-81ED-4DB2-BD59-A6C34878D82A}">
                    <a16:rowId xmlns:a16="http://schemas.microsoft.com/office/drawing/2014/main" val="3414368075"/>
                  </a:ext>
                </a:extLst>
              </a:tr>
              <a:tr h="381000">
                <a:tc>
                  <a:txBody>
                    <a:bodyPr/>
                    <a:lstStyle/>
                    <a:p>
                      <a:pPr algn="ctr" rtl="1" fontAlgn="ctr">
                        <a:lnSpc>
                          <a:spcPct val="150000"/>
                        </a:lnSpc>
                        <a:spcBef>
                          <a:spcPts val="0"/>
                        </a:spcBef>
                        <a:spcAft>
                          <a:spcPts val="0"/>
                        </a:spcAft>
                        <a:tabLst>
                          <a:tab pos="1800860" algn="l"/>
                          <a:tab pos="3691255" algn="l"/>
                        </a:tabLst>
                      </a:pPr>
                      <a:r>
                        <a:rPr lang="fa-IR" sz="1000" u="none" strike="noStrike">
                          <a:effectLst/>
                          <a:cs typeface="Roya" panose="00000400000000000000" pitchFamily="2" charset="-78"/>
                        </a:rPr>
                        <a:t>1</a:t>
                      </a:r>
                      <a:endParaRPr lang="fa-IR" sz="1800" b="0" i="0" u="none" strike="noStrike">
                        <a:effectLst/>
                        <a:latin typeface="Arial" panose="020B0604020202020204" pitchFamily="34" charset="0"/>
                        <a:cs typeface="Roya" panose="00000400000000000000" pitchFamily="2" charset="-78"/>
                      </a:endParaRPr>
                    </a:p>
                  </a:txBody>
                  <a:tcPr marL="68580" marR="68580" marT="9525" marB="0" anchor="ctr" anchorCtr="1"/>
                </a:tc>
                <a:tc>
                  <a:txBody>
                    <a:bodyPr/>
                    <a:lstStyle/>
                    <a:p>
                      <a:pPr algn="ctr" rtl="1" fontAlgn="ctr">
                        <a:lnSpc>
                          <a:spcPct val="150000"/>
                        </a:lnSpc>
                        <a:spcBef>
                          <a:spcPts val="0"/>
                        </a:spcBef>
                        <a:spcAft>
                          <a:spcPts val="0"/>
                        </a:spcAft>
                        <a:tabLst>
                          <a:tab pos="1800860" algn="l"/>
                          <a:tab pos="3691255" algn="l"/>
                        </a:tabLst>
                      </a:pPr>
                      <a:r>
                        <a:rPr lang="fa-IR" sz="1000" u="none" strike="noStrike" dirty="0">
                          <a:effectLst/>
                          <a:cs typeface="Roya" panose="00000400000000000000" pitchFamily="2" charset="-78"/>
                        </a:rPr>
                        <a:t>سپیده تقوی</a:t>
                      </a:r>
                      <a:endParaRPr lang="fa-IR" sz="1800" b="0" i="0" u="none" strike="noStrike" dirty="0">
                        <a:effectLst/>
                        <a:latin typeface="Arial" panose="020B0604020202020204" pitchFamily="34" charset="0"/>
                        <a:cs typeface="Roya" panose="00000400000000000000" pitchFamily="2" charset="-78"/>
                      </a:endParaRPr>
                    </a:p>
                  </a:txBody>
                  <a:tcPr marL="68580" marR="68580" marT="9525" marB="0" anchor="ctr" anchorCtr="1"/>
                </a:tc>
                <a:tc>
                  <a:txBody>
                    <a:bodyPr/>
                    <a:lstStyle/>
                    <a:p>
                      <a:pPr algn="ctr" rtl="1" fontAlgn="ctr">
                        <a:lnSpc>
                          <a:spcPct val="150000"/>
                        </a:lnSpc>
                        <a:spcBef>
                          <a:spcPts val="0"/>
                        </a:spcBef>
                        <a:spcAft>
                          <a:spcPts val="0"/>
                        </a:spcAft>
                        <a:tabLst>
                          <a:tab pos="1800860" algn="l"/>
                          <a:tab pos="3691255" algn="l"/>
                        </a:tabLst>
                      </a:pPr>
                      <a:r>
                        <a:rPr lang="fa-IR" sz="1000" u="none" strike="noStrike">
                          <a:effectLst/>
                          <a:cs typeface="Roya" panose="00000400000000000000" pitchFamily="2" charset="-78"/>
                        </a:rPr>
                        <a:t>فلوشیپ نارسایی قلب</a:t>
                      </a:r>
                      <a:endParaRPr lang="fa-IR" sz="1800" b="0" i="0" u="none" strike="noStrike">
                        <a:effectLst/>
                        <a:latin typeface="Arial" panose="020B0604020202020204" pitchFamily="34" charset="0"/>
                        <a:cs typeface="Roya" panose="00000400000000000000" pitchFamily="2" charset="-78"/>
                      </a:endParaRPr>
                    </a:p>
                  </a:txBody>
                  <a:tcPr marL="68580" marR="68580" marT="9525" marB="0" anchor="ctr" anchorCtr="1"/>
                </a:tc>
                <a:tc>
                  <a:txBody>
                    <a:bodyPr/>
                    <a:lstStyle/>
                    <a:p>
                      <a:pPr algn="ctr" rtl="1" fontAlgn="ctr">
                        <a:lnSpc>
                          <a:spcPct val="150000"/>
                        </a:lnSpc>
                        <a:spcBef>
                          <a:spcPts val="0"/>
                        </a:spcBef>
                        <a:spcAft>
                          <a:spcPts val="0"/>
                        </a:spcAft>
                        <a:tabLst>
                          <a:tab pos="1800860" algn="l"/>
                          <a:tab pos="3691255" algn="l"/>
                        </a:tabLst>
                      </a:pPr>
                      <a:r>
                        <a:rPr lang="fa-IR" sz="1000" u="none" strike="noStrike">
                          <a:effectLst/>
                          <a:cs typeface="Roya" panose="00000400000000000000" pitchFamily="2" charset="-78"/>
                        </a:rPr>
                        <a:t>دانشیار</a:t>
                      </a:r>
                      <a:endParaRPr lang="fa-IR" sz="1800" b="0" i="0" u="none" strike="noStrike">
                        <a:effectLst/>
                        <a:latin typeface="Arial" panose="020B0604020202020204" pitchFamily="34" charset="0"/>
                        <a:cs typeface="Roya" panose="00000400000000000000" pitchFamily="2" charset="-78"/>
                      </a:endParaRPr>
                    </a:p>
                  </a:txBody>
                  <a:tcPr marL="68580" marR="68580" marT="9525" marB="0" anchor="ctr" anchorCtr="1"/>
                </a:tc>
                <a:tc>
                  <a:txBody>
                    <a:bodyPr/>
                    <a:lstStyle/>
                    <a:p>
                      <a:pPr algn="ctr" rtl="1" fontAlgn="ctr">
                        <a:lnSpc>
                          <a:spcPct val="150000"/>
                        </a:lnSpc>
                        <a:spcBef>
                          <a:spcPts val="0"/>
                        </a:spcBef>
                        <a:spcAft>
                          <a:spcPts val="0"/>
                        </a:spcAft>
                        <a:tabLst>
                          <a:tab pos="1800860" algn="l"/>
                          <a:tab pos="3691255" algn="l"/>
                        </a:tabLst>
                      </a:pPr>
                      <a:r>
                        <a:rPr lang="ar-SA" sz="1000" u="none" strike="noStrike">
                          <a:effectLst/>
                          <a:cs typeface="Roya" panose="00000400000000000000" pitchFamily="2" charset="-78"/>
                        </a:rPr>
                        <a:t>مجری</a:t>
                      </a:r>
                      <a:endParaRPr lang="ar-SA" sz="1800" b="0" i="0" u="none" strike="noStrike">
                        <a:effectLst/>
                        <a:latin typeface="Arial" panose="020B0604020202020204" pitchFamily="34" charset="0"/>
                        <a:cs typeface="Roya" panose="00000400000000000000" pitchFamily="2" charset="-78"/>
                      </a:endParaRPr>
                    </a:p>
                  </a:txBody>
                  <a:tcPr marL="68580" marR="68580" marT="9525" marB="0" anchor="ctr" anchorCtr="1"/>
                </a:tc>
                <a:extLst>
                  <a:ext uri="{0D108BD9-81ED-4DB2-BD59-A6C34878D82A}">
                    <a16:rowId xmlns:a16="http://schemas.microsoft.com/office/drawing/2014/main" val="1573046396"/>
                  </a:ext>
                </a:extLst>
              </a:tr>
              <a:tr h="381000">
                <a:tc>
                  <a:txBody>
                    <a:bodyPr/>
                    <a:lstStyle/>
                    <a:p>
                      <a:pPr algn="ctr" rtl="1" fontAlgn="ctr">
                        <a:lnSpc>
                          <a:spcPct val="150000"/>
                        </a:lnSpc>
                        <a:spcBef>
                          <a:spcPts val="0"/>
                        </a:spcBef>
                        <a:spcAft>
                          <a:spcPts val="0"/>
                        </a:spcAft>
                        <a:tabLst>
                          <a:tab pos="1800860" algn="l"/>
                          <a:tab pos="3691255" algn="l"/>
                        </a:tabLst>
                      </a:pPr>
                      <a:r>
                        <a:rPr lang="fa-IR" sz="1000" u="none" strike="noStrike">
                          <a:effectLst/>
                          <a:cs typeface="Roya" panose="00000400000000000000" pitchFamily="2" charset="-78"/>
                        </a:rPr>
                        <a:t>2</a:t>
                      </a:r>
                      <a:endParaRPr lang="fa-IR" sz="1800" b="0" i="0" u="none" strike="noStrike">
                        <a:effectLst/>
                        <a:latin typeface="Arial" panose="020B0604020202020204" pitchFamily="34" charset="0"/>
                        <a:cs typeface="Roya" panose="00000400000000000000" pitchFamily="2" charset="-78"/>
                      </a:endParaRPr>
                    </a:p>
                  </a:txBody>
                  <a:tcPr marL="68580" marR="68580" marT="9525" marB="0" anchor="ctr" anchorCtr="1"/>
                </a:tc>
                <a:tc>
                  <a:txBody>
                    <a:bodyPr/>
                    <a:lstStyle/>
                    <a:p>
                      <a:pPr algn="ctr" rtl="1" fontAlgn="ctr">
                        <a:lnSpc>
                          <a:spcPct val="150000"/>
                        </a:lnSpc>
                        <a:spcBef>
                          <a:spcPts val="0"/>
                        </a:spcBef>
                        <a:spcAft>
                          <a:spcPts val="0"/>
                        </a:spcAft>
                        <a:tabLst>
                          <a:tab pos="1800860" algn="l"/>
                          <a:tab pos="3691255" algn="l"/>
                        </a:tabLst>
                      </a:pPr>
                      <a:r>
                        <a:rPr lang="fa-IR" sz="1000" u="none" strike="noStrike" dirty="0">
                          <a:effectLst/>
                          <a:cs typeface="Roya" panose="00000400000000000000" pitchFamily="2" charset="-78"/>
                        </a:rPr>
                        <a:t>محمد مهدی پیغمبری</a:t>
                      </a:r>
                      <a:endParaRPr lang="fa-IR" sz="1800" b="0" i="0" u="none" strike="noStrike" dirty="0">
                        <a:effectLst/>
                        <a:latin typeface="Arial" panose="020B0604020202020204" pitchFamily="34" charset="0"/>
                        <a:cs typeface="Roya" panose="00000400000000000000" pitchFamily="2" charset="-78"/>
                      </a:endParaRPr>
                    </a:p>
                  </a:txBody>
                  <a:tcPr marL="68580" marR="68580" marT="9525" marB="0" anchor="ctr" anchorCtr="1"/>
                </a:tc>
                <a:tc>
                  <a:txBody>
                    <a:bodyPr/>
                    <a:lstStyle/>
                    <a:p>
                      <a:pPr algn="ctr" rtl="1" fontAlgn="ctr">
                        <a:lnSpc>
                          <a:spcPct val="150000"/>
                        </a:lnSpc>
                        <a:spcBef>
                          <a:spcPts val="0"/>
                        </a:spcBef>
                        <a:spcAft>
                          <a:spcPts val="0"/>
                        </a:spcAft>
                        <a:tabLst>
                          <a:tab pos="1800860" algn="l"/>
                          <a:tab pos="3691255" algn="l"/>
                        </a:tabLst>
                      </a:pPr>
                      <a:r>
                        <a:rPr lang="fa-IR" sz="1000" u="none" strike="noStrike">
                          <a:effectLst/>
                          <a:cs typeface="Roya" panose="00000400000000000000" pitchFamily="2" charset="-78"/>
                        </a:rPr>
                        <a:t>اینترونشنیست</a:t>
                      </a:r>
                      <a:endParaRPr lang="fa-IR" sz="1800" b="0" i="0" u="none" strike="noStrike">
                        <a:effectLst/>
                        <a:latin typeface="Arial" panose="020B0604020202020204" pitchFamily="34" charset="0"/>
                        <a:cs typeface="Roya" panose="00000400000000000000" pitchFamily="2" charset="-78"/>
                      </a:endParaRPr>
                    </a:p>
                  </a:txBody>
                  <a:tcPr marL="68580" marR="68580" marT="9525" marB="0" anchor="ctr" anchorCtr="1"/>
                </a:tc>
                <a:tc>
                  <a:txBody>
                    <a:bodyPr/>
                    <a:lstStyle/>
                    <a:p>
                      <a:pPr algn="ctr" rtl="1" fontAlgn="ctr">
                        <a:lnSpc>
                          <a:spcPct val="150000"/>
                        </a:lnSpc>
                        <a:spcBef>
                          <a:spcPts val="0"/>
                        </a:spcBef>
                        <a:spcAft>
                          <a:spcPts val="0"/>
                        </a:spcAft>
                        <a:tabLst>
                          <a:tab pos="1800860" algn="l"/>
                          <a:tab pos="3691255" algn="l"/>
                        </a:tabLst>
                      </a:pPr>
                      <a:r>
                        <a:rPr lang="fa-IR" sz="1000" u="none" strike="noStrike">
                          <a:effectLst/>
                          <a:cs typeface="Roya" panose="00000400000000000000" pitchFamily="2" charset="-78"/>
                        </a:rPr>
                        <a:t>دانشیار</a:t>
                      </a:r>
                      <a:endParaRPr lang="fa-IR" sz="1800" b="0" i="0" u="none" strike="noStrike">
                        <a:effectLst/>
                        <a:latin typeface="Arial" panose="020B0604020202020204" pitchFamily="34" charset="0"/>
                        <a:cs typeface="Roya" panose="00000400000000000000" pitchFamily="2" charset="-78"/>
                      </a:endParaRPr>
                    </a:p>
                  </a:txBody>
                  <a:tcPr marL="68580" marR="68580" marT="9525" marB="0" anchor="ctr" anchorCtr="1"/>
                </a:tc>
                <a:tc>
                  <a:txBody>
                    <a:bodyPr/>
                    <a:lstStyle/>
                    <a:p>
                      <a:pPr algn="ctr" rtl="1" fontAlgn="ctr">
                        <a:lnSpc>
                          <a:spcPct val="150000"/>
                        </a:lnSpc>
                        <a:spcBef>
                          <a:spcPts val="0"/>
                        </a:spcBef>
                        <a:spcAft>
                          <a:spcPts val="0"/>
                        </a:spcAft>
                        <a:tabLst>
                          <a:tab pos="1800860" algn="l"/>
                          <a:tab pos="3691255" algn="l"/>
                        </a:tabLst>
                      </a:pPr>
                      <a:r>
                        <a:rPr lang="ar-SA" sz="1000" u="none" strike="noStrike">
                          <a:effectLst/>
                          <a:cs typeface="Roya" panose="00000400000000000000" pitchFamily="2" charset="-78"/>
                        </a:rPr>
                        <a:t>همکار اصلی</a:t>
                      </a:r>
                      <a:endParaRPr lang="ar-SA" sz="1800" b="0" i="0" u="none" strike="noStrike">
                        <a:effectLst/>
                        <a:latin typeface="Arial" panose="020B0604020202020204" pitchFamily="34" charset="0"/>
                        <a:cs typeface="Roya" panose="00000400000000000000" pitchFamily="2" charset="-78"/>
                      </a:endParaRPr>
                    </a:p>
                  </a:txBody>
                  <a:tcPr marL="68580" marR="68580" marT="9525" marB="0" anchor="ctr" anchorCtr="1"/>
                </a:tc>
                <a:extLst>
                  <a:ext uri="{0D108BD9-81ED-4DB2-BD59-A6C34878D82A}">
                    <a16:rowId xmlns:a16="http://schemas.microsoft.com/office/drawing/2014/main" val="84131367"/>
                  </a:ext>
                </a:extLst>
              </a:tr>
              <a:tr h="381000">
                <a:tc>
                  <a:txBody>
                    <a:bodyPr/>
                    <a:lstStyle/>
                    <a:p>
                      <a:pPr algn="ctr" rtl="1" fontAlgn="ctr">
                        <a:lnSpc>
                          <a:spcPct val="150000"/>
                        </a:lnSpc>
                        <a:spcBef>
                          <a:spcPts val="0"/>
                        </a:spcBef>
                        <a:spcAft>
                          <a:spcPts val="0"/>
                        </a:spcAft>
                        <a:tabLst>
                          <a:tab pos="1800860" algn="l"/>
                          <a:tab pos="3691255" algn="l"/>
                        </a:tabLst>
                      </a:pPr>
                      <a:r>
                        <a:rPr lang="fa-IR" sz="1000" u="none" strike="noStrike">
                          <a:effectLst/>
                          <a:cs typeface="Roya" panose="00000400000000000000" pitchFamily="2" charset="-78"/>
                        </a:rPr>
                        <a:t>3</a:t>
                      </a:r>
                      <a:endParaRPr lang="fa-IR" sz="1800" b="0" i="0" u="none" strike="noStrike">
                        <a:effectLst/>
                        <a:latin typeface="Arial" panose="020B0604020202020204" pitchFamily="34" charset="0"/>
                        <a:cs typeface="Roya" panose="00000400000000000000" pitchFamily="2" charset="-78"/>
                      </a:endParaRPr>
                    </a:p>
                  </a:txBody>
                  <a:tcPr marL="68580" marR="68580" marT="9525" marB="0" anchor="ctr" anchorCtr="1"/>
                </a:tc>
                <a:tc>
                  <a:txBody>
                    <a:bodyPr/>
                    <a:lstStyle/>
                    <a:p>
                      <a:pPr algn="ctr" rtl="1" fontAlgn="ctr">
                        <a:lnSpc>
                          <a:spcPct val="150000"/>
                        </a:lnSpc>
                        <a:spcBef>
                          <a:spcPts val="0"/>
                        </a:spcBef>
                        <a:spcAft>
                          <a:spcPts val="0"/>
                        </a:spcAft>
                        <a:tabLst>
                          <a:tab pos="1800860" algn="l"/>
                          <a:tab pos="3691255" algn="l"/>
                        </a:tabLst>
                      </a:pPr>
                      <a:r>
                        <a:rPr lang="fa-IR" sz="1000" u="none" strike="noStrike">
                          <a:effectLst/>
                          <a:cs typeface="Roya" panose="00000400000000000000" pitchFamily="2" charset="-78"/>
                        </a:rPr>
                        <a:t>سعید حسینی</a:t>
                      </a:r>
                      <a:endParaRPr lang="fa-IR" sz="1800" b="0" i="0" u="none" strike="noStrike">
                        <a:effectLst/>
                        <a:latin typeface="Arial" panose="020B0604020202020204" pitchFamily="34" charset="0"/>
                        <a:cs typeface="Roya" panose="00000400000000000000" pitchFamily="2" charset="-78"/>
                      </a:endParaRPr>
                    </a:p>
                  </a:txBody>
                  <a:tcPr marL="68580" marR="68580" marT="9525" marB="0" anchor="ctr" anchorCtr="1"/>
                </a:tc>
                <a:tc>
                  <a:txBody>
                    <a:bodyPr/>
                    <a:lstStyle/>
                    <a:p>
                      <a:pPr algn="ctr" rtl="1" fontAlgn="ctr">
                        <a:lnSpc>
                          <a:spcPct val="150000"/>
                        </a:lnSpc>
                        <a:spcBef>
                          <a:spcPts val="0"/>
                        </a:spcBef>
                        <a:spcAft>
                          <a:spcPts val="0"/>
                        </a:spcAft>
                        <a:tabLst>
                          <a:tab pos="1800860" algn="l"/>
                          <a:tab pos="3691255" algn="l"/>
                        </a:tabLst>
                      </a:pPr>
                      <a:r>
                        <a:rPr lang="fa-IR" sz="1000" u="none" strike="noStrike">
                          <a:effectLst/>
                          <a:cs typeface="Roya" panose="00000400000000000000" pitchFamily="2" charset="-78"/>
                        </a:rPr>
                        <a:t>جراح قلب و عروق</a:t>
                      </a:r>
                      <a:endParaRPr lang="fa-IR" sz="1800" b="0" i="0" u="none" strike="noStrike">
                        <a:effectLst/>
                        <a:latin typeface="Arial" panose="020B0604020202020204" pitchFamily="34" charset="0"/>
                        <a:cs typeface="Roya" panose="00000400000000000000" pitchFamily="2" charset="-78"/>
                      </a:endParaRPr>
                    </a:p>
                  </a:txBody>
                  <a:tcPr marL="68580" marR="68580" marT="9525" marB="0" anchor="ctr" anchorCtr="1"/>
                </a:tc>
                <a:tc>
                  <a:txBody>
                    <a:bodyPr/>
                    <a:lstStyle/>
                    <a:p>
                      <a:pPr algn="ctr" rtl="1" fontAlgn="ctr">
                        <a:lnSpc>
                          <a:spcPct val="150000"/>
                        </a:lnSpc>
                        <a:spcBef>
                          <a:spcPts val="0"/>
                        </a:spcBef>
                        <a:spcAft>
                          <a:spcPts val="0"/>
                        </a:spcAft>
                        <a:tabLst>
                          <a:tab pos="1800860" algn="l"/>
                          <a:tab pos="3691255" algn="l"/>
                        </a:tabLst>
                      </a:pPr>
                      <a:r>
                        <a:rPr lang="fa-IR" sz="1000" u="none" strike="noStrike">
                          <a:effectLst/>
                          <a:cs typeface="Roya" panose="00000400000000000000" pitchFamily="2" charset="-78"/>
                        </a:rPr>
                        <a:t>استاد</a:t>
                      </a:r>
                      <a:endParaRPr lang="fa-IR" sz="1800" b="0" i="0" u="none" strike="noStrike">
                        <a:effectLst/>
                        <a:latin typeface="Arial" panose="020B0604020202020204" pitchFamily="34" charset="0"/>
                        <a:cs typeface="Roya" panose="00000400000000000000" pitchFamily="2" charset="-78"/>
                      </a:endParaRPr>
                    </a:p>
                  </a:txBody>
                  <a:tcPr marL="68580" marR="68580" marT="9525" marB="0" anchor="ctr" anchorCtr="1"/>
                </a:tc>
                <a:tc>
                  <a:txBody>
                    <a:bodyPr/>
                    <a:lstStyle/>
                    <a:p>
                      <a:pPr algn="ctr" rtl="1" fontAlgn="t">
                        <a:spcBef>
                          <a:spcPts val="0"/>
                        </a:spcBef>
                        <a:spcAft>
                          <a:spcPts val="0"/>
                        </a:spcAft>
                      </a:pPr>
                      <a:r>
                        <a:rPr lang="ar-SA" sz="1000" u="none" strike="noStrike">
                          <a:effectLst/>
                          <a:cs typeface="Roya" panose="00000400000000000000" pitchFamily="2" charset="-78"/>
                        </a:rPr>
                        <a:t> </a:t>
                      </a:r>
                      <a:endParaRPr lang="ar-SA" sz="1800" u="none" strike="noStrike">
                        <a:effectLst/>
                        <a:cs typeface="Roya" panose="00000400000000000000" pitchFamily="2" charset="-78"/>
                      </a:endParaRPr>
                    </a:p>
                    <a:p>
                      <a:pPr algn="ctr" rtl="1" fontAlgn="t">
                        <a:spcBef>
                          <a:spcPts val="0"/>
                        </a:spcBef>
                        <a:spcAft>
                          <a:spcPts val="0"/>
                        </a:spcAft>
                      </a:pPr>
                      <a:r>
                        <a:rPr lang="ar-SA" sz="1000" u="none" strike="noStrike">
                          <a:effectLst/>
                          <a:cs typeface="Roya" panose="00000400000000000000" pitchFamily="2" charset="-78"/>
                        </a:rPr>
                        <a:t>همکار اصلی</a:t>
                      </a:r>
                      <a:endParaRPr lang="ar-SA" sz="1800" b="0" i="0" u="none" strike="noStrike">
                        <a:effectLst/>
                        <a:latin typeface="Arial" panose="020B0604020202020204" pitchFamily="34" charset="0"/>
                        <a:cs typeface="Roya" panose="00000400000000000000" pitchFamily="2" charset="-78"/>
                      </a:endParaRPr>
                    </a:p>
                  </a:txBody>
                  <a:tcPr marL="68580" marR="68580" marT="9525" marB="0" anchor="ctr" anchorCtr="1"/>
                </a:tc>
                <a:extLst>
                  <a:ext uri="{0D108BD9-81ED-4DB2-BD59-A6C34878D82A}">
                    <a16:rowId xmlns:a16="http://schemas.microsoft.com/office/drawing/2014/main" val="2273397402"/>
                  </a:ext>
                </a:extLst>
              </a:tr>
              <a:tr h="381000">
                <a:tc>
                  <a:txBody>
                    <a:bodyPr/>
                    <a:lstStyle/>
                    <a:p>
                      <a:pPr algn="ctr" rtl="1" fontAlgn="ctr">
                        <a:lnSpc>
                          <a:spcPct val="150000"/>
                        </a:lnSpc>
                        <a:spcBef>
                          <a:spcPts val="0"/>
                        </a:spcBef>
                        <a:spcAft>
                          <a:spcPts val="0"/>
                        </a:spcAft>
                        <a:tabLst>
                          <a:tab pos="1800860" algn="l"/>
                          <a:tab pos="3691255" algn="l"/>
                        </a:tabLst>
                      </a:pPr>
                      <a:r>
                        <a:rPr lang="fa-IR" sz="1000" u="none" strike="noStrike">
                          <a:effectLst/>
                          <a:cs typeface="Roya" panose="00000400000000000000" pitchFamily="2" charset="-78"/>
                        </a:rPr>
                        <a:t>4</a:t>
                      </a:r>
                      <a:endParaRPr lang="fa-IR" sz="1800" b="0" i="0" u="none" strike="noStrike">
                        <a:effectLst/>
                        <a:latin typeface="Arial" panose="020B0604020202020204" pitchFamily="34" charset="0"/>
                        <a:cs typeface="Roya" panose="00000400000000000000" pitchFamily="2" charset="-78"/>
                      </a:endParaRPr>
                    </a:p>
                  </a:txBody>
                  <a:tcPr marL="68580" marR="68580" marT="9525" marB="0" anchor="ctr" anchorCtr="1"/>
                </a:tc>
                <a:tc>
                  <a:txBody>
                    <a:bodyPr/>
                    <a:lstStyle/>
                    <a:p>
                      <a:pPr algn="ctr" rtl="1" fontAlgn="ctr">
                        <a:lnSpc>
                          <a:spcPct val="150000"/>
                        </a:lnSpc>
                        <a:spcBef>
                          <a:spcPts val="0"/>
                        </a:spcBef>
                        <a:spcAft>
                          <a:spcPts val="0"/>
                        </a:spcAft>
                        <a:tabLst>
                          <a:tab pos="1800860" algn="l"/>
                          <a:tab pos="3691255" algn="l"/>
                        </a:tabLst>
                      </a:pPr>
                      <a:r>
                        <a:rPr lang="fa-IR" sz="1000" u="none" strike="noStrike">
                          <a:effectLst/>
                          <a:cs typeface="Roya" panose="00000400000000000000" pitchFamily="2" charset="-78"/>
                        </a:rPr>
                        <a:t>نیلوفر سمیعی</a:t>
                      </a:r>
                      <a:endParaRPr lang="fa-IR" sz="1800" b="0" i="0" u="none" strike="noStrike">
                        <a:effectLst/>
                        <a:latin typeface="Arial" panose="020B0604020202020204" pitchFamily="34" charset="0"/>
                        <a:cs typeface="Roya" panose="00000400000000000000" pitchFamily="2" charset="-78"/>
                      </a:endParaRPr>
                    </a:p>
                  </a:txBody>
                  <a:tcPr marL="68580" marR="68580" marT="9525" marB="0" anchor="ctr" anchorCtr="1"/>
                </a:tc>
                <a:tc>
                  <a:txBody>
                    <a:bodyPr/>
                    <a:lstStyle/>
                    <a:p>
                      <a:pPr algn="ctr" rtl="1" fontAlgn="ctr">
                        <a:lnSpc>
                          <a:spcPct val="150000"/>
                        </a:lnSpc>
                        <a:spcBef>
                          <a:spcPts val="0"/>
                        </a:spcBef>
                        <a:spcAft>
                          <a:spcPts val="0"/>
                        </a:spcAft>
                        <a:tabLst>
                          <a:tab pos="1800860" algn="l"/>
                          <a:tab pos="3691255" algn="l"/>
                        </a:tabLst>
                      </a:pPr>
                      <a:r>
                        <a:rPr lang="fa-IR" sz="1000" u="none" strike="noStrike">
                          <a:effectLst/>
                          <a:cs typeface="Roya" panose="00000400000000000000" pitchFamily="2" charset="-78"/>
                        </a:rPr>
                        <a:t>بیوانفورماتیسین</a:t>
                      </a:r>
                      <a:endParaRPr lang="fa-IR" sz="1800" b="0" i="0" u="none" strike="noStrike">
                        <a:effectLst/>
                        <a:latin typeface="Arial" panose="020B0604020202020204" pitchFamily="34" charset="0"/>
                        <a:cs typeface="Roya" panose="00000400000000000000" pitchFamily="2" charset="-78"/>
                      </a:endParaRPr>
                    </a:p>
                  </a:txBody>
                  <a:tcPr marL="68580" marR="68580" marT="9525" marB="0" anchor="ctr" anchorCtr="1"/>
                </a:tc>
                <a:tc>
                  <a:txBody>
                    <a:bodyPr/>
                    <a:lstStyle/>
                    <a:p>
                      <a:pPr algn="ctr" rtl="1" fontAlgn="ctr">
                        <a:lnSpc>
                          <a:spcPct val="150000"/>
                        </a:lnSpc>
                        <a:spcBef>
                          <a:spcPts val="0"/>
                        </a:spcBef>
                        <a:spcAft>
                          <a:spcPts val="0"/>
                        </a:spcAft>
                        <a:tabLst>
                          <a:tab pos="1800860" algn="l"/>
                          <a:tab pos="3691255" algn="l"/>
                        </a:tabLst>
                      </a:pPr>
                      <a:r>
                        <a:rPr lang="fa-IR" sz="1000" u="none" strike="noStrike">
                          <a:effectLst/>
                          <a:cs typeface="Roya" panose="00000400000000000000" pitchFamily="2" charset="-78"/>
                        </a:rPr>
                        <a:t>اسناد</a:t>
                      </a:r>
                      <a:endParaRPr lang="fa-IR" sz="1800" b="0" i="0" u="none" strike="noStrike">
                        <a:effectLst/>
                        <a:latin typeface="Arial" panose="020B0604020202020204" pitchFamily="34" charset="0"/>
                        <a:cs typeface="Roya" panose="00000400000000000000" pitchFamily="2" charset="-78"/>
                      </a:endParaRPr>
                    </a:p>
                  </a:txBody>
                  <a:tcPr marL="68580" marR="68580" marT="9525" marB="0" anchor="ctr" anchorCtr="1"/>
                </a:tc>
                <a:tc>
                  <a:txBody>
                    <a:bodyPr/>
                    <a:lstStyle/>
                    <a:p>
                      <a:pPr algn="ctr" rtl="1" fontAlgn="ctr">
                        <a:lnSpc>
                          <a:spcPct val="150000"/>
                        </a:lnSpc>
                        <a:spcBef>
                          <a:spcPts val="0"/>
                        </a:spcBef>
                        <a:spcAft>
                          <a:spcPts val="0"/>
                        </a:spcAft>
                        <a:tabLst>
                          <a:tab pos="1800860" algn="l"/>
                          <a:tab pos="3691255" algn="l"/>
                        </a:tabLst>
                      </a:pPr>
                      <a:r>
                        <a:rPr lang="ar-SA" sz="1000" u="none" strike="noStrike">
                          <a:effectLst/>
                          <a:cs typeface="Roya" panose="00000400000000000000" pitchFamily="2" charset="-78"/>
                        </a:rPr>
                        <a:t>همکار اصلی</a:t>
                      </a:r>
                      <a:endParaRPr lang="ar-SA" sz="1800" b="0" i="0" u="none" strike="noStrike">
                        <a:effectLst/>
                        <a:latin typeface="Arial" panose="020B0604020202020204" pitchFamily="34" charset="0"/>
                        <a:cs typeface="Roya" panose="00000400000000000000" pitchFamily="2" charset="-78"/>
                      </a:endParaRPr>
                    </a:p>
                  </a:txBody>
                  <a:tcPr marL="68580" marR="68580" marT="9525" marB="0" anchor="ctr" anchorCtr="1"/>
                </a:tc>
                <a:extLst>
                  <a:ext uri="{0D108BD9-81ED-4DB2-BD59-A6C34878D82A}">
                    <a16:rowId xmlns:a16="http://schemas.microsoft.com/office/drawing/2014/main" val="1326786523"/>
                  </a:ext>
                </a:extLst>
              </a:tr>
              <a:tr h="381000">
                <a:tc>
                  <a:txBody>
                    <a:bodyPr/>
                    <a:lstStyle/>
                    <a:p>
                      <a:pPr algn="ctr" rtl="1" fontAlgn="ctr">
                        <a:lnSpc>
                          <a:spcPct val="150000"/>
                        </a:lnSpc>
                        <a:spcBef>
                          <a:spcPts val="0"/>
                        </a:spcBef>
                        <a:spcAft>
                          <a:spcPts val="0"/>
                        </a:spcAft>
                        <a:tabLst>
                          <a:tab pos="1800860" algn="l"/>
                          <a:tab pos="3691255" algn="l"/>
                        </a:tabLst>
                      </a:pPr>
                      <a:r>
                        <a:rPr lang="fa-IR" sz="1000" u="none" strike="noStrike">
                          <a:effectLst/>
                          <a:cs typeface="Roya" panose="00000400000000000000" pitchFamily="2" charset="-78"/>
                        </a:rPr>
                        <a:t>5</a:t>
                      </a:r>
                      <a:endParaRPr lang="fa-IR" sz="1800" b="0" i="0" u="none" strike="noStrike">
                        <a:effectLst/>
                        <a:latin typeface="Arial" panose="020B0604020202020204" pitchFamily="34" charset="0"/>
                        <a:cs typeface="Roya" panose="00000400000000000000" pitchFamily="2" charset="-78"/>
                      </a:endParaRPr>
                    </a:p>
                  </a:txBody>
                  <a:tcPr marL="68580" marR="68580" marT="9525" marB="0" anchor="ctr" anchorCtr="1"/>
                </a:tc>
                <a:tc>
                  <a:txBody>
                    <a:bodyPr/>
                    <a:lstStyle/>
                    <a:p>
                      <a:pPr algn="ctr" rtl="1" fontAlgn="ctr">
                        <a:lnSpc>
                          <a:spcPct val="150000"/>
                        </a:lnSpc>
                        <a:spcBef>
                          <a:spcPts val="0"/>
                        </a:spcBef>
                        <a:spcAft>
                          <a:spcPts val="0"/>
                        </a:spcAft>
                        <a:tabLst>
                          <a:tab pos="1800860" algn="l"/>
                          <a:tab pos="3691255" algn="l"/>
                        </a:tabLst>
                      </a:pPr>
                      <a:r>
                        <a:rPr lang="fa-IR" sz="1000" u="none" strike="noStrike">
                          <a:effectLst/>
                          <a:cs typeface="Roya" panose="00000400000000000000" pitchFamily="2" charset="-78"/>
                        </a:rPr>
                        <a:t>آویسا طبیب</a:t>
                      </a:r>
                      <a:endParaRPr lang="fa-IR" sz="1800" b="0" i="0" u="none" strike="noStrike">
                        <a:effectLst/>
                        <a:latin typeface="Arial" panose="020B0604020202020204" pitchFamily="34" charset="0"/>
                        <a:cs typeface="Roya" panose="00000400000000000000" pitchFamily="2" charset="-78"/>
                      </a:endParaRPr>
                    </a:p>
                  </a:txBody>
                  <a:tcPr marL="68580" marR="68580" marT="9525" marB="0" anchor="ctr" anchorCtr="1"/>
                </a:tc>
                <a:tc>
                  <a:txBody>
                    <a:bodyPr/>
                    <a:lstStyle/>
                    <a:p>
                      <a:pPr algn="ctr" rtl="1" fontAlgn="ctr">
                        <a:lnSpc>
                          <a:spcPct val="150000"/>
                        </a:lnSpc>
                        <a:spcBef>
                          <a:spcPts val="0"/>
                        </a:spcBef>
                        <a:spcAft>
                          <a:spcPts val="0"/>
                        </a:spcAft>
                        <a:tabLst>
                          <a:tab pos="1800860" algn="l"/>
                          <a:tab pos="3691255" algn="l"/>
                        </a:tabLst>
                      </a:pPr>
                      <a:r>
                        <a:rPr lang="fa-IR" sz="1000" u="none" strike="noStrike">
                          <a:effectLst/>
                          <a:cs typeface="Roya" panose="00000400000000000000" pitchFamily="2" charset="-78"/>
                        </a:rPr>
                        <a:t>اکوکاردیوگرافیست</a:t>
                      </a:r>
                      <a:endParaRPr lang="fa-IR" sz="1800" b="0" i="0" u="none" strike="noStrike">
                        <a:effectLst/>
                        <a:latin typeface="Arial" panose="020B0604020202020204" pitchFamily="34" charset="0"/>
                        <a:cs typeface="Roya" panose="00000400000000000000" pitchFamily="2" charset="-78"/>
                      </a:endParaRPr>
                    </a:p>
                  </a:txBody>
                  <a:tcPr marL="68580" marR="68580" marT="9525" marB="0" anchor="ctr" anchorCtr="1"/>
                </a:tc>
                <a:tc>
                  <a:txBody>
                    <a:bodyPr/>
                    <a:lstStyle/>
                    <a:p>
                      <a:pPr algn="ctr" rtl="1" fontAlgn="ctr">
                        <a:lnSpc>
                          <a:spcPct val="150000"/>
                        </a:lnSpc>
                        <a:spcBef>
                          <a:spcPts val="0"/>
                        </a:spcBef>
                        <a:spcAft>
                          <a:spcPts val="0"/>
                        </a:spcAft>
                        <a:tabLst>
                          <a:tab pos="1800860" algn="l"/>
                          <a:tab pos="3691255" algn="l"/>
                        </a:tabLst>
                      </a:pPr>
                      <a:r>
                        <a:rPr lang="fa-IR" sz="1000" u="none" strike="noStrike">
                          <a:effectLst/>
                          <a:cs typeface="Roya" panose="00000400000000000000" pitchFamily="2" charset="-78"/>
                        </a:rPr>
                        <a:t>دانشیار</a:t>
                      </a:r>
                      <a:endParaRPr lang="fa-IR" sz="1800" b="0" i="0" u="none" strike="noStrike">
                        <a:effectLst/>
                        <a:latin typeface="Arial" panose="020B0604020202020204" pitchFamily="34" charset="0"/>
                        <a:cs typeface="Roya" panose="00000400000000000000" pitchFamily="2" charset="-78"/>
                      </a:endParaRPr>
                    </a:p>
                  </a:txBody>
                  <a:tcPr marL="68580" marR="68580" marT="9525" marB="0" anchor="ctr" anchorCtr="1"/>
                </a:tc>
                <a:tc>
                  <a:txBody>
                    <a:bodyPr/>
                    <a:lstStyle/>
                    <a:p>
                      <a:pPr algn="ctr" rtl="1" fontAlgn="t">
                        <a:spcBef>
                          <a:spcPts val="0"/>
                        </a:spcBef>
                        <a:spcAft>
                          <a:spcPts val="0"/>
                        </a:spcAft>
                      </a:pPr>
                      <a:r>
                        <a:rPr lang="ar-SA" sz="1000" u="none" strike="noStrike">
                          <a:effectLst/>
                          <a:cs typeface="Roya" panose="00000400000000000000" pitchFamily="2" charset="-78"/>
                        </a:rPr>
                        <a:t> </a:t>
                      </a:r>
                      <a:endParaRPr lang="ar-SA" sz="1800" u="none" strike="noStrike">
                        <a:effectLst/>
                        <a:cs typeface="Roya" panose="00000400000000000000" pitchFamily="2" charset="-78"/>
                      </a:endParaRPr>
                    </a:p>
                    <a:p>
                      <a:pPr algn="ctr" rtl="1" fontAlgn="t">
                        <a:spcBef>
                          <a:spcPts val="0"/>
                        </a:spcBef>
                        <a:spcAft>
                          <a:spcPts val="0"/>
                        </a:spcAft>
                      </a:pPr>
                      <a:r>
                        <a:rPr lang="ar-SA" sz="1000" u="none" strike="noStrike">
                          <a:effectLst/>
                          <a:cs typeface="Roya" panose="00000400000000000000" pitchFamily="2" charset="-78"/>
                        </a:rPr>
                        <a:t>همکار اصلی</a:t>
                      </a:r>
                      <a:endParaRPr lang="ar-SA" sz="1800" b="0" i="0" u="none" strike="noStrike">
                        <a:effectLst/>
                        <a:latin typeface="Arial" panose="020B0604020202020204" pitchFamily="34" charset="0"/>
                        <a:cs typeface="Roya" panose="00000400000000000000" pitchFamily="2" charset="-78"/>
                      </a:endParaRPr>
                    </a:p>
                  </a:txBody>
                  <a:tcPr marL="68580" marR="68580" marT="9525" marB="0" anchor="ctr" anchorCtr="1"/>
                </a:tc>
                <a:extLst>
                  <a:ext uri="{0D108BD9-81ED-4DB2-BD59-A6C34878D82A}">
                    <a16:rowId xmlns:a16="http://schemas.microsoft.com/office/drawing/2014/main" val="2522927311"/>
                  </a:ext>
                </a:extLst>
              </a:tr>
              <a:tr h="381000">
                <a:tc>
                  <a:txBody>
                    <a:bodyPr/>
                    <a:lstStyle/>
                    <a:p>
                      <a:pPr algn="ctr" rtl="1" fontAlgn="ctr">
                        <a:lnSpc>
                          <a:spcPct val="150000"/>
                        </a:lnSpc>
                        <a:spcBef>
                          <a:spcPts val="0"/>
                        </a:spcBef>
                        <a:spcAft>
                          <a:spcPts val="0"/>
                        </a:spcAft>
                        <a:tabLst>
                          <a:tab pos="1800860" algn="l"/>
                          <a:tab pos="3691255" algn="l"/>
                        </a:tabLst>
                      </a:pPr>
                      <a:r>
                        <a:rPr lang="fa-IR" sz="1000" u="none" strike="noStrike">
                          <a:effectLst/>
                          <a:cs typeface="Roya" panose="00000400000000000000" pitchFamily="2" charset="-78"/>
                        </a:rPr>
                        <a:t>6</a:t>
                      </a:r>
                      <a:endParaRPr lang="fa-IR" sz="1800" b="0" i="0" u="none" strike="noStrike">
                        <a:effectLst/>
                        <a:latin typeface="Arial" panose="020B0604020202020204" pitchFamily="34" charset="0"/>
                        <a:cs typeface="Roya" panose="00000400000000000000" pitchFamily="2" charset="-78"/>
                      </a:endParaRPr>
                    </a:p>
                  </a:txBody>
                  <a:tcPr marL="68580" marR="68580" marT="9525" marB="0" anchor="ctr" anchorCtr="1"/>
                </a:tc>
                <a:tc>
                  <a:txBody>
                    <a:bodyPr/>
                    <a:lstStyle/>
                    <a:p>
                      <a:pPr algn="ctr" rtl="1" fontAlgn="ctr">
                        <a:lnSpc>
                          <a:spcPct val="150000"/>
                        </a:lnSpc>
                        <a:spcBef>
                          <a:spcPts val="0"/>
                        </a:spcBef>
                        <a:spcAft>
                          <a:spcPts val="0"/>
                        </a:spcAft>
                        <a:tabLst>
                          <a:tab pos="1800860" algn="l"/>
                          <a:tab pos="3691255" algn="l"/>
                        </a:tabLst>
                      </a:pPr>
                      <a:r>
                        <a:rPr lang="fa-IR" sz="1000" u="none" strike="noStrike">
                          <a:effectLst/>
                          <a:cs typeface="Roya" panose="00000400000000000000" pitchFamily="2" charset="-78"/>
                        </a:rPr>
                        <a:t>علیرضا علیزاده قویدل</a:t>
                      </a:r>
                      <a:endParaRPr lang="fa-IR" sz="1800" b="0" i="0" u="none" strike="noStrike">
                        <a:effectLst/>
                        <a:latin typeface="Arial" panose="020B0604020202020204" pitchFamily="34" charset="0"/>
                        <a:cs typeface="Roya" panose="00000400000000000000" pitchFamily="2" charset="-78"/>
                      </a:endParaRPr>
                    </a:p>
                  </a:txBody>
                  <a:tcPr marL="68580" marR="68580" marT="9525" marB="0" anchor="ctr" anchorCtr="1"/>
                </a:tc>
                <a:tc>
                  <a:txBody>
                    <a:bodyPr/>
                    <a:lstStyle/>
                    <a:p>
                      <a:pPr algn="ctr" rtl="1" fontAlgn="ctr">
                        <a:lnSpc>
                          <a:spcPct val="150000"/>
                        </a:lnSpc>
                        <a:spcBef>
                          <a:spcPts val="0"/>
                        </a:spcBef>
                        <a:spcAft>
                          <a:spcPts val="0"/>
                        </a:spcAft>
                        <a:tabLst>
                          <a:tab pos="1800860" algn="l"/>
                          <a:tab pos="3691255" algn="l"/>
                        </a:tabLst>
                      </a:pPr>
                      <a:r>
                        <a:rPr lang="fa-IR" sz="1000" u="none" strike="noStrike">
                          <a:effectLst/>
                          <a:cs typeface="Roya" panose="00000400000000000000" pitchFamily="2" charset="-78"/>
                        </a:rPr>
                        <a:t>جراح قلب و عروق</a:t>
                      </a:r>
                      <a:endParaRPr lang="fa-IR" sz="1800" b="0" i="0" u="none" strike="noStrike">
                        <a:effectLst/>
                        <a:latin typeface="Arial" panose="020B0604020202020204" pitchFamily="34" charset="0"/>
                        <a:cs typeface="Roya" panose="00000400000000000000" pitchFamily="2" charset="-78"/>
                      </a:endParaRPr>
                    </a:p>
                  </a:txBody>
                  <a:tcPr marL="68580" marR="68580" marT="9525" marB="0" anchor="ctr" anchorCtr="1"/>
                </a:tc>
                <a:tc>
                  <a:txBody>
                    <a:bodyPr/>
                    <a:lstStyle/>
                    <a:p>
                      <a:pPr algn="ctr" rtl="1" fontAlgn="ctr">
                        <a:lnSpc>
                          <a:spcPct val="150000"/>
                        </a:lnSpc>
                        <a:spcBef>
                          <a:spcPts val="0"/>
                        </a:spcBef>
                        <a:spcAft>
                          <a:spcPts val="0"/>
                        </a:spcAft>
                        <a:tabLst>
                          <a:tab pos="1800860" algn="l"/>
                          <a:tab pos="3691255" algn="l"/>
                        </a:tabLst>
                      </a:pPr>
                      <a:r>
                        <a:rPr lang="fa-IR" sz="1000" u="none" strike="noStrike">
                          <a:effectLst/>
                          <a:cs typeface="Roya" panose="00000400000000000000" pitchFamily="2" charset="-78"/>
                        </a:rPr>
                        <a:t>استاد</a:t>
                      </a:r>
                      <a:endParaRPr lang="fa-IR" sz="1800" b="0" i="0" u="none" strike="noStrike">
                        <a:effectLst/>
                        <a:latin typeface="Arial" panose="020B0604020202020204" pitchFamily="34" charset="0"/>
                        <a:cs typeface="Roya" panose="00000400000000000000" pitchFamily="2" charset="-78"/>
                      </a:endParaRPr>
                    </a:p>
                  </a:txBody>
                  <a:tcPr marL="68580" marR="68580" marT="9525" marB="0" anchor="ctr" anchorCtr="1"/>
                </a:tc>
                <a:tc>
                  <a:txBody>
                    <a:bodyPr/>
                    <a:lstStyle/>
                    <a:p>
                      <a:pPr algn="ctr" rtl="1" fontAlgn="ctr">
                        <a:lnSpc>
                          <a:spcPct val="150000"/>
                        </a:lnSpc>
                        <a:spcBef>
                          <a:spcPts val="0"/>
                        </a:spcBef>
                        <a:spcAft>
                          <a:spcPts val="0"/>
                        </a:spcAft>
                        <a:tabLst>
                          <a:tab pos="1800860" algn="l"/>
                          <a:tab pos="3691255" algn="l"/>
                        </a:tabLst>
                      </a:pPr>
                      <a:r>
                        <a:rPr lang="ar-SA" sz="1000" u="none" strike="noStrike">
                          <a:effectLst/>
                          <a:cs typeface="Roya" panose="00000400000000000000" pitchFamily="2" charset="-78"/>
                        </a:rPr>
                        <a:t>همکار اصلی</a:t>
                      </a:r>
                      <a:endParaRPr lang="ar-SA" sz="1800" b="0" i="0" u="none" strike="noStrike">
                        <a:effectLst/>
                        <a:latin typeface="Arial" panose="020B0604020202020204" pitchFamily="34" charset="0"/>
                        <a:cs typeface="Roya" panose="00000400000000000000" pitchFamily="2" charset="-78"/>
                      </a:endParaRPr>
                    </a:p>
                  </a:txBody>
                  <a:tcPr marL="68580" marR="68580" marT="9525" marB="0" anchor="ctr" anchorCtr="1"/>
                </a:tc>
                <a:extLst>
                  <a:ext uri="{0D108BD9-81ED-4DB2-BD59-A6C34878D82A}">
                    <a16:rowId xmlns:a16="http://schemas.microsoft.com/office/drawing/2014/main" val="966760182"/>
                  </a:ext>
                </a:extLst>
              </a:tr>
              <a:tr h="381000">
                <a:tc>
                  <a:txBody>
                    <a:bodyPr/>
                    <a:lstStyle/>
                    <a:p>
                      <a:pPr algn="ctr" rtl="1" fontAlgn="ctr">
                        <a:lnSpc>
                          <a:spcPct val="150000"/>
                        </a:lnSpc>
                        <a:spcBef>
                          <a:spcPts val="0"/>
                        </a:spcBef>
                        <a:spcAft>
                          <a:spcPts val="0"/>
                        </a:spcAft>
                        <a:tabLst>
                          <a:tab pos="1800860" algn="l"/>
                          <a:tab pos="3691255" algn="l"/>
                        </a:tabLst>
                      </a:pPr>
                      <a:r>
                        <a:rPr lang="fa-IR" sz="1000" u="none" strike="noStrike">
                          <a:effectLst/>
                          <a:cs typeface="Roya" panose="00000400000000000000" pitchFamily="2" charset="-78"/>
                        </a:rPr>
                        <a:t>7</a:t>
                      </a:r>
                      <a:endParaRPr lang="fa-IR" sz="1800" b="0" i="0" u="none" strike="noStrike">
                        <a:effectLst/>
                        <a:latin typeface="Arial" panose="020B0604020202020204" pitchFamily="34" charset="0"/>
                        <a:cs typeface="Roya" panose="00000400000000000000" pitchFamily="2" charset="-78"/>
                      </a:endParaRPr>
                    </a:p>
                  </a:txBody>
                  <a:tcPr marL="68580" marR="68580" marT="9525" marB="0" anchor="ctr" anchorCtr="1"/>
                </a:tc>
                <a:tc>
                  <a:txBody>
                    <a:bodyPr/>
                    <a:lstStyle/>
                    <a:p>
                      <a:pPr algn="ctr" rtl="1" fontAlgn="ctr">
                        <a:lnSpc>
                          <a:spcPct val="150000"/>
                        </a:lnSpc>
                        <a:spcBef>
                          <a:spcPts val="0"/>
                        </a:spcBef>
                        <a:spcAft>
                          <a:spcPts val="0"/>
                        </a:spcAft>
                        <a:tabLst>
                          <a:tab pos="1800860" algn="l"/>
                          <a:tab pos="3691255" algn="l"/>
                        </a:tabLst>
                      </a:pPr>
                      <a:r>
                        <a:rPr lang="fa-IR" sz="1000" u="none" strike="noStrike">
                          <a:effectLst/>
                          <a:cs typeface="Roya" panose="00000400000000000000" pitchFamily="2" charset="-78"/>
                        </a:rPr>
                        <a:t>غلامرضا عمرانی</a:t>
                      </a:r>
                      <a:endParaRPr lang="fa-IR" sz="1800" b="0" i="0" u="none" strike="noStrike">
                        <a:effectLst/>
                        <a:latin typeface="Arial" panose="020B0604020202020204" pitchFamily="34" charset="0"/>
                        <a:cs typeface="Roya" panose="00000400000000000000" pitchFamily="2" charset="-78"/>
                      </a:endParaRPr>
                    </a:p>
                  </a:txBody>
                  <a:tcPr marL="68580" marR="68580" marT="9525" marB="0" anchor="ctr" anchorCtr="1"/>
                </a:tc>
                <a:tc>
                  <a:txBody>
                    <a:bodyPr/>
                    <a:lstStyle/>
                    <a:p>
                      <a:pPr algn="ctr" rtl="1" fontAlgn="ctr">
                        <a:lnSpc>
                          <a:spcPct val="150000"/>
                        </a:lnSpc>
                        <a:spcBef>
                          <a:spcPts val="0"/>
                        </a:spcBef>
                        <a:spcAft>
                          <a:spcPts val="0"/>
                        </a:spcAft>
                        <a:tabLst>
                          <a:tab pos="1800860" algn="l"/>
                          <a:tab pos="3691255" algn="l"/>
                        </a:tabLst>
                      </a:pPr>
                      <a:r>
                        <a:rPr lang="fa-IR" sz="1000" u="none" strike="noStrike">
                          <a:effectLst/>
                          <a:cs typeface="Roya" panose="00000400000000000000" pitchFamily="2" charset="-78"/>
                        </a:rPr>
                        <a:t>جراح قلب و عروق</a:t>
                      </a:r>
                      <a:endParaRPr lang="fa-IR" sz="1800" b="0" i="0" u="none" strike="noStrike">
                        <a:effectLst/>
                        <a:latin typeface="Arial" panose="020B0604020202020204" pitchFamily="34" charset="0"/>
                        <a:cs typeface="Roya" panose="00000400000000000000" pitchFamily="2" charset="-78"/>
                      </a:endParaRPr>
                    </a:p>
                  </a:txBody>
                  <a:tcPr marL="68580" marR="68580" marT="9525" marB="0" anchor="ctr" anchorCtr="1"/>
                </a:tc>
                <a:tc>
                  <a:txBody>
                    <a:bodyPr/>
                    <a:lstStyle/>
                    <a:p>
                      <a:pPr algn="ctr" rtl="1" fontAlgn="ctr">
                        <a:lnSpc>
                          <a:spcPct val="150000"/>
                        </a:lnSpc>
                        <a:spcBef>
                          <a:spcPts val="0"/>
                        </a:spcBef>
                        <a:spcAft>
                          <a:spcPts val="0"/>
                        </a:spcAft>
                        <a:tabLst>
                          <a:tab pos="1800860" algn="l"/>
                          <a:tab pos="3691255" algn="l"/>
                        </a:tabLst>
                      </a:pPr>
                      <a:r>
                        <a:rPr lang="fa-IR" sz="1000" u="none" strike="noStrike">
                          <a:effectLst/>
                          <a:cs typeface="Roya" panose="00000400000000000000" pitchFamily="2" charset="-78"/>
                        </a:rPr>
                        <a:t>دانشیار</a:t>
                      </a:r>
                      <a:endParaRPr lang="fa-IR" sz="1800" b="0" i="0" u="none" strike="noStrike">
                        <a:effectLst/>
                        <a:latin typeface="Arial" panose="020B0604020202020204" pitchFamily="34" charset="0"/>
                        <a:cs typeface="Roya" panose="00000400000000000000" pitchFamily="2" charset="-78"/>
                      </a:endParaRPr>
                    </a:p>
                  </a:txBody>
                  <a:tcPr marL="68580" marR="68580" marT="9525" marB="0" anchor="ctr" anchorCtr="1"/>
                </a:tc>
                <a:tc>
                  <a:txBody>
                    <a:bodyPr/>
                    <a:lstStyle/>
                    <a:p>
                      <a:pPr algn="ctr" rtl="1" fontAlgn="ctr">
                        <a:lnSpc>
                          <a:spcPct val="150000"/>
                        </a:lnSpc>
                        <a:spcBef>
                          <a:spcPts val="0"/>
                        </a:spcBef>
                        <a:spcAft>
                          <a:spcPts val="0"/>
                        </a:spcAft>
                        <a:tabLst>
                          <a:tab pos="1800860" algn="l"/>
                          <a:tab pos="3691255" algn="l"/>
                        </a:tabLst>
                      </a:pPr>
                      <a:r>
                        <a:rPr lang="ar-SA" sz="1000" u="none" strike="noStrike">
                          <a:effectLst/>
                          <a:cs typeface="Roya" panose="00000400000000000000" pitchFamily="2" charset="-78"/>
                        </a:rPr>
                        <a:t>همکار اصلی</a:t>
                      </a:r>
                      <a:endParaRPr lang="ar-SA" sz="1800" b="0" i="0" u="none" strike="noStrike">
                        <a:effectLst/>
                        <a:latin typeface="Arial" panose="020B0604020202020204" pitchFamily="34" charset="0"/>
                        <a:cs typeface="Roya" panose="00000400000000000000" pitchFamily="2" charset="-78"/>
                      </a:endParaRPr>
                    </a:p>
                  </a:txBody>
                  <a:tcPr marL="68580" marR="68580" marT="9525" marB="0" anchor="ctr" anchorCtr="1"/>
                </a:tc>
                <a:extLst>
                  <a:ext uri="{0D108BD9-81ED-4DB2-BD59-A6C34878D82A}">
                    <a16:rowId xmlns:a16="http://schemas.microsoft.com/office/drawing/2014/main" val="1580060930"/>
                  </a:ext>
                </a:extLst>
              </a:tr>
              <a:tr h="381000">
                <a:tc>
                  <a:txBody>
                    <a:bodyPr/>
                    <a:lstStyle/>
                    <a:p>
                      <a:pPr algn="ctr" rtl="1" fontAlgn="ctr">
                        <a:lnSpc>
                          <a:spcPct val="150000"/>
                        </a:lnSpc>
                        <a:spcBef>
                          <a:spcPts val="0"/>
                        </a:spcBef>
                        <a:spcAft>
                          <a:spcPts val="0"/>
                        </a:spcAft>
                        <a:tabLst>
                          <a:tab pos="1800860" algn="l"/>
                          <a:tab pos="3691255" algn="l"/>
                        </a:tabLst>
                      </a:pPr>
                      <a:r>
                        <a:rPr lang="fa-IR" sz="1000" u="none" strike="noStrike">
                          <a:effectLst/>
                          <a:cs typeface="Roya" panose="00000400000000000000" pitchFamily="2" charset="-78"/>
                        </a:rPr>
                        <a:t>8</a:t>
                      </a:r>
                      <a:endParaRPr lang="fa-IR" sz="1800" b="0" i="0" u="none" strike="noStrike">
                        <a:effectLst/>
                        <a:latin typeface="Arial" panose="020B0604020202020204" pitchFamily="34" charset="0"/>
                        <a:cs typeface="Roya" panose="00000400000000000000" pitchFamily="2" charset="-78"/>
                      </a:endParaRPr>
                    </a:p>
                  </a:txBody>
                  <a:tcPr marL="68580" marR="68580" marT="9525" marB="0" anchor="ctr" anchorCtr="1"/>
                </a:tc>
                <a:tc>
                  <a:txBody>
                    <a:bodyPr/>
                    <a:lstStyle/>
                    <a:p>
                      <a:pPr algn="ctr" rtl="1" fontAlgn="ctr">
                        <a:lnSpc>
                          <a:spcPct val="150000"/>
                        </a:lnSpc>
                        <a:spcBef>
                          <a:spcPts val="0"/>
                        </a:spcBef>
                        <a:spcAft>
                          <a:spcPts val="0"/>
                        </a:spcAft>
                        <a:tabLst>
                          <a:tab pos="1800860" algn="l"/>
                          <a:tab pos="3691255" algn="l"/>
                        </a:tabLst>
                      </a:pPr>
                      <a:r>
                        <a:rPr lang="fa-IR" sz="1000" u="none" strike="noStrike">
                          <a:effectLst/>
                          <a:cs typeface="Roya" panose="00000400000000000000" pitchFamily="2" charset="-78"/>
                        </a:rPr>
                        <a:t>احمد محبی</a:t>
                      </a:r>
                      <a:endParaRPr lang="fa-IR" sz="1800" b="0" i="0" u="none" strike="noStrike">
                        <a:effectLst/>
                        <a:latin typeface="Arial" panose="020B0604020202020204" pitchFamily="34" charset="0"/>
                        <a:cs typeface="Roya" panose="00000400000000000000" pitchFamily="2" charset="-78"/>
                      </a:endParaRPr>
                    </a:p>
                  </a:txBody>
                  <a:tcPr marL="68580" marR="68580" marT="9525" marB="0" anchor="ctr" anchorCtr="1"/>
                </a:tc>
                <a:tc>
                  <a:txBody>
                    <a:bodyPr/>
                    <a:lstStyle/>
                    <a:p>
                      <a:pPr algn="ctr" rtl="1" fontAlgn="ctr">
                        <a:lnSpc>
                          <a:spcPct val="150000"/>
                        </a:lnSpc>
                        <a:spcBef>
                          <a:spcPts val="0"/>
                        </a:spcBef>
                        <a:spcAft>
                          <a:spcPts val="0"/>
                        </a:spcAft>
                        <a:tabLst>
                          <a:tab pos="1800860" algn="l"/>
                          <a:tab pos="3691255" algn="l"/>
                        </a:tabLst>
                      </a:pPr>
                      <a:r>
                        <a:rPr lang="fa-IR" sz="1000" u="none" strike="noStrike">
                          <a:effectLst/>
                          <a:cs typeface="Roya" panose="00000400000000000000" pitchFamily="2" charset="-78"/>
                        </a:rPr>
                        <a:t>اینترونشنیست</a:t>
                      </a:r>
                      <a:endParaRPr lang="fa-IR" sz="1800" b="0" i="0" u="none" strike="noStrike">
                        <a:effectLst/>
                        <a:latin typeface="Arial" panose="020B0604020202020204" pitchFamily="34" charset="0"/>
                        <a:cs typeface="Roya" panose="00000400000000000000" pitchFamily="2" charset="-78"/>
                      </a:endParaRPr>
                    </a:p>
                  </a:txBody>
                  <a:tcPr marL="68580" marR="68580" marT="9525" marB="0" anchor="ctr" anchorCtr="1"/>
                </a:tc>
                <a:tc>
                  <a:txBody>
                    <a:bodyPr/>
                    <a:lstStyle/>
                    <a:p>
                      <a:pPr algn="ctr" rtl="1" fontAlgn="ctr">
                        <a:lnSpc>
                          <a:spcPct val="150000"/>
                        </a:lnSpc>
                        <a:spcBef>
                          <a:spcPts val="0"/>
                        </a:spcBef>
                        <a:spcAft>
                          <a:spcPts val="0"/>
                        </a:spcAft>
                        <a:tabLst>
                          <a:tab pos="1800860" algn="l"/>
                          <a:tab pos="3691255" algn="l"/>
                        </a:tabLst>
                      </a:pPr>
                      <a:r>
                        <a:rPr lang="fa-IR" sz="1000" u="none" strike="noStrike">
                          <a:effectLst/>
                          <a:cs typeface="Roya" panose="00000400000000000000" pitchFamily="2" charset="-78"/>
                        </a:rPr>
                        <a:t>استاد</a:t>
                      </a:r>
                      <a:endParaRPr lang="fa-IR" sz="1800" b="0" i="0" u="none" strike="noStrike">
                        <a:effectLst/>
                        <a:latin typeface="Arial" panose="020B0604020202020204" pitchFamily="34" charset="0"/>
                        <a:cs typeface="Roya" panose="00000400000000000000" pitchFamily="2" charset="-78"/>
                      </a:endParaRPr>
                    </a:p>
                  </a:txBody>
                  <a:tcPr marL="68580" marR="68580" marT="9525" marB="0" anchor="ctr" anchorCtr="1"/>
                </a:tc>
                <a:tc>
                  <a:txBody>
                    <a:bodyPr/>
                    <a:lstStyle/>
                    <a:p>
                      <a:pPr algn="ctr" rtl="1" fontAlgn="ctr">
                        <a:lnSpc>
                          <a:spcPct val="150000"/>
                        </a:lnSpc>
                        <a:spcBef>
                          <a:spcPts val="0"/>
                        </a:spcBef>
                        <a:spcAft>
                          <a:spcPts val="0"/>
                        </a:spcAft>
                        <a:tabLst>
                          <a:tab pos="1800860" algn="l"/>
                          <a:tab pos="3691255" algn="l"/>
                        </a:tabLst>
                      </a:pPr>
                      <a:r>
                        <a:rPr lang="ar-SA" sz="1000" u="none" strike="noStrike" dirty="0">
                          <a:effectLst/>
                          <a:cs typeface="Roya" panose="00000400000000000000" pitchFamily="2" charset="-78"/>
                        </a:rPr>
                        <a:t>همکار اصلی</a:t>
                      </a:r>
                      <a:endParaRPr lang="ar-SA" sz="1800" b="0" i="0" u="none" strike="noStrike" dirty="0">
                        <a:effectLst/>
                        <a:latin typeface="Arial" panose="020B0604020202020204" pitchFamily="34" charset="0"/>
                        <a:cs typeface="Roya" panose="00000400000000000000" pitchFamily="2" charset="-78"/>
                      </a:endParaRPr>
                    </a:p>
                  </a:txBody>
                  <a:tcPr marL="68580" marR="68580" marT="9525" marB="0" anchor="ctr" anchorCtr="1"/>
                </a:tc>
                <a:extLst>
                  <a:ext uri="{0D108BD9-81ED-4DB2-BD59-A6C34878D82A}">
                    <a16:rowId xmlns:a16="http://schemas.microsoft.com/office/drawing/2014/main" val="2091181793"/>
                  </a:ext>
                </a:extLst>
              </a:tr>
            </a:tbl>
          </a:graphicData>
        </a:graphic>
      </p:graphicFrame>
    </p:spTree>
    <p:extLst>
      <p:ext uri="{BB962C8B-B14F-4D97-AF65-F5344CB8AC3E}">
        <p14:creationId xmlns:p14="http://schemas.microsoft.com/office/powerpoint/2010/main" val="3922779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7"/>
          <p:cNvSpPr txBox="1">
            <a:spLocks noGrp="1"/>
          </p:cNvSpPr>
          <p:nvPr>
            <p:ph type="title"/>
          </p:nvPr>
        </p:nvSpPr>
        <p:spPr>
          <a:xfrm>
            <a:off x="2937465" y="492899"/>
            <a:ext cx="5008355" cy="531642"/>
          </a:xfrm>
          <a:prstGeom prst="rect">
            <a:avLst/>
          </a:prstGeom>
        </p:spPr>
        <p:txBody>
          <a:bodyPr spcFirstLastPara="1" wrap="square" lIns="91425" tIns="91425" rIns="91425" bIns="91425" anchor="b" anchorCtr="0">
            <a:noAutofit/>
          </a:bodyPr>
          <a:lstStyle/>
          <a:p>
            <a:pPr algn="justLow" rtl="1">
              <a:lnSpc>
                <a:spcPct val="150000"/>
              </a:lnSpc>
            </a:pPr>
            <a:r>
              <a:rPr lang="ar-SA" sz="2400" b="1" dirty="0">
                <a:solidFill>
                  <a:srgbClr val="000000"/>
                </a:solidFill>
                <a:effectLst/>
                <a:latin typeface="Tahoma" panose="020B0604030504040204" pitchFamily="34" charset="0"/>
                <a:ea typeface="Times New Roman" panose="02020603050405020304" pitchFamily="18" charset="0"/>
                <a:cs typeface="Roya" panose="00000400000000000000" pitchFamily="2" charset="-78"/>
              </a:rPr>
              <a:t>ضرورت اجرا و اهداف كاربردي طرح: </a:t>
            </a:r>
            <a:endParaRPr lang="en-US" sz="2400" b="1" dirty="0">
              <a:effectLst/>
              <a:latin typeface="Times New Roman" panose="02020603050405020304" pitchFamily="18" charset="0"/>
              <a:ea typeface="Times New Roman" panose="02020603050405020304" pitchFamily="18" charset="0"/>
              <a:cs typeface="Yagut" panose="00000400000000000000" pitchFamily="2" charset="-78"/>
            </a:endParaRPr>
          </a:p>
        </p:txBody>
      </p:sp>
      <p:sp>
        <p:nvSpPr>
          <p:cNvPr id="126" name="Google Shape;126;p17"/>
          <p:cNvSpPr txBox="1">
            <a:spLocks noGrp="1"/>
          </p:cNvSpPr>
          <p:nvPr>
            <p:ph type="sldNum" idx="12"/>
          </p:nvPr>
        </p:nvSpPr>
        <p:spPr>
          <a:xfrm>
            <a:off x="8480575" y="4696933"/>
            <a:ext cx="548700" cy="3135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4</a:t>
            </a:fld>
            <a:endParaRPr/>
          </a:p>
        </p:txBody>
      </p:sp>
      <p:sp>
        <p:nvSpPr>
          <p:cNvPr id="7" name="Google Shape;235;p27"/>
          <p:cNvSpPr/>
          <p:nvPr/>
        </p:nvSpPr>
        <p:spPr>
          <a:xfrm rot="10800000">
            <a:off x="8088775" y="424370"/>
            <a:ext cx="940500" cy="668700"/>
          </a:xfrm>
          <a:prstGeom prst="rightArrow">
            <a:avLst>
              <a:gd name="adj1" fmla="val 61815"/>
              <a:gd name="adj2" fmla="val 50000"/>
            </a:avLst>
          </a:prstGeom>
          <a:solidFill>
            <a:schemeClr val="bg2">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47558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6" name="Google Shape;126;p17"/>
          <p:cNvSpPr txBox="1">
            <a:spLocks noGrp="1"/>
          </p:cNvSpPr>
          <p:nvPr>
            <p:ph type="sldNum" idx="12"/>
          </p:nvPr>
        </p:nvSpPr>
        <p:spPr>
          <a:xfrm>
            <a:off x="8480575" y="4696933"/>
            <a:ext cx="548700" cy="3135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5</a:t>
            </a:fld>
            <a:endParaRPr/>
          </a:p>
        </p:txBody>
      </p:sp>
      <p:sp>
        <p:nvSpPr>
          <p:cNvPr id="8" name="TextBox 7">
            <a:extLst>
              <a:ext uri="{FF2B5EF4-FFF2-40B4-BE49-F238E27FC236}">
                <a16:creationId xmlns:a16="http://schemas.microsoft.com/office/drawing/2014/main" id="{B85E1DB3-1F72-4F0E-BF63-DC3AA0626F5C}"/>
              </a:ext>
            </a:extLst>
          </p:cNvPr>
          <p:cNvSpPr txBox="1"/>
          <p:nvPr/>
        </p:nvSpPr>
        <p:spPr>
          <a:xfrm>
            <a:off x="114725" y="282757"/>
            <a:ext cx="8818372" cy="4577985"/>
          </a:xfrm>
          <a:prstGeom prst="rect">
            <a:avLst/>
          </a:prstGeom>
          <a:noFill/>
        </p:spPr>
        <p:txBody>
          <a:bodyPr wrap="square">
            <a:spAutoFit/>
          </a:bodyPr>
          <a:lstStyle/>
          <a:p>
            <a:pPr algn="just" rtl="0">
              <a:lnSpc>
                <a:spcPct val="150000"/>
              </a:lnSpc>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this study, functional mitral regurgitation (MR) is defined as cases caused by cardiomyopathies (i.e., dilated and hypertrophic cardiomyopathies) or right ventricular pacing creating left ventricular (LV) asynchrony. Echocardiographic studies of functional MR have shown that regurgitant flow varies throughout systole. These variations occur in association with changes in regurgitant orifice area and are more closely associated with changes in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transmitral</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pressure gradient than with mitral annular area. MR burdens the LV with a volume load that leads to a series of compensatory myocardial and circulatory adjustments. Comprehensive evaluation of the patient with HF and secondary MR requires a detailed medical history and physical examination, with laboratory, electrocardiographic, and echocardiographic assessment. The cornerstone of diagnostic evaluation of MR is echocardiography, with transesophageal and transthoracic echocardiography playing complementary roles. Monitoring is required for evidence of decompensation, including periodic measurement of LV size and systolic function by echocardiography. There is a strong association between the severity of secondary MR and both all-cause mortality and heart failure (HF) hospitalizations. On the other hand, whether this relationship is causal and whether reducing MR improves the prognosis of patient remain unknown. Hence, in this study we sought to evaluate the outcomes and predictors of prognosis among patients with functional MR visited our clinics in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Rajaie</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CMRC who underwent medical and/or surgical therapies.</a:t>
            </a:r>
            <a:endParaRPr lang="en-US" sz="1050"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2192585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7"/>
          <p:cNvSpPr txBox="1">
            <a:spLocks noGrp="1"/>
          </p:cNvSpPr>
          <p:nvPr>
            <p:ph type="title"/>
          </p:nvPr>
        </p:nvSpPr>
        <p:spPr>
          <a:xfrm>
            <a:off x="2937465" y="492899"/>
            <a:ext cx="5008355" cy="531642"/>
          </a:xfrm>
          <a:prstGeom prst="rect">
            <a:avLst/>
          </a:prstGeom>
        </p:spPr>
        <p:txBody>
          <a:bodyPr spcFirstLastPara="1" wrap="square" lIns="91425" tIns="91425" rIns="91425" bIns="91425" anchor="b" anchorCtr="0">
            <a:noAutofit/>
          </a:bodyPr>
          <a:lstStyle/>
          <a:p>
            <a:pPr algn="justLow" rtl="1">
              <a:lnSpc>
                <a:spcPct val="150000"/>
              </a:lnSpc>
            </a:pPr>
            <a:r>
              <a:rPr lang="fa-IR" sz="2400" b="1" dirty="0">
                <a:solidFill>
                  <a:srgbClr val="000000"/>
                </a:solidFill>
                <a:effectLst/>
                <a:latin typeface="Tahoma" panose="020B0604030504040204" pitchFamily="34" charset="0"/>
                <a:ea typeface="Times New Roman" panose="02020603050405020304" pitchFamily="18" charset="0"/>
                <a:cs typeface="Roya" panose="00000400000000000000" pitchFamily="2" charset="-78"/>
              </a:rPr>
              <a:t>روش اجرای </a:t>
            </a:r>
            <a:r>
              <a:rPr lang="ar-SA" sz="2400" b="1" dirty="0">
                <a:solidFill>
                  <a:srgbClr val="000000"/>
                </a:solidFill>
                <a:effectLst/>
                <a:latin typeface="Tahoma" panose="020B0604030504040204" pitchFamily="34" charset="0"/>
                <a:ea typeface="Times New Roman" panose="02020603050405020304" pitchFamily="18" charset="0"/>
                <a:cs typeface="Roya" panose="00000400000000000000" pitchFamily="2" charset="-78"/>
              </a:rPr>
              <a:t>طرح: </a:t>
            </a:r>
            <a:endParaRPr lang="en-US" sz="2400" b="1" dirty="0">
              <a:effectLst/>
              <a:latin typeface="Times New Roman" panose="02020603050405020304" pitchFamily="18" charset="0"/>
              <a:ea typeface="Times New Roman" panose="02020603050405020304" pitchFamily="18" charset="0"/>
              <a:cs typeface="Yagut" panose="00000400000000000000" pitchFamily="2" charset="-78"/>
            </a:endParaRPr>
          </a:p>
        </p:txBody>
      </p:sp>
      <p:sp>
        <p:nvSpPr>
          <p:cNvPr id="126" name="Google Shape;126;p17"/>
          <p:cNvSpPr txBox="1">
            <a:spLocks noGrp="1"/>
          </p:cNvSpPr>
          <p:nvPr>
            <p:ph type="sldNum" idx="12"/>
          </p:nvPr>
        </p:nvSpPr>
        <p:spPr>
          <a:xfrm>
            <a:off x="8480575" y="4696933"/>
            <a:ext cx="548700" cy="3135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6</a:t>
            </a:fld>
            <a:endParaRPr/>
          </a:p>
        </p:txBody>
      </p:sp>
      <p:sp>
        <p:nvSpPr>
          <p:cNvPr id="7" name="Google Shape;235;p27"/>
          <p:cNvSpPr/>
          <p:nvPr/>
        </p:nvSpPr>
        <p:spPr>
          <a:xfrm rot="10800000">
            <a:off x="8088775" y="424370"/>
            <a:ext cx="940500" cy="668700"/>
          </a:xfrm>
          <a:prstGeom prst="rightArrow">
            <a:avLst>
              <a:gd name="adj1" fmla="val 61815"/>
              <a:gd name="adj2" fmla="val 50000"/>
            </a:avLst>
          </a:prstGeom>
          <a:solidFill>
            <a:schemeClr val="bg2">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41448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6" name="Google Shape;126;p17"/>
          <p:cNvSpPr txBox="1">
            <a:spLocks noGrp="1"/>
          </p:cNvSpPr>
          <p:nvPr>
            <p:ph type="sldNum" idx="12"/>
          </p:nvPr>
        </p:nvSpPr>
        <p:spPr>
          <a:xfrm>
            <a:off x="8480575" y="4696933"/>
            <a:ext cx="548700" cy="3135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7</a:t>
            </a:fld>
            <a:endParaRPr/>
          </a:p>
        </p:txBody>
      </p:sp>
      <p:sp>
        <p:nvSpPr>
          <p:cNvPr id="8" name="TextBox 7">
            <a:extLst>
              <a:ext uri="{FF2B5EF4-FFF2-40B4-BE49-F238E27FC236}">
                <a16:creationId xmlns:a16="http://schemas.microsoft.com/office/drawing/2014/main" id="{B85E1DB3-1F72-4F0E-BF63-DC3AA0626F5C}"/>
              </a:ext>
            </a:extLst>
          </p:cNvPr>
          <p:cNvSpPr txBox="1"/>
          <p:nvPr/>
        </p:nvSpPr>
        <p:spPr>
          <a:xfrm>
            <a:off x="114725" y="133067"/>
            <a:ext cx="8818372" cy="4901150"/>
          </a:xfrm>
          <a:prstGeom prst="rect">
            <a:avLst/>
          </a:prstGeom>
          <a:noFill/>
        </p:spPr>
        <p:txBody>
          <a:bodyPr wrap="square">
            <a:spAutoFit/>
          </a:bodyPr>
          <a:lstStyle/>
          <a:p>
            <a:pPr marR="30480" algn="just" rtl="0">
              <a:lnSpc>
                <a:spcPct val="150000"/>
              </a:lnSpc>
            </a:pPr>
            <a:r>
              <a:rPr lang="en-US"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a retrospective manner, we will review the electronic database of </a:t>
            </a:r>
            <a:r>
              <a:rPr lang="en-US"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Rajaie</a:t>
            </a:r>
            <a:r>
              <a:rPr lang="en-US"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CMRC for finding data related to patients with </a:t>
            </a:r>
            <a:r>
              <a:rPr lang="en-US" dirty="0">
                <a:latin typeface="Times New Roman" panose="02020603050405020304" pitchFamily="18" charset="0"/>
                <a:cs typeface="Times New Roman" panose="02020603050405020304" pitchFamily="18" charset="0"/>
              </a:rPr>
              <a:t>non-ischemic functional MR between 1382 and 1398. Data will comprise of baseline demographics, data on surgical management of patients, and the echocardiographic examinations of patients during visit to echocardiographic laboratory. </a:t>
            </a:r>
          </a:p>
          <a:p>
            <a:pPr marR="30480" algn="just" rtl="0">
              <a:lnSpc>
                <a:spcPct val="150000"/>
              </a:lnSpc>
            </a:pPr>
            <a:r>
              <a:rPr lang="en-US" dirty="0">
                <a:latin typeface="Times New Roman" panose="02020603050405020304" pitchFamily="18" charset="0"/>
                <a:cs typeface="Times New Roman" panose="02020603050405020304" pitchFamily="18" charset="0"/>
              </a:rPr>
              <a:t>Inclusion criteria include individuals greater than 18 years old with a diagnosis of functional MR based on echocardiographic examinations in </a:t>
            </a:r>
            <a:r>
              <a:rPr lang="en-US" dirty="0" err="1">
                <a:latin typeface="Times New Roman" panose="02020603050405020304" pitchFamily="18" charset="0"/>
                <a:cs typeface="Times New Roman" panose="02020603050405020304" pitchFamily="18" charset="0"/>
              </a:rPr>
              <a:t>Rajaie</a:t>
            </a:r>
            <a:r>
              <a:rPr lang="en-US" dirty="0">
                <a:latin typeface="Times New Roman" panose="02020603050405020304" pitchFamily="18" charset="0"/>
                <a:cs typeface="Times New Roman" panose="02020603050405020304" pitchFamily="18" charset="0"/>
              </a:rPr>
              <a:t> CMRC. The duration of follow-up will be at least 6 months after first visit.</a:t>
            </a:r>
          </a:p>
          <a:p>
            <a:pPr marR="30480" algn="just" rtl="0">
              <a:lnSpc>
                <a:spcPct val="150000"/>
              </a:lnSpc>
            </a:pPr>
            <a:r>
              <a:rPr lang="en-US" dirty="0">
                <a:latin typeface="Times New Roman" panose="02020603050405020304" pitchFamily="18" charset="0"/>
                <a:cs typeface="Times New Roman" panose="02020603050405020304" pitchFamily="18" charset="0"/>
              </a:rPr>
              <a:t>Exclusion criteria include MR secondary to ischemia, primary MR, and secondary MR to rheumatic heart disease. Patients without complete data on surgical modalities, echocardiographic examinations</a:t>
            </a:r>
            <a:r>
              <a:rPr lang="en-US"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 detailed drug history at follow-up will also be excluded.  </a:t>
            </a:r>
            <a:endParaRPr lang="en-US"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R="30480" algn="just" rtl="0">
              <a:lnSpc>
                <a:spcPct val="150000"/>
              </a:lnSpc>
            </a:pPr>
            <a:r>
              <a:rPr lang="en-US"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Statistical analysis will be as follows:</a:t>
            </a:r>
            <a:endParaRPr lang="en-US"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R="30480" algn="just" rtl="0">
              <a:lnSpc>
                <a:spcPct val="150000"/>
              </a:lnSpc>
            </a:pPr>
            <a:r>
              <a:rPr lang="en-US"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Comparing continuous variables between subgroups by an independent t-test or Mann-Whitney U test for two groups as well as ANOVA or Kruskal-Wallis test for more than two groups</a:t>
            </a:r>
            <a:endParaRPr lang="en-US"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R="30480" algn="just" rtl="0">
              <a:lnSpc>
                <a:spcPct val="150000"/>
              </a:lnSpc>
            </a:pPr>
            <a:r>
              <a:rPr lang="en-US"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Comparing categorical variables by chi-squared test</a:t>
            </a:r>
            <a:endParaRPr lang="en-US"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R="30480" algn="just" rtl="0">
              <a:lnSpc>
                <a:spcPct val="150000"/>
              </a:lnSpc>
            </a:pPr>
            <a:r>
              <a:rPr lang="en-US"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Logistic regression analysis for identifying predictors of outcomes  </a:t>
            </a:r>
            <a:endParaRPr lang="en-US"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R="30480" algn="just" rtl="0">
              <a:lnSpc>
                <a:spcPct val="150000"/>
              </a:lnSpc>
            </a:pPr>
            <a:r>
              <a:rPr lang="en-US"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Kaplan-Meier curve for identifying survival </a:t>
            </a:r>
            <a:endParaRPr lang="en-US"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4288396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7"/>
          <p:cNvSpPr txBox="1">
            <a:spLocks noGrp="1"/>
          </p:cNvSpPr>
          <p:nvPr>
            <p:ph type="title"/>
          </p:nvPr>
        </p:nvSpPr>
        <p:spPr>
          <a:xfrm>
            <a:off x="2937465" y="492899"/>
            <a:ext cx="5008355" cy="531642"/>
          </a:xfrm>
          <a:prstGeom prst="rect">
            <a:avLst/>
          </a:prstGeom>
        </p:spPr>
        <p:txBody>
          <a:bodyPr spcFirstLastPara="1" wrap="square" lIns="91425" tIns="91425" rIns="91425" bIns="91425" anchor="b" anchorCtr="0">
            <a:noAutofit/>
          </a:bodyPr>
          <a:lstStyle/>
          <a:p>
            <a:pPr algn="justLow" rtl="1">
              <a:lnSpc>
                <a:spcPct val="150000"/>
              </a:lnSpc>
            </a:pPr>
            <a:r>
              <a:rPr lang="fa-IR" sz="2400" b="1" dirty="0">
                <a:solidFill>
                  <a:srgbClr val="000000"/>
                </a:solidFill>
                <a:effectLst/>
                <a:latin typeface="Tahoma" panose="020B0604030504040204" pitchFamily="34" charset="0"/>
                <a:ea typeface="Times New Roman" panose="02020603050405020304" pitchFamily="18" charset="0"/>
                <a:cs typeface="Roya" panose="00000400000000000000" pitchFamily="2" charset="-78"/>
              </a:rPr>
              <a:t>اهداف اختصاصی </a:t>
            </a:r>
            <a:r>
              <a:rPr lang="ar-SA" sz="2400" b="1" dirty="0">
                <a:solidFill>
                  <a:srgbClr val="000000"/>
                </a:solidFill>
                <a:effectLst/>
                <a:latin typeface="Tahoma" panose="020B0604030504040204" pitchFamily="34" charset="0"/>
                <a:ea typeface="Times New Roman" panose="02020603050405020304" pitchFamily="18" charset="0"/>
                <a:cs typeface="Roya" panose="00000400000000000000" pitchFamily="2" charset="-78"/>
              </a:rPr>
              <a:t>طرح: </a:t>
            </a:r>
            <a:endParaRPr lang="en-US" sz="2400" b="1" dirty="0">
              <a:effectLst/>
              <a:latin typeface="Times New Roman" panose="02020603050405020304" pitchFamily="18" charset="0"/>
              <a:ea typeface="Times New Roman" panose="02020603050405020304" pitchFamily="18" charset="0"/>
              <a:cs typeface="Yagut" panose="00000400000000000000" pitchFamily="2" charset="-78"/>
            </a:endParaRPr>
          </a:p>
        </p:txBody>
      </p:sp>
      <p:sp>
        <p:nvSpPr>
          <p:cNvPr id="126" name="Google Shape;126;p17"/>
          <p:cNvSpPr txBox="1">
            <a:spLocks noGrp="1"/>
          </p:cNvSpPr>
          <p:nvPr>
            <p:ph type="sldNum" idx="12"/>
          </p:nvPr>
        </p:nvSpPr>
        <p:spPr>
          <a:xfrm>
            <a:off x="8480575" y="4696933"/>
            <a:ext cx="548700" cy="3135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8</a:t>
            </a:fld>
            <a:endParaRPr/>
          </a:p>
        </p:txBody>
      </p:sp>
      <p:sp>
        <p:nvSpPr>
          <p:cNvPr id="7" name="Google Shape;235;p27"/>
          <p:cNvSpPr/>
          <p:nvPr/>
        </p:nvSpPr>
        <p:spPr>
          <a:xfrm rot="10800000">
            <a:off x="8088775" y="424370"/>
            <a:ext cx="940500" cy="668700"/>
          </a:xfrm>
          <a:prstGeom prst="rightArrow">
            <a:avLst>
              <a:gd name="adj1" fmla="val 61815"/>
              <a:gd name="adj2" fmla="val 50000"/>
            </a:avLst>
          </a:prstGeom>
          <a:solidFill>
            <a:schemeClr val="bg2">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72714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6" name="Google Shape;126;p17"/>
          <p:cNvSpPr txBox="1">
            <a:spLocks noGrp="1"/>
          </p:cNvSpPr>
          <p:nvPr>
            <p:ph type="sldNum" idx="12"/>
          </p:nvPr>
        </p:nvSpPr>
        <p:spPr>
          <a:xfrm>
            <a:off x="8480575" y="4696933"/>
            <a:ext cx="548700" cy="3135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9</a:t>
            </a:fld>
            <a:endParaRPr/>
          </a:p>
        </p:txBody>
      </p:sp>
      <p:sp>
        <p:nvSpPr>
          <p:cNvPr id="8" name="TextBox 7">
            <a:extLst>
              <a:ext uri="{FF2B5EF4-FFF2-40B4-BE49-F238E27FC236}">
                <a16:creationId xmlns:a16="http://schemas.microsoft.com/office/drawing/2014/main" id="{B85E1DB3-1F72-4F0E-BF63-DC3AA0626F5C}"/>
              </a:ext>
            </a:extLst>
          </p:cNvPr>
          <p:cNvSpPr txBox="1"/>
          <p:nvPr/>
        </p:nvSpPr>
        <p:spPr>
          <a:xfrm>
            <a:off x="114725" y="133067"/>
            <a:ext cx="8818372" cy="4339650"/>
          </a:xfrm>
          <a:prstGeom prst="rect">
            <a:avLst/>
          </a:prstGeom>
          <a:noFill/>
        </p:spPr>
        <p:txBody>
          <a:bodyPr wrap="square">
            <a:spAutoFit/>
          </a:bodyPr>
          <a:lstStyle/>
          <a:p>
            <a:pPr marL="342900" marR="30480" lvl="0" indent="-342900" algn="just" rtl="0">
              <a:buFont typeface="+mj-lt"/>
              <a:buAutoNum type="arabicPeriod"/>
            </a:pPr>
            <a:r>
              <a:rPr lang="en-US" sz="1200" dirty="0">
                <a:latin typeface="Times New Roman" panose="02020603050405020304" pitchFamily="18" charset="0"/>
                <a:cs typeface="Times New Roman" panose="02020603050405020304" pitchFamily="18" charset="0"/>
              </a:rPr>
              <a:t>Determining the predictors of outcomes of functional MR in patients undergoing medical therapy (i.e., drugs prescribing for cardiomyopathy/HF)</a:t>
            </a:r>
          </a:p>
          <a:p>
            <a:pPr marL="342900" marR="30480" lvl="0" indent="-342900" algn="just" rtl="0">
              <a:buFont typeface="+mj-lt"/>
              <a:buAutoNum type="arabicPeriod"/>
            </a:pPr>
            <a:r>
              <a:rPr lang="en-US" sz="1200" dirty="0">
                <a:latin typeface="Times New Roman" panose="02020603050405020304" pitchFamily="18" charset="0"/>
                <a:cs typeface="Times New Roman" panose="02020603050405020304" pitchFamily="18" charset="0"/>
              </a:rPr>
              <a:t>Determining the association between age at baseline and outcomes of functional MR in patients undergoing medical therapy (i.e., drugs prescribing for cardiomyopathy/HF) </a:t>
            </a:r>
          </a:p>
          <a:p>
            <a:pPr marL="342900" marR="30480" lvl="0" indent="-342900" algn="just" rtl="0">
              <a:buFont typeface="+mj-lt"/>
              <a:buAutoNum type="arabicPeriod"/>
            </a:pPr>
            <a:r>
              <a:rPr lang="en-US" sz="1200" dirty="0">
                <a:latin typeface="Times New Roman" panose="02020603050405020304" pitchFamily="18" charset="0"/>
                <a:cs typeface="Times New Roman" panose="02020603050405020304" pitchFamily="18" charset="0"/>
              </a:rPr>
              <a:t>Determining the association between sex and outcomes of functional MR in patients undergoing medical therapy (i.e., drugs prescribing for cardiomyopathy/HF) </a:t>
            </a:r>
          </a:p>
          <a:p>
            <a:pPr marL="342900" marR="30480" lvl="0" indent="-342900" algn="just" rtl="0">
              <a:buFont typeface="+mj-lt"/>
              <a:buAutoNum type="arabicPeriod"/>
            </a:pPr>
            <a:r>
              <a:rPr lang="en-US" sz="1200" dirty="0">
                <a:latin typeface="Times New Roman" panose="02020603050405020304" pitchFamily="18" charset="0"/>
                <a:cs typeface="Times New Roman" panose="02020603050405020304" pitchFamily="18" charset="0"/>
              </a:rPr>
              <a:t>Determining the association between body mass index and outcomes of functional MR in patients undergoing medical therapy (i.e., drugs prescribing for cardiomyopathy/HF) </a:t>
            </a:r>
          </a:p>
          <a:p>
            <a:pPr marL="342900" marR="30480" lvl="0" indent="-342900" algn="just" rtl="0">
              <a:buFont typeface="+mj-lt"/>
              <a:buAutoNum type="arabicPeriod"/>
            </a:pPr>
            <a:r>
              <a:rPr lang="en-US" sz="1200" dirty="0">
                <a:latin typeface="Times New Roman" panose="02020603050405020304" pitchFamily="18" charset="0"/>
                <a:cs typeface="Times New Roman" panose="02020603050405020304" pitchFamily="18" charset="0"/>
              </a:rPr>
              <a:t>Determining the predictors of outcomes of functional MR in patients undergoing surgical therapy</a:t>
            </a:r>
          </a:p>
          <a:p>
            <a:pPr marL="342900" marR="30480" lvl="0" indent="-342900" algn="just" rtl="0">
              <a:buFont typeface="+mj-lt"/>
              <a:buAutoNum type="arabicPeriod"/>
            </a:pPr>
            <a:r>
              <a:rPr lang="en-US" sz="1200" dirty="0">
                <a:latin typeface="Times New Roman" panose="02020603050405020304" pitchFamily="18" charset="0"/>
                <a:cs typeface="Times New Roman" panose="02020603050405020304" pitchFamily="18" charset="0"/>
              </a:rPr>
              <a:t>Determining the association between sex and outcomes of functional MR in patients undergoing surgical therapy</a:t>
            </a:r>
          </a:p>
          <a:p>
            <a:pPr marL="342900" marR="30480" lvl="0" indent="-342900" algn="just" rtl="0">
              <a:buFont typeface="+mj-lt"/>
              <a:buAutoNum type="arabicPeriod"/>
            </a:pPr>
            <a:r>
              <a:rPr lang="en-US" sz="1200" dirty="0">
                <a:latin typeface="Times New Roman" panose="02020603050405020304" pitchFamily="18" charset="0"/>
                <a:cs typeface="Times New Roman" panose="02020603050405020304" pitchFamily="18" charset="0"/>
              </a:rPr>
              <a:t>Determining the association between age and outcomes of functional MR in patients undergoing surgical therapy</a:t>
            </a:r>
          </a:p>
          <a:p>
            <a:pPr marL="342900" marR="30480" lvl="0" indent="-342900" algn="just" rtl="0">
              <a:buFont typeface="+mj-lt"/>
              <a:buAutoNum type="arabicPeriod"/>
            </a:pPr>
            <a:r>
              <a:rPr lang="en-US" sz="1200" dirty="0">
                <a:latin typeface="Times New Roman" panose="02020603050405020304" pitchFamily="18" charset="0"/>
                <a:cs typeface="Times New Roman" panose="02020603050405020304" pitchFamily="18" charset="0"/>
              </a:rPr>
              <a:t>Determining the association between body mass index and outcomes of functional MR in patients undergoing surgical therapy</a:t>
            </a:r>
          </a:p>
          <a:p>
            <a:pPr marL="342900" marR="30480" lvl="0" indent="-342900" algn="just" rtl="0">
              <a:buFont typeface="+mj-lt"/>
              <a:buAutoNum type="arabicPeriod"/>
            </a:pPr>
            <a:r>
              <a:rPr lang="en-US" sz="1200" dirty="0">
                <a:latin typeface="Times New Roman" panose="02020603050405020304" pitchFamily="18" charset="0"/>
                <a:cs typeface="Times New Roman" panose="02020603050405020304" pitchFamily="18" charset="0"/>
              </a:rPr>
              <a:t>Determining the predictors of outcomes of functional MR by the surgery type (repair vs. replacement) in patients undergoing surgical therapy</a:t>
            </a:r>
          </a:p>
          <a:p>
            <a:pPr marL="342900" marR="30480" lvl="0" indent="-342900" algn="just" rtl="0">
              <a:buFont typeface="+mj-lt"/>
              <a:buAutoNum type="arabicPeriod"/>
            </a:pPr>
            <a:r>
              <a:rPr lang="en-US" sz="1200" dirty="0">
                <a:latin typeface="Times New Roman" panose="02020603050405020304" pitchFamily="18" charset="0"/>
                <a:cs typeface="Times New Roman" panose="02020603050405020304" pitchFamily="18" charset="0"/>
              </a:rPr>
              <a:t>Determining the outcomes of functional MR by the severity of MR at baseline in patients undergoing medical and/or surgical therapies</a:t>
            </a:r>
          </a:p>
          <a:p>
            <a:pPr marL="342900" marR="30480" lvl="0" indent="-342900" algn="just" rtl="0">
              <a:buFont typeface="+mj-lt"/>
              <a:buAutoNum type="arabicPeriod"/>
            </a:pPr>
            <a:r>
              <a:rPr lang="en-US" sz="1200" dirty="0">
                <a:latin typeface="Times New Roman" panose="02020603050405020304" pitchFamily="18" charset="0"/>
                <a:cs typeface="Times New Roman" panose="02020603050405020304" pitchFamily="18" charset="0"/>
              </a:rPr>
              <a:t>Determining the outcomes of functional MR by the amount of mitral valve gradient at baseline in patients undergoing medical and/or surgical therapies</a:t>
            </a:r>
          </a:p>
          <a:p>
            <a:pPr marL="342900" marR="30480" lvl="0" indent="-342900" algn="just" rtl="0">
              <a:buFont typeface="+mj-lt"/>
              <a:buAutoNum type="arabicPeriod"/>
            </a:pPr>
            <a:r>
              <a:rPr lang="en-US" sz="1200" dirty="0">
                <a:latin typeface="Times New Roman" panose="02020603050405020304" pitchFamily="18" charset="0"/>
                <a:cs typeface="Times New Roman" panose="02020603050405020304" pitchFamily="18" charset="0"/>
              </a:rPr>
              <a:t>Determining the outcomes of functional MR by the severity of LV systolic dysfunction (preserved vs. reduced) at baseline in patients undergoing medical and/or surgical therapies</a:t>
            </a:r>
          </a:p>
          <a:p>
            <a:pPr marL="342900" marR="30480" lvl="0" indent="-342900" algn="just" rtl="0">
              <a:buFont typeface="+mj-lt"/>
              <a:buAutoNum type="arabicPeriod"/>
            </a:pPr>
            <a:r>
              <a:rPr lang="en-US" sz="1200" dirty="0">
                <a:latin typeface="Times New Roman" panose="02020603050405020304" pitchFamily="18" charset="0"/>
                <a:cs typeface="Times New Roman" panose="02020603050405020304" pitchFamily="18" charset="0"/>
              </a:rPr>
              <a:t>Determining the outcomes of functional MR by the changes of LV diameter (end-systolic and end-diastolic) at baseline in patients undergoing medical and/or surgical therapies</a:t>
            </a:r>
          </a:p>
          <a:p>
            <a:pPr marL="342900" marR="30480" lvl="0" indent="-342900" algn="just" rtl="0">
              <a:buFont typeface="+mj-lt"/>
              <a:buAutoNum type="arabicPeriod"/>
            </a:pPr>
            <a:r>
              <a:rPr lang="en-US" sz="1200" dirty="0">
                <a:latin typeface="Times New Roman" panose="02020603050405020304" pitchFamily="18" charset="0"/>
                <a:cs typeface="Times New Roman" panose="02020603050405020304" pitchFamily="18" charset="0"/>
              </a:rPr>
              <a:t>Determining the outcomes of functional MR by the changes of left atrial size at baseline in patients undergoing medical and/or surgical therapies</a:t>
            </a:r>
          </a:p>
        </p:txBody>
      </p:sp>
    </p:spTree>
    <p:extLst>
      <p:ext uri="{BB962C8B-B14F-4D97-AF65-F5344CB8AC3E}">
        <p14:creationId xmlns:p14="http://schemas.microsoft.com/office/powerpoint/2010/main" val="779956075"/>
      </p:ext>
    </p:extLst>
  </p:cSld>
  <p:clrMapOvr>
    <a:masterClrMapping/>
  </p:clrMapOvr>
</p:sld>
</file>

<file path=ppt/theme/theme1.xml><?xml version="1.0" encoding="utf-8"?>
<a:theme xmlns:a="http://schemas.openxmlformats.org/drawingml/2006/main" name="Antonio template">
  <a:themeElements>
    <a:clrScheme name="Custom 347">
      <a:dk1>
        <a:srgbClr val="677480"/>
      </a:dk1>
      <a:lt1>
        <a:srgbClr val="FFFFFF"/>
      </a:lt1>
      <a:dk2>
        <a:srgbClr val="2185C5"/>
      </a:dk2>
      <a:lt2>
        <a:srgbClr val="FFFFFF"/>
      </a:lt2>
      <a:accent1>
        <a:srgbClr val="2185C5"/>
      </a:accent1>
      <a:accent2>
        <a:srgbClr val="7ECEFD"/>
      </a:accent2>
      <a:accent3>
        <a:srgbClr val="F20253"/>
      </a:accent3>
      <a:accent4>
        <a:srgbClr val="FF9715"/>
      </a:accent4>
      <a:accent5>
        <a:srgbClr val="1C3AA9"/>
      </a:accent5>
      <a:accent6>
        <a:srgbClr val="97ABBC"/>
      </a:accent6>
      <a:hlink>
        <a:srgbClr val="2185C5"/>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3064</TotalTime>
  <Words>941</Words>
  <Application>Microsoft Office PowerPoint</Application>
  <PresentationFormat>On-screen Show (16:9)</PresentationFormat>
  <Paragraphs>105</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Times New Roman</vt:lpstr>
      <vt:lpstr>Raleway</vt:lpstr>
      <vt:lpstr>Roya</vt:lpstr>
      <vt:lpstr>Tahoma</vt:lpstr>
      <vt:lpstr>Lato</vt:lpstr>
      <vt:lpstr>Arial</vt:lpstr>
      <vt:lpstr>Antonio template</vt:lpstr>
      <vt:lpstr>PowerPoint Presentation</vt:lpstr>
      <vt:lpstr>مدير اجرايي طرح:</vt:lpstr>
      <vt:lpstr>مشخصات طرح دهندگان (مجريان و همكاران اصلي) طرح: </vt:lpstr>
      <vt:lpstr>ضرورت اجرا و اهداف كاربردي طرح: </vt:lpstr>
      <vt:lpstr>PowerPoint Presentation</vt:lpstr>
      <vt:lpstr>روش اجرای طرح: </vt:lpstr>
      <vt:lpstr>PowerPoint Presentation</vt:lpstr>
      <vt:lpstr>اهداف اختصاصی طرح: </vt:lpstr>
      <vt:lpstr>PowerPoint Presentation</vt:lpstr>
      <vt:lpstr>هزینه ها: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KSYKG-M</dc:creator>
  <cp:lastModifiedBy>admin</cp:lastModifiedBy>
  <cp:revision>389</cp:revision>
  <dcterms:modified xsi:type="dcterms:W3CDTF">2021-05-24T16:35:07Z</dcterms:modified>
</cp:coreProperties>
</file>