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12EF9-D316-4978-A006-2145BB89BA7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394105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2EF9-D316-4978-A006-2145BB89BA7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358221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2EF9-D316-4978-A006-2145BB89BA7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202540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2EF9-D316-4978-A006-2145BB89BA7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340829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412EF9-D316-4978-A006-2145BB89BA73}"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2580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12EF9-D316-4978-A006-2145BB89BA73}"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192678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12EF9-D316-4978-A006-2145BB89BA73}" type="datetimeFigureOut">
              <a:rPr lang="en-US" smtClean="0"/>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13576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12EF9-D316-4978-A006-2145BB89BA73}" type="datetimeFigureOut">
              <a:rPr lang="en-US" smtClean="0"/>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383338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12EF9-D316-4978-A006-2145BB89BA73}" type="datetimeFigureOut">
              <a:rPr lang="en-US" smtClean="0"/>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183145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412EF9-D316-4978-A006-2145BB89BA73}"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301661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412EF9-D316-4978-A006-2145BB89BA73}"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5C40-FE44-41C0-BD3D-AC6C688D600A}" type="slidenum">
              <a:rPr lang="en-US" smtClean="0"/>
              <a:t>‹#›</a:t>
            </a:fld>
            <a:endParaRPr lang="en-US"/>
          </a:p>
        </p:txBody>
      </p:sp>
    </p:spTree>
    <p:extLst>
      <p:ext uri="{BB962C8B-B14F-4D97-AF65-F5344CB8AC3E}">
        <p14:creationId xmlns:p14="http://schemas.microsoft.com/office/powerpoint/2010/main" val="189920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12EF9-D316-4978-A006-2145BB89BA73}" type="datetimeFigureOut">
              <a:rPr lang="en-US" smtClean="0"/>
              <a:t>5/1/2021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95C40-FE44-41C0-BD3D-AC6C688D600A}" type="slidenum">
              <a:rPr lang="en-US" smtClean="0"/>
              <a:t>‹#›</a:t>
            </a:fld>
            <a:endParaRPr lang="en-US"/>
          </a:p>
        </p:txBody>
      </p:sp>
    </p:spTree>
    <p:extLst>
      <p:ext uri="{BB962C8B-B14F-4D97-AF65-F5344CB8AC3E}">
        <p14:creationId xmlns:p14="http://schemas.microsoft.com/office/powerpoint/2010/main" val="177098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fa-IR" sz="3200" dirty="0" smtClean="0">
                <a:solidFill>
                  <a:srgbClr val="C00000"/>
                </a:solidFill>
              </a:rPr>
              <a:t>بار الها من در کلبه حقیرم چیزی دارم که تو دربارگاه کبریاییت نداری،من خدایی چون تو دارم و تو کسی چون خود نداری</a:t>
            </a:r>
            <a:endParaRPr lang="en-US" sz="3200" dirty="0">
              <a:solidFill>
                <a:srgbClr val="C00000"/>
              </a:solidFill>
            </a:endParaRPr>
          </a:p>
        </p:txBody>
      </p:sp>
    </p:spTree>
    <p:extLst>
      <p:ext uri="{BB962C8B-B14F-4D97-AF65-F5344CB8AC3E}">
        <p14:creationId xmlns:p14="http://schemas.microsoft.com/office/powerpoint/2010/main" val="181203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4968" t="8360" r="22598" b="14687"/>
          <a:stretch/>
        </p:blipFill>
        <p:spPr>
          <a:xfrm>
            <a:off x="3116687" y="901519"/>
            <a:ext cx="5344733" cy="5449531"/>
          </a:xfrm>
          <a:prstGeom prst="rect">
            <a:avLst/>
          </a:prstGeom>
        </p:spPr>
      </p:pic>
    </p:spTree>
    <p:extLst>
      <p:ext uri="{BB962C8B-B14F-4D97-AF65-F5344CB8AC3E}">
        <p14:creationId xmlns:p14="http://schemas.microsoft.com/office/powerpoint/2010/main" val="230717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0127" t="8952" r="21766" b="12615"/>
          <a:stretch/>
        </p:blipFill>
        <p:spPr>
          <a:xfrm>
            <a:off x="3591166" y="1233165"/>
            <a:ext cx="4677072" cy="5412334"/>
          </a:xfrm>
          <a:prstGeom prst="rect">
            <a:avLst/>
          </a:prstGeom>
        </p:spPr>
      </p:pic>
    </p:spTree>
    <p:extLst>
      <p:ext uri="{BB962C8B-B14F-4D97-AF65-F5344CB8AC3E}">
        <p14:creationId xmlns:p14="http://schemas.microsoft.com/office/powerpoint/2010/main" val="222372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2472" t="8065" r="20269" b="26230"/>
          <a:stretch/>
        </p:blipFill>
        <p:spPr>
          <a:xfrm>
            <a:off x="2717209" y="1287887"/>
            <a:ext cx="6504204" cy="5084271"/>
          </a:xfrm>
          <a:prstGeom prst="rect">
            <a:avLst/>
          </a:prstGeom>
        </p:spPr>
      </p:pic>
    </p:spTree>
    <p:extLst>
      <p:ext uri="{BB962C8B-B14F-4D97-AF65-F5344CB8AC3E}">
        <p14:creationId xmlns:p14="http://schemas.microsoft.com/office/powerpoint/2010/main" val="491372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dirty="0">
                <a:solidFill>
                  <a:srgbClr val="00B0F0"/>
                </a:solidFill>
              </a:rPr>
              <a:t>روش اجرا</a:t>
            </a:r>
            <a:endParaRPr lang="en-US" dirty="0">
              <a:solidFill>
                <a:srgbClr val="00B0F0"/>
              </a:solidFill>
            </a:endParaRPr>
          </a:p>
        </p:txBody>
      </p:sp>
      <p:pic>
        <p:nvPicPr>
          <p:cNvPr id="4" name="Content Placeholder 3"/>
          <p:cNvPicPr>
            <a:picLocks noGrp="1" noChangeAspect="1"/>
          </p:cNvPicPr>
          <p:nvPr>
            <p:ph idx="1"/>
          </p:nvPr>
        </p:nvPicPr>
        <p:blipFill rotWithShape="1">
          <a:blip r:embed="rId2"/>
          <a:srcRect l="2686" t="27895" r="22265" b="31853"/>
          <a:stretch/>
        </p:blipFill>
        <p:spPr>
          <a:xfrm>
            <a:off x="442904" y="1815922"/>
            <a:ext cx="11018817" cy="3322749"/>
          </a:xfrm>
          <a:prstGeom prst="rect">
            <a:avLst/>
          </a:prstGeom>
        </p:spPr>
      </p:pic>
    </p:spTree>
    <p:extLst>
      <p:ext uri="{BB962C8B-B14F-4D97-AF65-F5344CB8AC3E}">
        <p14:creationId xmlns:p14="http://schemas.microsoft.com/office/powerpoint/2010/main" val="1366184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dirty="0">
                <a:solidFill>
                  <a:srgbClr val="00B0F0"/>
                </a:solidFill>
              </a:rPr>
              <a:t>روش محاسبه حجم نمونه و تعدادآن</a:t>
            </a:r>
            <a:endParaRPr lang="en-US" dirty="0">
              <a:solidFill>
                <a:srgbClr val="00B0F0"/>
              </a:solidFill>
            </a:endParaRPr>
          </a:p>
        </p:txBody>
      </p:sp>
      <p:pic>
        <p:nvPicPr>
          <p:cNvPr id="4" name="Content Placeholder 3"/>
          <p:cNvPicPr>
            <a:picLocks noGrp="1" noChangeAspect="1"/>
          </p:cNvPicPr>
          <p:nvPr>
            <p:ph idx="1"/>
          </p:nvPr>
        </p:nvPicPr>
        <p:blipFill rotWithShape="1">
          <a:blip r:embed="rId2"/>
          <a:srcRect l="5016" t="49501" r="22764" b="40436"/>
          <a:stretch/>
        </p:blipFill>
        <p:spPr>
          <a:xfrm>
            <a:off x="-399245" y="3043822"/>
            <a:ext cx="11869585" cy="929878"/>
          </a:xfrm>
          <a:prstGeom prst="rect">
            <a:avLst/>
          </a:prstGeom>
        </p:spPr>
      </p:pic>
    </p:spTree>
    <p:extLst>
      <p:ext uri="{BB962C8B-B14F-4D97-AF65-F5344CB8AC3E}">
        <p14:creationId xmlns:p14="http://schemas.microsoft.com/office/powerpoint/2010/main" val="3440611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6" y="1640541"/>
            <a:ext cx="10009094" cy="1721224"/>
          </a:xfrm>
        </p:spPr>
        <p:txBody>
          <a:bodyPr>
            <a:normAutofit/>
          </a:bodyPr>
          <a:lstStyle/>
          <a:p>
            <a:pPr algn="ctr"/>
            <a:r>
              <a:rPr lang="fa-IR" dirty="0" smtClean="0">
                <a:solidFill>
                  <a:srgbClr val="FFC000"/>
                </a:solidFill>
              </a:rPr>
              <a:t>با تشکر از توجه اساتید عزیزم</a:t>
            </a:r>
            <a:endParaRPr lang="en-US" dirty="0">
              <a:solidFill>
                <a:srgbClr val="FFC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66026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AE" dirty="0"/>
              <a:t>بررسی پیش آگهی بالینی کوتاه مدت وطولانی مدت بیماران بالغ مبتلا به تترالوژی فالو پس از عمل جراحی اصلاحی کامل</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829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1"/>
          <p:cNvSpPr>
            <a:spLocks noGrp="1" noChangeArrowheads="1"/>
          </p:cNvSpPr>
          <p:nvPr>
            <p:ph idx="1"/>
          </p:nvPr>
        </p:nvSpPr>
        <p:spPr bwMode="auto">
          <a:xfrm>
            <a:off x="1648495" y="1064946"/>
            <a:ext cx="821672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مطالعات اپیدمیولوژیک و اتوپسی نشان داده است که 2% از کل بیماران با تترالوژی فالوت به دهه چهارم زندگی می رسند</a:t>
            </a:r>
            <a:r>
              <a:rPr kumimoji="0" lang="en-US" altLang="en-US" sz="2000" b="0" i="0" u="none" strike="noStrike" cap="none" normalizeH="0" baseline="0" dirty="0" smtClean="0">
                <a:ln>
                  <a:noFill/>
                </a:ln>
                <a:solidFill>
                  <a:srgbClr val="333333"/>
                </a:solidFill>
                <a:effectLst/>
                <a:latin typeface="BMitra"/>
                <a:cs typeface="Arial" panose="020B0604020202020204" pitchFamily="34" charset="0"/>
              </a:rPr>
              <a:t>.</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برخی بیماران به علت خفیف بودن علائم و برخی به علت مشکلات مربوط به سیستم سلامت، تا بزرگسالی بدون تشخیص می مانند.</a:t>
            </a:r>
            <a:endParaRPr kumimoji="0" lang="en-US" altLang="en-US" sz="2000" b="0" i="0" u="none" strike="noStrike" cap="none" normalizeH="0" baseline="0" dirty="0" smtClean="0">
              <a:ln>
                <a:noFill/>
              </a:ln>
              <a:solidFill>
                <a:srgbClr val="333333"/>
              </a:solidFill>
              <a:effectLst/>
              <a:latin typeface="BMitra"/>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تترالوژی فالوت از </a:t>
            </a:r>
            <a:r>
              <a:rPr kumimoji="0" lang="ar-SA" altLang="en-US" sz="2000" b="0" i="0" u="none" strike="noStrike" cap="none" normalizeH="0" baseline="0" dirty="0" smtClean="0">
                <a:ln>
                  <a:noFill/>
                </a:ln>
                <a:solidFill>
                  <a:srgbClr val="FF0000"/>
                </a:solidFill>
                <a:effectLst/>
                <a:latin typeface="BMitra"/>
                <a:cs typeface="Arial" panose="020B0604020202020204" pitchFamily="34" charset="0"/>
              </a:rPr>
              <a:t>رایج ترین بیماریهای مادرزادی سیانوتیک قلب </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می باشد و 7-10% بیماریهای مادرزادی را تشکیل می دهد و اگر بدون درمان باقی بماند مورتالیتی بالایی را به همراه دارداصلاح کامل تترالوژی فالوت به ندرت در بزرگسالی انجام می شود.</a:t>
            </a:r>
            <a:r>
              <a:rPr kumimoji="0" lang="en-US" altLang="en-US" sz="2000" b="0" i="0" u="none" strike="noStrike" cap="none" normalizeH="0" baseline="0" dirty="0" smtClean="0">
                <a:ln>
                  <a:noFill/>
                </a:ln>
                <a:solidFill>
                  <a:srgbClr val="333333"/>
                </a:solidFill>
                <a:effectLst/>
                <a:latin typeface="BMitra"/>
                <a:cs typeface="Arial" panose="020B0604020202020204" pitchFamily="34" charset="0"/>
              </a:rPr>
              <a:t>)</a:t>
            </a:r>
            <a:endParaRPr kumimoji="0" lang="en-US" altLang="en-US" sz="2000" b="0" i="0" u="none" strike="noStrike" cap="none" normalizeH="0" baseline="0" dirty="0" smtClean="0">
              <a:ln>
                <a:noFill/>
              </a:ln>
              <a:solidFill>
                <a:srgbClr val="333333"/>
              </a:solidFill>
              <a:effectLst/>
              <a:latin typeface="BMitra"/>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نقص آناتومیک اصلی انحراف قدامی،فوقانی سپتوم اینفندیبولار می باشد که منجر به </a:t>
            </a:r>
            <a:r>
              <a:rPr kumimoji="0" lang="ar-SA" altLang="en-US" sz="2000" b="0" i="0" u="none" strike="noStrike" cap="none" normalizeH="0" baseline="0" dirty="0" smtClean="0">
                <a:ln>
                  <a:noFill/>
                </a:ln>
                <a:solidFill>
                  <a:srgbClr val="FF0000"/>
                </a:solidFill>
                <a:effectLst/>
                <a:latin typeface="BMitra"/>
                <a:cs typeface="Arial" panose="020B0604020202020204" pitchFamily="34" charset="0"/>
              </a:rPr>
              <a:t>چهار مشخصه </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این بیماری می شود</a:t>
            </a:r>
            <a:r>
              <a:rPr kumimoji="0" lang="en-US" altLang="en-US" sz="2000" b="0" i="0" u="none" strike="noStrike" cap="none" normalizeH="0" baseline="0" dirty="0" smtClean="0">
                <a:ln>
                  <a:noFill/>
                </a:ln>
                <a:solidFill>
                  <a:srgbClr val="333333"/>
                </a:solidFill>
                <a:effectLst/>
                <a:latin typeface="BMitra"/>
                <a:cs typeface="Arial" panose="020B0604020202020204" pitchFamily="34" charset="0"/>
              </a:rPr>
              <a:t>:</a:t>
            </a:r>
            <a:endParaRPr kumimoji="0" lang="en-US" altLang="en-US" sz="2000" b="0" i="0" u="none" strike="noStrike" cap="none" normalizeH="0" baseline="0" dirty="0" smtClean="0">
              <a:ln>
                <a:noFill/>
              </a:ln>
              <a:solidFill>
                <a:srgbClr val="333333"/>
              </a:solidFill>
              <a:effectLst/>
              <a:latin typeface="BMitra"/>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BMitra"/>
              </a:rPr>
              <a:t>-</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تنگی ساب پولمونر یا هیپوپلازی دریچه پولمونر و شاخه ها</a:t>
            </a:r>
            <a:endParaRPr kumimoji="0" lang="en-US" altLang="en-US" sz="2000" b="0" i="0" u="none" strike="noStrike" cap="none" normalizeH="0" baseline="0" dirty="0" smtClean="0">
              <a:ln>
                <a:noFill/>
              </a:ln>
              <a:solidFill>
                <a:srgbClr val="333333"/>
              </a:solidFill>
              <a:effectLst/>
              <a:latin typeface="BMitra"/>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BMitra"/>
              </a:rPr>
              <a:t>-VSD</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ساب آرتریال غیر رستریکتیو</a:t>
            </a:r>
            <a:endParaRPr kumimoji="0" lang="en-US" altLang="en-US" sz="2000" b="0" i="0" u="none" strike="noStrike" cap="none" normalizeH="0" baseline="0" dirty="0" smtClean="0">
              <a:ln>
                <a:noFill/>
              </a:ln>
              <a:solidFill>
                <a:srgbClr val="333333"/>
              </a:solidFill>
              <a:effectLst/>
              <a:latin typeface="BMitra"/>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BMitra"/>
              </a:rPr>
              <a:t>-Overriding </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آئورت</a:t>
            </a:r>
            <a:endParaRPr kumimoji="0" lang="en-US" altLang="en-US" sz="2000" b="0" i="0" u="none" strike="noStrike" cap="none" normalizeH="0" baseline="0" dirty="0" smtClean="0">
              <a:ln>
                <a:noFill/>
              </a:ln>
              <a:solidFill>
                <a:srgbClr val="333333"/>
              </a:solidFill>
              <a:effectLst/>
              <a:latin typeface="BMitra"/>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BMitra"/>
              </a:rPr>
              <a:t>-</a:t>
            </a:r>
            <a:r>
              <a:rPr kumimoji="0" lang="ar-SA" altLang="en-US" sz="2000" b="0" i="0" u="none" strike="noStrike" cap="none" normalizeH="0" baseline="0" dirty="0" smtClean="0">
                <a:ln>
                  <a:noFill/>
                </a:ln>
                <a:solidFill>
                  <a:srgbClr val="333333"/>
                </a:solidFill>
                <a:effectLst/>
                <a:latin typeface="BMitra"/>
                <a:cs typeface="Arial" panose="020B0604020202020204" pitchFamily="34" charset="0"/>
              </a:rPr>
              <a:t>هیپرتروفی بطن راست</a:t>
            </a:r>
            <a:endParaRPr kumimoji="0" lang="en-US" altLang="en-US" sz="1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
            </a:r>
            <a:br>
              <a:rPr kumimoji="0" lang="en-US" altLang="en-US" sz="3200" b="0" i="0" u="none" strike="noStrike" cap="none" normalizeH="0" baseline="0" dirty="0" smtClean="0">
                <a:ln>
                  <a:noFill/>
                </a:ln>
                <a:solidFill>
                  <a:schemeClr val="tx1"/>
                </a:solidFill>
                <a:effectLst/>
                <a:latin typeface="Arial" panose="020B0604020202020204" pitchFamily="34" charset="0"/>
              </a:rPr>
            </a:b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92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3"/>
          <p:cNvSpPr>
            <a:spLocks noGrp="1" noChangeArrowheads="1"/>
          </p:cNvSpPr>
          <p:nvPr>
            <p:ph idx="1"/>
          </p:nvPr>
        </p:nvSpPr>
        <p:spPr bwMode="auto">
          <a:xfrm>
            <a:off x="838200" y="2978413"/>
            <a:ext cx="770049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smtClean="0">
                <a:ln>
                  <a:noFill/>
                </a:ln>
                <a:solidFill>
                  <a:srgbClr val="333333"/>
                </a:solidFill>
                <a:effectLst/>
                <a:latin typeface="BMitra"/>
                <a:cs typeface="Arial" panose="020B0604020202020204" pitchFamily="34" charset="0"/>
              </a:rPr>
              <a:t>سیانوز ماهیت بالینی اصلی این بیماری می باشد،که شدت آن با میزان انسداد یا تنگی</a:t>
            </a:r>
            <a:endParaRPr kumimoji="0" lang="en-US" altLang="en-US" sz="1800" b="0" i="0" u="none" strike="noStrike" cap="none" normalizeH="0" baseline="0" dirty="0" smtClean="0">
              <a:ln>
                <a:noFill/>
              </a:ln>
              <a:solidFill>
                <a:srgbClr val="333333"/>
              </a:solidFill>
              <a:effectLst/>
              <a:latin typeface="BMitra"/>
              <a:cs typeface="Arial" panose="020B0604020202020204" pitchFamily="34" charset="0"/>
            </a:endParaRPr>
          </a:p>
          <a:p>
            <a:pPr marL="0" lvl="0" indent="0" algn="r" eaLnBrk="0" fontAlgn="base" hangingPunct="0">
              <a:lnSpc>
                <a:spcPct val="100000"/>
              </a:lnSpc>
              <a:spcBef>
                <a:spcPct val="0"/>
              </a:spcBef>
              <a:spcAft>
                <a:spcPct val="0"/>
              </a:spcAft>
              <a:buNone/>
            </a:pPr>
            <a:r>
              <a:rPr lang="ar-SA" altLang="en-US" sz="1800" dirty="0" smtClean="0">
                <a:solidFill>
                  <a:srgbClr val="333333"/>
                </a:solidFill>
                <a:latin typeface="BMitra"/>
              </a:rPr>
              <a:t>مشخص </a:t>
            </a:r>
            <a:r>
              <a:rPr lang="ar-SA" altLang="en-US" sz="1800" dirty="0">
                <a:solidFill>
                  <a:srgbClr val="333333"/>
                </a:solidFill>
                <a:latin typeface="BMitra"/>
              </a:rPr>
              <a:t>می شود که بیانگر میزان شانت راست به چپ هست</a:t>
            </a:r>
            <a:r>
              <a:rPr lang="ar-SA" altLang="en-US" sz="1800" dirty="0" smtClean="0">
                <a:solidFill>
                  <a:srgbClr val="333333"/>
                </a:solidFill>
                <a:latin typeface="BMitra"/>
              </a:rPr>
              <a:t>.</a:t>
            </a:r>
            <a:r>
              <a:rPr kumimoji="0" lang="en-US" altLang="en-US" sz="1800" b="0" i="0" u="none" strike="noStrike" cap="none" normalizeH="0" baseline="0" dirty="0" smtClean="0">
                <a:ln>
                  <a:noFill/>
                </a:ln>
                <a:solidFill>
                  <a:srgbClr val="333333"/>
                </a:solidFill>
                <a:effectLst/>
                <a:latin typeface="BMitra"/>
                <a:cs typeface="Arial" panose="020B0604020202020204" pitchFamily="34" charset="0"/>
              </a:rPr>
              <a:t> RVOT</a:t>
            </a:r>
            <a:endParaRPr kumimoji="0" lang="en-US" altLang="en-US" sz="16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
            </a:r>
            <a:br>
              <a:rPr kumimoji="0" lang="en-US" altLang="en-US" b="0" i="0" u="none" strike="noStrike" cap="none" normalizeH="0" baseline="0" dirty="0" smtClean="0">
                <a:ln>
                  <a:noFill/>
                </a:ln>
                <a:solidFill>
                  <a:schemeClr val="tx1"/>
                </a:solidFill>
                <a:effectLst/>
                <a:latin typeface="Arial" panose="020B0604020202020204" pitchFamily="34" charset="0"/>
              </a:rPr>
            </a:b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11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Grp="1" noChangeArrowheads="1"/>
          </p:cNvSpPr>
          <p:nvPr>
            <p:ph idx="1"/>
          </p:nvPr>
        </p:nvSpPr>
        <p:spPr bwMode="auto">
          <a:xfrm>
            <a:off x="4378818" y="1947273"/>
            <a:ext cx="513867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smtClean="0">
                <a:ln>
                  <a:noFill/>
                </a:ln>
                <a:solidFill>
                  <a:srgbClr val="FF0000"/>
                </a:solidFill>
                <a:effectLst/>
                <a:latin typeface="BMitra"/>
                <a:cs typeface="Arial" panose="020B0604020202020204" pitchFamily="34" charset="0"/>
              </a:rPr>
              <a:t>آنومالیهای همراه شامل</a:t>
            </a:r>
            <a:r>
              <a:rPr kumimoji="0" lang="fa-IR" altLang="en-US" sz="1800" b="0" i="0" u="none" strike="noStrike" cap="none" normalizeH="0" baseline="0" dirty="0" smtClean="0">
                <a:ln>
                  <a:noFill/>
                </a:ln>
                <a:solidFill>
                  <a:srgbClr val="333333"/>
                </a:solidFill>
                <a:effectLst/>
                <a:latin typeface="BMitra"/>
                <a:cs typeface="Arial" panose="020B0604020202020204" pitchFamily="34" charset="0"/>
              </a:rPr>
              <a:t>:</a:t>
            </a:r>
          </a:p>
          <a:p>
            <a:pPr marL="0" indent="0" algn="r" eaLnBrk="0" fontAlgn="base" hangingPunct="0">
              <a:lnSpc>
                <a:spcPct val="100000"/>
              </a:lnSpc>
              <a:spcBef>
                <a:spcPct val="0"/>
              </a:spcBef>
              <a:spcAft>
                <a:spcPct val="0"/>
              </a:spcAft>
              <a:buNone/>
            </a:pPr>
            <a:r>
              <a:rPr kumimoji="0" lang="en-US" altLang="en-US" b="0" i="0" u="none" strike="noStrike" cap="none" normalizeH="0" baseline="0" dirty="0" smtClean="0">
                <a:ln>
                  <a:noFill/>
                </a:ln>
                <a:solidFill>
                  <a:srgbClr val="333333"/>
                </a:solidFill>
                <a:effectLst/>
                <a:latin typeface="BMitra"/>
                <a:cs typeface="Arial" panose="020B0604020202020204" pitchFamily="34" charset="0"/>
              </a:rPr>
              <a:t>ASD,</a:t>
            </a:r>
            <a:endParaRPr kumimoji="0" lang="fa-IR" altLang="en-US" b="0" i="0" u="none" strike="noStrike" cap="none" normalizeH="0" baseline="0" dirty="0" smtClean="0">
              <a:ln>
                <a:noFill/>
              </a:ln>
              <a:solidFill>
                <a:srgbClr val="333333"/>
              </a:solidFill>
              <a:effectLst/>
              <a:latin typeface="BMitra"/>
              <a:cs typeface="Arial" panose="020B0604020202020204" pitchFamily="34" charset="0"/>
            </a:endParaRPr>
          </a:p>
          <a:p>
            <a:pPr marL="0" indent="0" algn="r" eaLnBrk="0" fontAlgn="base" hangingPunct="0">
              <a:lnSpc>
                <a:spcPct val="100000"/>
              </a:lnSpc>
              <a:spcBef>
                <a:spcPct val="0"/>
              </a:spcBef>
              <a:spcAft>
                <a:spcPct val="0"/>
              </a:spcAft>
              <a:buNone/>
            </a:pPr>
            <a:r>
              <a:rPr kumimoji="0" lang="en-US" altLang="en-US" b="0" i="0" u="none" strike="noStrike" cap="none" normalizeH="0" baseline="0" dirty="0" smtClean="0">
                <a:ln>
                  <a:noFill/>
                </a:ln>
                <a:solidFill>
                  <a:srgbClr val="333333"/>
                </a:solidFill>
                <a:effectLst/>
                <a:latin typeface="BMitra"/>
                <a:cs typeface="Arial" panose="020B0604020202020204" pitchFamily="34" charset="0"/>
              </a:rPr>
              <a:t>complete atrioventricular septal defect</a:t>
            </a:r>
            <a:endParaRPr kumimoji="0" lang="fa-IR" altLang="en-US" b="0" i="0" u="none" strike="noStrike" cap="none" normalizeH="0" baseline="0" dirty="0" smtClean="0">
              <a:ln>
                <a:noFill/>
              </a:ln>
              <a:solidFill>
                <a:srgbClr val="333333"/>
              </a:solidFill>
              <a:effectLst/>
              <a:latin typeface="BMitra"/>
              <a:cs typeface="Arial" panose="020B0604020202020204" pitchFamily="34" charset="0"/>
            </a:endParaRPr>
          </a:p>
          <a:p>
            <a:pPr marL="0" indent="0" algn="r" eaLnBrk="0" fontAlgn="base" hangingPunct="0">
              <a:lnSpc>
                <a:spcPct val="100000"/>
              </a:lnSpc>
              <a:spcBef>
                <a:spcPct val="0"/>
              </a:spcBef>
              <a:spcAft>
                <a:spcPct val="0"/>
              </a:spcAft>
              <a:buNone/>
            </a:pPr>
            <a:r>
              <a:rPr lang="ar-SA" altLang="en-US" dirty="0" smtClean="0">
                <a:solidFill>
                  <a:srgbClr val="333333"/>
                </a:solidFill>
                <a:latin typeface="BMitra"/>
              </a:rPr>
              <a:t>آنومالیهای </a:t>
            </a:r>
            <a:r>
              <a:rPr lang="ar-SA" altLang="en-US" dirty="0">
                <a:solidFill>
                  <a:srgbClr val="333333"/>
                </a:solidFill>
                <a:latin typeface="BMitra"/>
              </a:rPr>
              <a:t>عروق </a:t>
            </a:r>
            <a:r>
              <a:rPr lang="ar-SA" altLang="en-US" dirty="0" smtClean="0">
                <a:solidFill>
                  <a:srgbClr val="333333"/>
                </a:solidFill>
                <a:latin typeface="BMitra"/>
              </a:rPr>
              <a:t>کرونر</a:t>
            </a:r>
            <a:endParaRPr lang="fa-IR" altLang="en-US" dirty="0" smtClean="0">
              <a:solidFill>
                <a:srgbClr val="333333"/>
              </a:solidFill>
              <a:latin typeface="BMitra"/>
            </a:endParaRPr>
          </a:p>
          <a:p>
            <a:pPr marL="0" indent="0" algn="r" eaLnBrk="0" fontAlgn="base" hangingPunct="0">
              <a:lnSpc>
                <a:spcPct val="100000"/>
              </a:lnSpc>
              <a:spcBef>
                <a:spcPct val="0"/>
              </a:spcBef>
              <a:spcAft>
                <a:spcPct val="0"/>
              </a:spcAft>
              <a:buNone/>
            </a:pPr>
            <a:r>
              <a:rPr lang="ar-SA" altLang="en-US" dirty="0" smtClean="0">
                <a:solidFill>
                  <a:srgbClr val="333333"/>
                </a:solidFill>
                <a:latin typeface="BMitra"/>
              </a:rPr>
              <a:t>کلترالهای آئورتوپولمون</a:t>
            </a:r>
            <a:r>
              <a:rPr lang="fa-IR" altLang="en-US" dirty="0" smtClean="0">
                <a:solidFill>
                  <a:srgbClr val="333333"/>
                </a:solidFill>
                <a:latin typeface="BMitra"/>
              </a:rPr>
              <a:t>ر</a:t>
            </a:r>
          </a:p>
          <a:p>
            <a:pPr marL="0" indent="0" algn="r" eaLnBrk="0" fontAlgn="base" hangingPunct="0">
              <a:lnSpc>
                <a:spcPct val="100000"/>
              </a:lnSpc>
              <a:spcBef>
                <a:spcPct val="0"/>
              </a:spcBef>
              <a:spcAft>
                <a:spcPct val="0"/>
              </a:spcAft>
              <a:buNone/>
            </a:pPr>
            <a:r>
              <a:rPr kumimoji="0" lang="en-US" altLang="en-US" b="0" i="0" u="none" strike="noStrike" cap="none" normalizeH="0" baseline="0" dirty="0" smtClean="0">
                <a:ln>
                  <a:noFill/>
                </a:ln>
                <a:solidFill>
                  <a:srgbClr val="333333"/>
                </a:solidFill>
                <a:effectLst/>
                <a:latin typeface="BMitra"/>
                <a:cs typeface="Arial" panose="020B0604020202020204" pitchFamily="34" charset="0"/>
              </a:rPr>
              <a:t>(MAPCAs)</a:t>
            </a:r>
            <a:r>
              <a:rPr kumimoji="0" lang="en-US" altLang="en-US" b="0" i="0" u="none" strike="noStrike" cap="none" normalizeH="0" baseline="0" dirty="0" smtClean="0">
                <a:ln>
                  <a:noFill/>
                </a:ln>
                <a:solidFill>
                  <a:schemeClr val="tx1"/>
                </a:solidFill>
                <a:effectLst/>
                <a:latin typeface="Arial" panose="020B0604020202020204" pitchFamily="34" charset="0"/>
              </a:rPr>
              <a:t/>
            </a:r>
            <a:br>
              <a:rPr kumimoji="0" lang="en-US" altLang="en-US" b="0" i="0" u="none" strike="noStrike" cap="none" normalizeH="0" baseline="0" dirty="0" smtClean="0">
                <a:ln>
                  <a:noFill/>
                </a:ln>
                <a:solidFill>
                  <a:schemeClr val="tx1"/>
                </a:solidFill>
                <a:effectLst/>
                <a:latin typeface="Arial" panose="020B0604020202020204" pitchFamily="34" charset="0"/>
              </a:rPr>
            </a:br>
            <a:r>
              <a:rPr lang="ar-SA" altLang="en-US" dirty="0" smtClean="0">
                <a:solidFill>
                  <a:srgbClr val="333333"/>
                </a:solidFill>
                <a:latin typeface="BMitra"/>
              </a:rPr>
              <a:t>و</a:t>
            </a:r>
            <a:r>
              <a:rPr lang="fa-IR" altLang="en-US" dirty="0" smtClean="0">
                <a:solidFill>
                  <a:srgbClr val="333333"/>
                </a:solidFill>
                <a:latin typeface="BMitra"/>
              </a:rPr>
              <a:t>...</a:t>
            </a:r>
            <a:endParaRPr kumimoji="0" lang="en-US" altLang="en-US" sz="2400" b="0" i="0" u="none" strike="noStrike" cap="none" normalizeH="0" baseline="0" dirty="0" smtClean="0">
              <a:ln>
                <a:noFill/>
              </a:ln>
              <a:solidFill>
                <a:schemeClr val="tx1"/>
              </a:solidFill>
              <a:effectLst/>
            </a:endParaRPr>
          </a:p>
          <a:p>
            <a:pPr marL="0" indent="0" algn="r" eaLnBrk="0" fontAlgn="base" hangingPunct="0">
              <a:lnSpc>
                <a:spcPct val="100000"/>
              </a:lnSpc>
              <a:spcBef>
                <a:spcPct val="0"/>
              </a:spcBef>
              <a:spcAft>
                <a:spcPct val="0"/>
              </a:spcAft>
              <a:buNone/>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8549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Grp="1" noChangeArrowheads="1"/>
          </p:cNvSpPr>
          <p:nvPr>
            <p:ph idx="1"/>
          </p:nvPr>
        </p:nvSpPr>
        <p:spPr bwMode="auto">
          <a:xfrm>
            <a:off x="0" y="3035432"/>
            <a:ext cx="12192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r" eaLnBrk="0" fontAlgn="base" hangingPunct="0">
              <a:lnSpc>
                <a:spcPct val="100000"/>
              </a:lnSpc>
              <a:spcBef>
                <a:spcPct val="0"/>
              </a:spcBef>
              <a:spcAft>
                <a:spcPct val="0"/>
              </a:spcAft>
              <a:buNone/>
            </a:pPr>
            <a:r>
              <a:rPr kumimoji="0" lang="ar-SA" altLang="en-US" sz="1400" b="0" i="0" u="none" strike="noStrike" cap="none" normalizeH="0" baseline="0" dirty="0" smtClean="0">
                <a:ln>
                  <a:noFill/>
                </a:ln>
                <a:solidFill>
                  <a:srgbClr val="333333"/>
                </a:solidFill>
                <a:effectLst/>
                <a:latin typeface="BMitra"/>
                <a:cs typeface="Arial" panose="020B0604020202020204" pitchFamily="34" charset="0"/>
              </a:rPr>
              <a:t>و شریانهای پولمونر ،آئورت،کلترالهای آئورتوپولمونر و نیز بررسی فانکشن هر دو بطن،گلد استاندارد تشخیصی مهم در این زمینه می باشد. </a:t>
            </a:r>
            <a:r>
              <a:rPr kumimoji="0" lang="en-US" altLang="en-US" sz="1400" b="0" i="0" u="none" strike="noStrike" cap="none" normalizeH="0" baseline="0" dirty="0" smtClean="0">
                <a:ln>
                  <a:noFill/>
                </a:ln>
                <a:solidFill>
                  <a:srgbClr val="333333"/>
                </a:solidFill>
                <a:effectLst/>
                <a:latin typeface="BMitra"/>
                <a:cs typeface="Arial" panose="020B0604020202020204" pitchFamily="34" charset="0"/>
              </a:rPr>
              <a:t>RVOT</a:t>
            </a:r>
            <a:r>
              <a:rPr lang="ar-SA" altLang="en-US" sz="1400" dirty="0" smtClean="0">
                <a:solidFill>
                  <a:srgbClr val="333333"/>
                </a:solidFill>
                <a:latin typeface="BMitra"/>
              </a:rPr>
              <a:t> </a:t>
            </a:r>
            <a:r>
              <a:rPr lang="ar-SA" altLang="en-US" sz="1400" dirty="0">
                <a:solidFill>
                  <a:srgbClr val="333333"/>
                </a:solidFill>
                <a:latin typeface="BMitra"/>
              </a:rPr>
              <a:t>در بررسی</a:t>
            </a:r>
            <a:r>
              <a:rPr kumimoji="0" lang="en-US" altLang="en-US" sz="1400" b="0" i="0" u="none" strike="noStrike" cap="none" normalizeH="0" baseline="0" dirty="0" smtClean="0">
                <a:ln>
                  <a:noFill/>
                </a:ln>
                <a:solidFill>
                  <a:srgbClr val="333333"/>
                </a:solidFill>
                <a:effectLst/>
                <a:latin typeface="BMitra"/>
                <a:cs typeface="Arial" panose="020B0604020202020204" pitchFamily="34" charset="0"/>
              </a:rPr>
              <a:t> CMR</a:t>
            </a:r>
            <a:r>
              <a:rPr kumimoji="0" lang="fa-IR" altLang="en-US" sz="1400" b="0" i="0" u="none" strike="noStrike" cap="none" normalizeH="0" baseline="0" dirty="0" smtClean="0">
                <a:ln>
                  <a:noFill/>
                </a:ln>
                <a:solidFill>
                  <a:srgbClr val="333333"/>
                </a:solidFill>
                <a:effectLst/>
                <a:latin typeface="BMitra"/>
                <a:cs typeface="Arial" panose="020B0604020202020204" pitchFamily="34" charset="0"/>
              </a:rPr>
              <a:t> </a:t>
            </a:r>
            <a:r>
              <a:rPr lang="ar-SA" altLang="en-US" sz="1200" dirty="0" smtClean="0">
                <a:solidFill>
                  <a:srgbClr val="333333"/>
                </a:solidFill>
                <a:latin typeface="BMitra"/>
              </a:rPr>
              <a:t> </a:t>
            </a:r>
            <a:r>
              <a:rPr lang="ar-SA" altLang="en-US" sz="1200" dirty="0">
                <a:solidFill>
                  <a:srgbClr val="333333"/>
                </a:solidFill>
                <a:latin typeface="BMitra"/>
              </a:rPr>
              <a:t>با توجه به توانایی</a:t>
            </a:r>
            <a:r>
              <a:rPr kumimoji="0" lang="en-US" altLang="en-US" sz="1200" b="0" i="0" u="none" strike="noStrike" cap="none" normalizeH="0" baseline="0" dirty="0" smtClean="0">
                <a:ln>
                  <a:noFill/>
                </a:ln>
                <a:solidFill>
                  <a:srgbClr val="333333"/>
                </a:solidFill>
                <a:effectLst/>
                <a:latin typeface="BMitra"/>
                <a:cs typeface="Arial" panose="020B0604020202020204" pitchFamily="34" charset="0"/>
              </a:rPr>
              <a:t> </a:t>
            </a:r>
            <a:endParaRPr kumimoji="0" lang="en-US" altLang="en-US" sz="12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r>
            <a:br>
              <a:rPr kumimoji="0" lang="en-US" altLang="en-US" sz="2000" b="0" i="0" u="none" strike="noStrike" cap="none" normalizeH="0" baseline="0" dirty="0" smtClean="0">
                <a:ln>
                  <a:noFill/>
                </a:ln>
                <a:solidFill>
                  <a:schemeClr val="tx1"/>
                </a:solidFill>
                <a:effectLst/>
                <a:latin typeface="Arial" panose="020B0604020202020204" pitchFamily="34" charset="0"/>
              </a:rPr>
            </a:b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796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056" y="566670"/>
            <a:ext cx="7425744" cy="1124018"/>
          </a:xfrm>
        </p:spPr>
        <p:txBody>
          <a:bodyPr/>
          <a:lstStyle/>
          <a:p>
            <a:r>
              <a:rPr lang="ar-AE" dirty="0">
                <a:solidFill>
                  <a:srgbClr val="FF0000"/>
                </a:solidFill>
              </a:rPr>
              <a:t>ضرورت </a:t>
            </a:r>
            <a:r>
              <a:rPr lang="ar-AE" dirty="0" smtClean="0">
                <a:solidFill>
                  <a:srgbClr val="FF0000"/>
                </a:solidFill>
              </a:rPr>
              <a:t>اجر</a:t>
            </a:r>
            <a:r>
              <a:rPr lang="fa-IR" dirty="0" smtClean="0">
                <a:solidFill>
                  <a:srgbClr val="FF0000"/>
                </a:solidFill>
              </a:rPr>
              <a:t>ا</a:t>
            </a:r>
            <a:endParaRPr lang="en-US" dirty="0">
              <a:solidFill>
                <a:srgbClr val="FF0000"/>
              </a:solidFill>
            </a:endParaRPr>
          </a:p>
        </p:txBody>
      </p:sp>
      <p:sp>
        <p:nvSpPr>
          <p:cNvPr id="3" name="Content Placeholder 2"/>
          <p:cNvSpPr>
            <a:spLocks noGrp="1"/>
          </p:cNvSpPr>
          <p:nvPr>
            <p:ph idx="1"/>
          </p:nvPr>
        </p:nvSpPr>
        <p:spPr/>
        <p:txBody>
          <a:bodyPr/>
          <a:lstStyle/>
          <a:p>
            <a:pPr algn="r"/>
            <a:r>
              <a:rPr lang="fa-IR" dirty="0" smtClean="0"/>
              <a:t>ا</a:t>
            </a:r>
            <a:r>
              <a:rPr lang="ar-AE" dirty="0" smtClean="0"/>
              <a:t>صلاح </a:t>
            </a:r>
            <a:r>
              <a:rPr lang="ar-AE" dirty="0"/>
              <a:t>کامل تترالوژی فالوت با تفکر این که عوارض جراحی در بزرگسالی بیشتر است،در این سنین کمتر انجام می شود..با توجه به مروری که در سایر مطالعات داشتیم و بررسی نتایج این مطالعات در مورد پیش آگهی کوتاه مدت و بلند مدت جراحی اصلاحی تترالوژی فالوت،ما را بر آن داشت تا این نتایج را در این مرکز نیز مورد مطالعه قرار دهیم تا بر اساس این نتایج تصمیم گیری در مورد جراحی اصلاحی تترالوژی فالوت راحتتر صورت گیرد.</a:t>
            </a:r>
            <a:endParaRPr lang="en-US" dirty="0"/>
          </a:p>
        </p:txBody>
      </p:sp>
    </p:spTree>
    <p:extLst>
      <p:ext uri="{BB962C8B-B14F-4D97-AF65-F5344CB8AC3E}">
        <p14:creationId xmlns:p14="http://schemas.microsoft.com/office/powerpoint/2010/main" val="168443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96214"/>
            <a:ext cx="9525000" cy="1020974"/>
          </a:xfrm>
        </p:spPr>
        <p:txBody>
          <a:bodyPr>
            <a:normAutofit/>
          </a:bodyPr>
          <a:lstStyle/>
          <a:p>
            <a:pPr algn="ctr"/>
            <a:r>
              <a:rPr lang="ar-AE" dirty="0">
                <a:solidFill>
                  <a:srgbClr val="00B0F0"/>
                </a:solidFill>
              </a:rPr>
              <a:t>بررسی متون</a:t>
            </a:r>
            <a:endParaRPr lang="en-US" dirty="0">
              <a:solidFill>
                <a:srgbClr val="00B0F0"/>
              </a:solidFill>
            </a:endParaRPr>
          </a:p>
        </p:txBody>
      </p:sp>
      <p:pic>
        <p:nvPicPr>
          <p:cNvPr id="5" name="Content Placeholder 4"/>
          <p:cNvPicPr>
            <a:picLocks noGrp="1" noChangeAspect="1"/>
          </p:cNvPicPr>
          <p:nvPr>
            <p:ph idx="1"/>
          </p:nvPr>
        </p:nvPicPr>
        <p:blipFill rotWithShape="1">
          <a:blip r:embed="rId2"/>
          <a:srcRect l="4353" t="17524" r="22176" b="15745"/>
          <a:stretch/>
        </p:blipFill>
        <p:spPr>
          <a:xfrm>
            <a:off x="613892" y="1317188"/>
            <a:ext cx="9483143" cy="4842457"/>
          </a:xfrm>
          <a:prstGeom prst="rect">
            <a:avLst/>
          </a:prstGeom>
        </p:spPr>
      </p:pic>
    </p:spTree>
    <p:extLst>
      <p:ext uri="{BB962C8B-B14F-4D97-AF65-F5344CB8AC3E}">
        <p14:creationId xmlns:p14="http://schemas.microsoft.com/office/powerpoint/2010/main" val="401893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solidFill>
                  <a:srgbClr val="00B0F0"/>
                </a:solidFill>
              </a:rPr>
              <a:t>اهداف: هدف اصلی، اهداف اختصاصی، هدف کاربردی</a:t>
            </a:r>
            <a:endParaRPr lang="en-US" dirty="0">
              <a:solidFill>
                <a:srgbClr val="00B0F0"/>
              </a:solidFill>
            </a:endParaRPr>
          </a:p>
        </p:txBody>
      </p:sp>
      <p:pic>
        <p:nvPicPr>
          <p:cNvPr id="4" name="Content Placeholder 3"/>
          <p:cNvPicPr>
            <a:picLocks noGrp="1" noChangeAspect="1"/>
          </p:cNvPicPr>
          <p:nvPr>
            <p:ph idx="1"/>
          </p:nvPr>
        </p:nvPicPr>
        <p:blipFill rotWithShape="1">
          <a:blip r:embed="rId2"/>
          <a:srcRect l="22321" t="18424" r="23098" b="5511"/>
          <a:stretch/>
        </p:blipFill>
        <p:spPr>
          <a:xfrm>
            <a:off x="1893193" y="1468192"/>
            <a:ext cx="7073359" cy="5542236"/>
          </a:xfrm>
          <a:prstGeom prst="rect">
            <a:avLst/>
          </a:prstGeom>
        </p:spPr>
      </p:pic>
    </p:spTree>
    <p:extLst>
      <p:ext uri="{BB962C8B-B14F-4D97-AF65-F5344CB8AC3E}">
        <p14:creationId xmlns:p14="http://schemas.microsoft.com/office/powerpoint/2010/main" val="750848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365</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BMitra</vt:lpstr>
      <vt:lpstr>Calibri</vt:lpstr>
      <vt:lpstr>Calibri Light</vt:lpstr>
      <vt:lpstr>Times New Roman</vt:lpstr>
      <vt:lpstr>Office Theme</vt:lpstr>
      <vt:lpstr>PowerPoint Presentation</vt:lpstr>
      <vt:lpstr>بررسی پیش آگهی بالینی کوتاه مدت وطولانی مدت بیماران بالغ مبتلا به تترالوژی فالو پس از عمل جراحی اصلاحی کامل</vt:lpstr>
      <vt:lpstr>PowerPoint Presentation</vt:lpstr>
      <vt:lpstr>PowerPoint Presentation</vt:lpstr>
      <vt:lpstr>PowerPoint Presentation</vt:lpstr>
      <vt:lpstr>PowerPoint Presentation</vt:lpstr>
      <vt:lpstr>ضرورت اجرا</vt:lpstr>
      <vt:lpstr>بررسی متون</vt:lpstr>
      <vt:lpstr>اهداف: هدف اصلی، اهداف اختصاصی، هدف کاربردی</vt:lpstr>
      <vt:lpstr>PowerPoint Presentation</vt:lpstr>
      <vt:lpstr>PowerPoint Presentation</vt:lpstr>
      <vt:lpstr>PowerPoint Presentation</vt:lpstr>
      <vt:lpstr>روش اجرا</vt:lpstr>
      <vt:lpstr>روش محاسبه حجم نمونه و تعدادآن</vt:lpstr>
      <vt:lpstr>با تشکر از توجه اساتید عزیزم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پیش آگهی بالینی کوتاه مدت وطولانی مدت بیماران بالغ مبتلا به تترالوژی فالو پس از عمل جراحی اصلاحی کامل</dc:title>
  <dc:creator>admin</dc:creator>
  <cp:lastModifiedBy>admin</cp:lastModifiedBy>
  <cp:revision>9</cp:revision>
  <dcterms:created xsi:type="dcterms:W3CDTF">2021-05-01T18:09:56Z</dcterms:created>
  <dcterms:modified xsi:type="dcterms:W3CDTF">2021-05-01T19:46:55Z</dcterms:modified>
</cp:coreProperties>
</file>