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effectLst/>
              </a:rPr>
              <a:t>Evaluation of safety and efficacy of CardiaMed </a:t>
            </a:r>
            <a:r>
              <a:rPr lang="en-US" sz="4400" b="1" dirty="0" smtClean="0">
                <a:effectLst/>
              </a:rPr>
              <a:t>heart </a:t>
            </a:r>
            <a:r>
              <a:rPr lang="en-US" sz="4400" b="1" dirty="0">
                <a:effectLst/>
              </a:rPr>
              <a:t>valve prosthesis in a multicenter study on patients undergoing open heart valve surgery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Principal investigator:</a:t>
            </a:r>
          </a:p>
          <a:p>
            <a:r>
              <a:rPr lang="en-US" sz="3200" b="1" dirty="0" smtClean="0"/>
              <a:t>Dr. Gholamreza Omrani</a:t>
            </a:r>
          </a:p>
        </p:txBody>
      </p:sp>
    </p:spTree>
    <p:extLst>
      <p:ext uri="{BB962C8B-B14F-4D97-AF65-F5344CB8AC3E}">
        <p14:creationId xmlns:p14="http://schemas.microsoft.com/office/powerpoint/2010/main" val="3967276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143000"/>
            <a:ext cx="8475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F</a:t>
            </a:r>
            <a:r>
              <a:rPr lang="en-US" sz="3600" dirty="0" smtClean="0"/>
              <a:t>reely </a:t>
            </a:r>
            <a:r>
              <a:rPr lang="en-US" sz="3600" dirty="0"/>
              <a:t>floating valve </a:t>
            </a:r>
            <a:r>
              <a:rPr lang="en-US" sz="3600" dirty="0" smtClean="0"/>
              <a:t>leaflets, CardiaMed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5749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The CardiaMed valve (CardiaMed; </a:t>
            </a:r>
            <a:r>
              <a:rPr lang="en-US" sz="2500" dirty="0" err="1">
                <a:solidFill>
                  <a:schemeClr val="tx1"/>
                </a:solidFill>
              </a:rPr>
              <a:t>Uden</a:t>
            </a:r>
            <a:r>
              <a:rPr lang="en-US" sz="2500" dirty="0">
                <a:solidFill>
                  <a:schemeClr val="tx1"/>
                </a:solidFill>
              </a:rPr>
              <a:t>, Netherlands and Penza, </a:t>
            </a:r>
            <a:r>
              <a:rPr lang="en-US" sz="2500" dirty="0" smtClean="0">
                <a:solidFill>
                  <a:schemeClr val="tx1"/>
                </a:solidFill>
              </a:rPr>
              <a:t>Russia) was </a:t>
            </a:r>
            <a:r>
              <a:rPr lang="en-US" sz="2500" dirty="0">
                <a:solidFill>
                  <a:schemeClr val="tx1"/>
                </a:solidFill>
              </a:rPr>
              <a:t>first approved for clinical use in 2003. The valve contains 2 leaflets that rotate around a central axis. Based on the results of two leading studies, the CardiaMed heart valve displays an excellent hemodynamic profile and minimal rates of valve-related adverse events. 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Due </a:t>
            </a:r>
            <a:r>
              <a:rPr lang="en-US" sz="2500" dirty="0">
                <a:solidFill>
                  <a:schemeClr val="tx1"/>
                </a:solidFill>
              </a:rPr>
              <a:t>to US </a:t>
            </a:r>
            <a:r>
              <a:rPr lang="en-US" sz="2500" dirty="0" smtClean="0">
                <a:solidFill>
                  <a:schemeClr val="tx1"/>
                </a:solidFill>
              </a:rPr>
              <a:t>sanctions </a:t>
            </a:r>
            <a:r>
              <a:rPr lang="en-US" sz="2500" dirty="0">
                <a:solidFill>
                  <a:schemeClr val="tx1"/>
                </a:solidFill>
              </a:rPr>
              <a:t>and the high cost of available prosthetic valves, the CardiaMed prosthetic valves can be an appropriate alternative for the available prosthetic valves.</a:t>
            </a:r>
          </a:p>
        </p:txBody>
      </p:sp>
    </p:spTree>
    <p:extLst>
      <p:ext uri="{BB962C8B-B14F-4D97-AF65-F5344CB8AC3E}">
        <p14:creationId xmlns:p14="http://schemas.microsoft.com/office/powerpoint/2010/main" val="1506661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Literature review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 a multicenter study performed in Russia, the efficacy and safety of the CardiaMed prosthetic heart valve was </a:t>
            </a:r>
            <a:r>
              <a:rPr lang="en-US" dirty="0" smtClean="0">
                <a:solidFill>
                  <a:schemeClr val="tx1"/>
                </a:solidFill>
              </a:rPr>
              <a:t>evaluated in patients </a:t>
            </a:r>
            <a:r>
              <a:rPr lang="en-US" dirty="0">
                <a:solidFill>
                  <a:schemeClr val="tx1"/>
                </a:solidFill>
              </a:rPr>
              <a:t>who underwent mitral (209) or aortic (211) valve replacement from 2003 to 2004 at 7 </a:t>
            </a:r>
            <a:r>
              <a:rPr lang="en-US" dirty="0" smtClean="0">
                <a:solidFill>
                  <a:schemeClr val="tx1"/>
                </a:solidFill>
              </a:rPr>
              <a:t>institutions</a:t>
            </a:r>
          </a:p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7-year </a:t>
            </a:r>
            <a:r>
              <a:rPr lang="en-US" dirty="0">
                <a:solidFill>
                  <a:schemeClr val="tx1"/>
                </a:solidFill>
              </a:rPr>
              <a:t>survival rate was </a:t>
            </a:r>
            <a:r>
              <a:rPr lang="en-US" dirty="0" smtClean="0">
                <a:solidFill>
                  <a:schemeClr val="tx1"/>
                </a:solidFill>
              </a:rPr>
              <a:t>85%, 86%, and 84 in total, AV,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MV groups, </a:t>
            </a:r>
            <a:r>
              <a:rPr lang="en-US" dirty="0">
                <a:solidFill>
                  <a:schemeClr val="tx1"/>
                </a:solidFill>
              </a:rPr>
              <a:t>respectively.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tructural </a:t>
            </a:r>
            <a:r>
              <a:rPr lang="en-US" dirty="0">
                <a:solidFill>
                  <a:schemeClr val="tx1"/>
                </a:solidFill>
              </a:rPr>
              <a:t>valve failure (0%/</a:t>
            </a:r>
            <a:r>
              <a:rPr lang="en-US" dirty="0" smtClean="0">
                <a:solidFill>
                  <a:schemeClr val="tx1"/>
                </a:solidFill>
              </a:rPr>
              <a:t>patient-year), </a:t>
            </a:r>
            <a:r>
              <a:rPr lang="en-US" dirty="0">
                <a:solidFill>
                  <a:schemeClr val="tx1"/>
                </a:solidFill>
              </a:rPr>
              <a:t>thrombosis (0.63%/</a:t>
            </a:r>
            <a:r>
              <a:rPr lang="en-US" dirty="0" smtClean="0">
                <a:solidFill>
                  <a:schemeClr val="tx1"/>
                </a:solidFill>
              </a:rPr>
              <a:t>patient-year), </a:t>
            </a:r>
            <a:r>
              <a:rPr lang="en-US" dirty="0">
                <a:solidFill>
                  <a:schemeClr val="tx1"/>
                </a:solidFill>
              </a:rPr>
              <a:t>thromboembolic complications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0.13%/</a:t>
            </a:r>
            <a:r>
              <a:rPr lang="en-US" dirty="0" smtClean="0">
                <a:solidFill>
                  <a:schemeClr val="tx1"/>
                </a:solidFill>
              </a:rPr>
              <a:t>patient-year), hemorrhagic </a:t>
            </a:r>
            <a:r>
              <a:rPr lang="en-US" dirty="0">
                <a:solidFill>
                  <a:schemeClr val="tx1"/>
                </a:solidFill>
              </a:rPr>
              <a:t>bleeding (0.64%/</a:t>
            </a:r>
            <a:r>
              <a:rPr lang="en-US" dirty="0" smtClean="0">
                <a:solidFill>
                  <a:schemeClr val="tx1"/>
                </a:solidFill>
              </a:rPr>
              <a:t>patient-year), </a:t>
            </a:r>
            <a:r>
              <a:rPr lang="en-US" dirty="0">
                <a:solidFill>
                  <a:schemeClr val="tx1"/>
                </a:solidFill>
              </a:rPr>
              <a:t>prosthetic endocarditis (0.28%/</a:t>
            </a:r>
            <a:r>
              <a:rPr lang="en-US" dirty="0" smtClean="0">
                <a:solidFill>
                  <a:schemeClr val="tx1"/>
                </a:solidFill>
              </a:rPr>
              <a:t>patient-year), </a:t>
            </a:r>
            <a:r>
              <a:rPr lang="en-US" dirty="0">
                <a:solidFill>
                  <a:schemeClr val="tx1"/>
                </a:solidFill>
              </a:rPr>
              <a:t>and hemolysis (0%/</a:t>
            </a:r>
            <a:r>
              <a:rPr lang="en-US" dirty="0" smtClean="0">
                <a:solidFill>
                  <a:schemeClr val="tx1"/>
                </a:solidFill>
              </a:rPr>
              <a:t>patient-year). 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466" y="6305490"/>
            <a:ext cx="6519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Asian cardiovascular &amp; thoracic annals. 2014;22(1):</a:t>
            </a:r>
            <a:r>
              <a:rPr lang="en-US" sz="2000" b="1" dirty="0" smtClean="0"/>
              <a:t>9-17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728617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Literature review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prospective clinical trial study was </a:t>
            </a:r>
            <a:r>
              <a:rPr lang="en-US" sz="2200" dirty="0" smtClean="0">
                <a:solidFill>
                  <a:schemeClr val="tx1"/>
                </a:solidFill>
              </a:rPr>
              <a:t>performed </a:t>
            </a:r>
            <a:r>
              <a:rPr lang="en-US" sz="2200" dirty="0">
                <a:solidFill>
                  <a:schemeClr val="tx1"/>
                </a:solidFill>
              </a:rPr>
              <a:t>in Egypt to compare the outcomes of CardiaMed with those of Saint Jude Medical (SJM) prosthetic valve in the </a:t>
            </a:r>
            <a:r>
              <a:rPr lang="en-US" sz="2200" dirty="0" smtClean="0">
                <a:solidFill>
                  <a:schemeClr val="tx1"/>
                </a:solidFill>
              </a:rPr>
              <a:t>60 MV replacements</a:t>
            </a:r>
          </a:p>
          <a:p>
            <a:r>
              <a:rPr lang="en-US" sz="2200" dirty="0">
                <a:solidFill>
                  <a:schemeClr val="tx1"/>
                </a:solidFill>
              </a:rPr>
              <a:t>All patients were followed up </a:t>
            </a:r>
            <a:r>
              <a:rPr lang="en-US" sz="2200" dirty="0" smtClean="0">
                <a:solidFill>
                  <a:schemeClr val="tx1"/>
                </a:solidFill>
              </a:rPr>
              <a:t>at </a:t>
            </a:r>
            <a:r>
              <a:rPr lang="en-US" sz="2200" dirty="0">
                <a:solidFill>
                  <a:schemeClr val="tx1"/>
                </a:solidFill>
              </a:rPr>
              <a:t>three and six months </a:t>
            </a:r>
            <a:r>
              <a:rPr lang="en-US" sz="2200" dirty="0" smtClean="0">
                <a:solidFill>
                  <a:schemeClr val="tx1"/>
                </a:solidFill>
              </a:rPr>
              <a:t>post-operatively</a:t>
            </a:r>
          </a:p>
          <a:p>
            <a:r>
              <a:rPr lang="en-US" sz="2200" dirty="0">
                <a:solidFill>
                  <a:schemeClr val="tx1"/>
                </a:solidFill>
              </a:rPr>
              <a:t>The PPG and MPG were slightly higher in Group I (10.9 ± 1.2 and 5.3 ± 0.9) than in Group II (10.2 ± 2.3 and 5.2 ± 1.3</a:t>
            </a:r>
            <a:r>
              <a:rPr lang="en-US" sz="2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200" dirty="0">
                <a:solidFill>
                  <a:schemeClr val="tx1"/>
                </a:solidFill>
              </a:rPr>
              <a:t>Early post-operative </a:t>
            </a:r>
            <a:r>
              <a:rPr lang="en-US" sz="2200" dirty="0" smtClean="0">
                <a:solidFill>
                  <a:schemeClr val="tx1"/>
                </a:solidFill>
              </a:rPr>
              <a:t>complications (re-exploration </a:t>
            </a:r>
            <a:r>
              <a:rPr lang="en-US" sz="2200" dirty="0">
                <a:solidFill>
                  <a:schemeClr val="tx1"/>
                </a:solidFill>
              </a:rPr>
              <a:t>for bleeding, rhythm disturbance, or wound </a:t>
            </a:r>
            <a:r>
              <a:rPr lang="en-US" sz="2200" dirty="0" smtClean="0">
                <a:solidFill>
                  <a:schemeClr val="tx1"/>
                </a:solidFill>
              </a:rPr>
              <a:t>infection) were </a:t>
            </a:r>
            <a:r>
              <a:rPr lang="en-US" sz="2200" dirty="0">
                <a:solidFill>
                  <a:schemeClr val="tx1"/>
                </a:solidFill>
              </a:rPr>
              <a:t>seen in 4 patients (13.3%) in </a:t>
            </a:r>
            <a:r>
              <a:rPr lang="en-US" sz="2200" dirty="0" smtClean="0">
                <a:solidFill>
                  <a:schemeClr val="tx1"/>
                </a:solidFill>
              </a:rPr>
              <a:t>CardiaMed </a:t>
            </a:r>
            <a:r>
              <a:rPr lang="en-US" sz="2200" dirty="0">
                <a:solidFill>
                  <a:schemeClr val="tx1"/>
                </a:solidFill>
              </a:rPr>
              <a:t>and in 5 patients </a:t>
            </a:r>
            <a:r>
              <a:rPr lang="en-US" sz="2200" dirty="0" smtClean="0">
                <a:solidFill>
                  <a:schemeClr val="tx1"/>
                </a:solidFill>
              </a:rPr>
              <a:t>(16.7%) in SJM group.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336268"/>
            <a:ext cx="771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Journal of Egyptian Society of Cardio-Thoracic </a:t>
            </a:r>
            <a:r>
              <a:rPr lang="en-US" b="1" dirty="0" smtClean="0"/>
              <a:t>Surgery. </a:t>
            </a:r>
            <a:r>
              <a:rPr lang="en-US" b="1" dirty="0"/>
              <a:t>2017;25(3):</a:t>
            </a:r>
            <a:r>
              <a:rPr lang="en-US" b="1" dirty="0" smtClean="0"/>
              <a:t>242-8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3041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Methods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>
                <a:solidFill>
                  <a:schemeClr val="tx1"/>
                </a:solidFill>
              </a:rPr>
              <a:t>In a quasi-experimental pilot study, one-hundred patients with rheumatic heart disease will be enrolled into this study. All patients will be selected from 4 centers in Iran, including Rajaie hospital of Tehran, Shahid Madani hospital of Tabriz, Chamran hospital of Ahwaz, and Dena hospital of Shiraz.</a:t>
            </a:r>
          </a:p>
          <a:p>
            <a:r>
              <a:rPr lang="en-US" sz="2300" dirty="0">
                <a:solidFill>
                  <a:schemeClr val="tx1"/>
                </a:solidFill>
              </a:rPr>
              <a:t>All patients will undergo open heart valve surgery and the mechanical CardiaMed valve will be deployed in the position of mitral and aortic </a:t>
            </a:r>
            <a:r>
              <a:rPr lang="en-US" sz="2300" dirty="0" smtClean="0">
                <a:solidFill>
                  <a:schemeClr val="tx1"/>
                </a:solidFill>
              </a:rPr>
              <a:t>valves.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Exclusion </a:t>
            </a:r>
            <a:r>
              <a:rPr lang="en-US" sz="2300" dirty="0">
                <a:solidFill>
                  <a:schemeClr val="tx1"/>
                </a:solidFill>
              </a:rPr>
              <a:t>criteria included patients undergoing re-do valve surgeries, patients with left ventricular ejection fraction &lt;40%, and patients younger than 18 and older than 65 years old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9453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Methods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During follow-up period, all patients will be evaluated by echocardiography at 5 steps, including preoperative, intraoperative, early postoperative (within 1</a:t>
            </a:r>
            <a:r>
              <a:rPr lang="en-US" sz="2200" baseline="30000" dirty="0" smtClean="0">
                <a:solidFill>
                  <a:schemeClr val="tx1"/>
                </a:solidFill>
              </a:rPr>
              <a:t>st</a:t>
            </a:r>
            <a:r>
              <a:rPr lang="en-US" sz="2200" dirty="0" smtClean="0">
                <a:solidFill>
                  <a:schemeClr val="tx1"/>
                </a:solidFill>
              </a:rPr>
              <a:t> week), 6 months after surgery, and 1 year after surgery. All bleeding, thromboembolic events, and re-operation rates will be pursued in this study.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The anticoagulation status will be evaluated by INR during any steps of follow-up mentioned here.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Concomitantly, all mentioned follow-up examinations will be performed in patients who undergo valvular replacement using other mechanical valves during study period in all canters. This control groups will have  similar inclusion and exclusion criteria.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16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23993"/>
              </p:ext>
            </p:extLst>
          </p:nvPr>
        </p:nvGraphicFramePr>
        <p:xfrm>
          <a:off x="457200" y="1782921"/>
          <a:ext cx="8305799" cy="3794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8433"/>
                <a:gridCol w="1277767"/>
                <a:gridCol w="1447800"/>
                <a:gridCol w="1461654"/>
                <a:gridCol w="1510145"/>
              </a:tblGrid>
              <a:tr h="25082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Budget provider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of services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Fee for each service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fee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Prosthetic valve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3385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Dastavard-e-Sina Co.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3385" algn="l"/>
                        </a:tabLst>
                      </a:pPr>
                      <a:r>
                        <a:rPr lang="en-US" sz="1400" b="1">
                          <a:effectLst/>
                        </a:rPr>
                        <a:t>For 100 patients</a:t>
                      </a:r>
                      <a:endParaRPr lang="en-US" sz="1400" b="1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3385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61,000,000 Rials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3385" algn="l"/>
                        </a:tabLst>
                      </a:pPr>
                      <a:r>
                        <a:rPr lang="en-US" sz="1400" b="1" dirty="0">
                          <a:effectLst/>
                        </a:rPr>
                        <a:t>6,100,000,000 Rials</a:t>
                      </a:r>
                      <a:endParaRPr lang="en-US" sz="1400" b="1" dirty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Technician for data collection and data entering into software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Dastavard-e-Sina Co.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4 </a:t>
                      </a:r>
                      <a:r>
                        <a:rPr lang="en-US" sz="1400" b="1" dirty="0">
                          <a:effectLst/>
                        </a:rPr>
                        <a:t>experts in </a:t>
                      </a:r>
                      <a:r>
                        <a:rPr lang="en-US" sz="1400" b="1" dirty="0" smtClean="0">
                          <a:effectLst/>
                        </a:rPr>
                        <a:t>4 </a:t>
                      </a:r>
                      <a:r>
                        <a:rPr lang="en-US" sz="1400" b="1" dirty="0">
                          <a:effectLst/>
                        </a:rPr>
                        <a:t>centers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25,000,000 </a:t>
                      </a:r>
                      <a:r>
                        <a:rPr lang="en-US" sz="1400" b="1" dirty="0">
                          <a:effectLst/>
                        </a:rPr>
                        <a:t>Rials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100,000,000 Rials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analysis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Dastavard-e-Sina Co.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Analysis and report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50,000,000 Rials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50,000,000 Rials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budget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6,250,000,000 </a:t>
                      </a:r>
                      <a:r>
                        <a:rPr lang="en-US" sz="1400" b="1" dirty="0">
                          <a:effectLst/>
                        </a:rPr>
                        <a:t>Rials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001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</TotalTime>
  <Words>646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Evaluation of safety and efficacy of CardiaMed heart valve prosthesis in a multicenter study on patients undergoing open heart valve surgery </vt:lpstr>
      <vt:lpstr>PowerPoint Presentation</vt:lpstr>
      <vt:lpstr>Rationale</vt:lpstr>
      <vt:lpstr>Literature review 1</vt:lpstr>
      <vt:lpstr>Literature review 2</vt:lpstr>
      <vt:lpstr>Methods 1</vt:lpstr>
      <vt:lpstr>Methods 2</vt:lpstr>
      <vt:lpstr>Costs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safety and efficacy of CardiaMed heart valve prosthesis in a multicenter study on patients undergoing open heart valve surgery  </dc:title>
  <dc:creator>user</dc:creator>
  <cp:lastModifiedBy>Yousef</cp:lastModifiedBy>
  <cp:revision>7</cp:revision>
  <dcterms:created xsi:type="dcterms:W3CDTF">2006-08-16T00:00:00Z</dcterms:created>
  <dcterms:modified xsi:type="dcterms:W3CDTF">2019-10-24T13:36:37Z</dcterms:modified>
</cp:coreProperties>
</file>