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2"/>
  </p:handoutMasterIdLst>
  <p:sldIdLst>
    <p:sldId id="256" r:id="rId2"/>
    <p:sldId id="258" r:id="rId3"/>
    <p:sldId id="267" r:id="rId4"/>
    <p:sldId id="260" r:id="rId5"/>
    <p:sldId id="266" r:id="rId6"/>
    <p:sldId id="263" r:id="rId7"/>
    <p:sldId id="264" r:id="rId8"/>
    <p:sldId id="269" r:id="rId9"/>
    <p:sldId id="270" r:id="rId10"/>
    <p:sldId id="265" r:id="rId1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71" autoAdjust="0"/>
  </p:normalViewPr>
  <p:slideViewPr>
    <p:cSldViewPr>
      <p:cViewPr>
        <p:scale>
          <a:sx n="80" d="100"/>
          <a:sy n="80" d="100"/>
        </p:scale>
        <p:origin x="-1002" y="384"/>
      </p:cViewPr>
      <p:guideLst>
        <p:guide orient="horz" pos="2160"/>
        <p:guide pos="2880"/>
      </p:guideLst>
    </p:cSldViewPr>
  </p:slideViewPr>
  <p:outlineViewPr>
    <p:cViewPr>
      <p:scale>
        <a:sx n="33" d="100"/>
        <a:sy n="33" d="100"/>
      </p:scale>
      <p:origin x="0" y="1003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016" y="0"/>
            <a:ext cx="2945659" cy="496411"/>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74" y="0"/>
            <a:ext cx="2945659" cy="496411"/>
          </a:xfrm>
          <a:prstGeom prst="rect">
            <a:avLst/>
          </a:prstGeom>
        </p:spPr>
        <p:txBody>
          <a:bodyPr vert="horz" lIns="91440" tIns="45720" rIns="91440" bIns="45720" rtlCol="1"/>
          <a:lstStyle>
            <a:lvl1pPr algn="l">
              <a:defRPr sz="1200"/>
            </a:lvl1pPr>
          </a:lstStyle>
          <a:p>
            <a:fld id="{6EF5E479-6112-46B8-B970-8E30F2431333}" type="datetimeFigureOut">
              <a:rPr lang="fa-IR" smtClean="0"/>
              <a:t>1442/10/13</a:t>
            </a:fld>
            <a:endParaRPr lang="fa-IR"/>
          </a:p>
        </p:txBody>
      </p:sp>
      <p:sp>
        <p:nvSpPr>
          <p:cNvPr id="4" name="Footer Placeholder 3"/>
          <p:cNvSpPr>
            <a:spLocks noGrp="1"/>
          </p:cNvSpPr>
          <p:nvPr>
            <p:ph type="ftr" sz="quarter" idx="2"/>
          </p:nvPr>
        </p:nvSpPr>
        <p:spPr>
          <a:xfrm>
            <a:off x="3852016" y="9430091"/>
            <a:ext cx="2945659" cy="496411"/>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74" y="9430091"/>
            <a:ext cx="2945659" cy="496411"/>
          </a:xfrm>
          <a:prstGeom prst="rect">
            <a:avLst/>
          </a:prstGeom>
        </p:spPr>
        <p:txBody>
          <a:bodyPr vert="horz" lIns="91440" tIns="45720" rIns="91440" bIns="45720" rtlCol="1" anchor="b"/>
          <a:lstStyle>
            <a:lvl1pPr algn="l">
              <a:defRPr sz="1200"/>
            </a:lvl1pPr>
          </a:lstStyle>
          <a:p>
            <a:fld id="{044BFE06-0550-4F2F-8258-9BFB18EED03D}" type="slidenum">
              <a:rPr lang="fa-IR" smtClean="0"/>
              <a:t>‹#›</a:t>
            </a:fld>
            <a:endParaRPr lang="fa-IR"/>
          </a:p>
        </p:txBody>
      </p:sp>
    </p:spTree>
    <p:extLst>
      <p:ext uri="{BB962C8B-B14F-4D97-AF65-F5344CB8AC3E}">
        <p14:creationId xmlns:p14="http://schemas.microsoft.com/office/powerpoint/2010/main" val="39725344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5/24/2021</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458200" cy="22860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182880" indent="0" algn="ctr">
              <a:buNone/>
            </a:pPr>
            <a:r>
              <a:rPr lang="fa-IR" sz="4000" dirty="0">
                <a:effectLst/>
                <a:cs typeface="B Nazanin" pitchFamily="2" charset="-78"/>
              </a:rPr>
              <a:t>بررسی ویژگی های جمعیت شناختی بیماران قلبی عروقی مرکز قلب و عروق شهید رجایی و پیش بینی وضعیت آنها برای پنج سال آینده با استفاده از تکنیکهای ریاضی و هوش مصنوعی</a:t>
            </a:r>
            <a:r>
              <a:rPr lang="en-US" sz="4000" u="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Nazanin" pitchFamily="2" charset="-78"/>
              </a:rPr>
              <a:t/>
            </a:r>
            <a:br>
              <a:rPr lang="en-US" sz="4000" u="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Nazanin" pitchFamily="2" charset="-78"/>
              </a:rPr>
            </a:br>
            <a:endParaRPr lang="fa-IR" sz="4000" u="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Nazanin" pitchFamily="2" charset="-78"/>
            </a:endParaRPr>
          </a:p>
        </p:txBody>
      </p:sp>
      <p:pic>
        <p:nvPicPr>
          <p:cNvPr id="1026" name="Picture 2" descr="C:\Users\admin\Pictures\25036125_1978398649099464_399424124507652096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895600"/>
            <a:ext cx="4724400" cy="369472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7870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57400"/>
            <a:ext cx="8229600" cy="1143000"/>
          </a:xfrm>
        </p:spPr>
        <p:txBody>
          <a:bodyPr/>
          <a:lstStyle/>
          <a:p>
            <a:pPr marL="0" indent="0">
              <a:buNone/>
            </a:pPr>
            <a:r>
              <a:rPr lang="fa-IR" u="none" dirty="0" smtClean="0">
                <a:cs typeface="B Nazanin" pitchFamily="2" charset="-78"/>
              </a:rPr>
              <a:t>با تشکر از توجه شما</a:t>
            </a:r>
            <a:endParaRPr lang="fa-IR" u="none" dirty="0">
              <a:cs typeface="B Nazanin" pitchFamily="2" charset="-78"/>
            </a:endParaRPr>
          </a:p>
        </p:txBody>
      </p:sp>
      <p:pic>
        <p:nvPicPr>
          <p:cNvPr id="2050" name="Picture 2" descr="C:\Users\admin\Pictures\personal-development-plan-motamem-or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971800"/>
            <a:ext cx="53721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1696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609600"/>
            <a:ext cx="8763000" cy="5867400"/>
          </a:xfrm>
        </p:spPr>
        <p:style>
          <a:lnRef idx="2">
            <a:schemeClr val="accent2"/>
          </a:lnRef>
          <a:fillRef idx="1">
            <a:schemeClr val="lt1"/>
          </a:fillRef>
          <a:effectRef idx="0">
            <a:schemeClr val="accent2"/>
          </a:effectRef>
          <a:fontRef idx="minor">
            <a:schemeClr val="dk1"/>
          </a:fontRef>
        </p:style>
        <p:txBody>
          <a:bodyPr anchor="ctr">
            <a:noAutofit/>
          </a:bodyPr>
          <a:lstStyle/>
          <a:p>
            <a:pPr marL="0" indent="0" algn="just" rtl="1">
              <a:buNone/>
            </a:pPr>
            <a:r>
              <a:rPr lang="fa-IR" sz="2000" b="1" u="sng" dirty="0" smtClean="0">
                <a:cs typeface="B Nazanin" pitchFamily="2" charset="-78"/>
              </a:rPr>
              <a:t>بیان مسئله و اهمیت موضوع:</a:t>
            </a:r>
          </a:p>
          <a:p>
            <a:pPr marL="0" indent="0" algn="just">
              <a:lnSpc>
                <a:spcPct val="150000"/>
              </a:lnSpc>
              <a:buNone/>
            </a:pPr>
            <a:r>
              <a:rPr lang="fa-IR" sz="2000" b="1" dirty="0">
                <a:cs typeface="B Nazanin" pitchFamily="2" charset="-78"/>
              </a:rPr>
              <a:t>یکی از شایعترین بیماریهای در جهان بیماریهای قلبی و عروقی است، که سازمان بهداشت جهانی از آن به عنوان همه گیری دوران نوین یاد می کند(بیلجانی،2012). همچنین شایع ترین علت مرگ در بیشتر کشورهای جهان از جمله ایران و مهمترین عامل از کار افتادگی است. با وجود پیشرفت های سریع تشخیصی و درمانی هنوز یک سوم بیمارانی که دچار سکته قلبی می شوند فوت می کنند و دو سوم آنها که زنده می مانند، هرگز بهبودی کامل نمی یابند و به زندگی عادی بر نمی گردند. این بیماری ها، هزینه هنگفتی را بر نظام های بهداشتی درمانی کشورها تحمیل می کنند. با این همه، بیماری های قلبی عروقی یکی از قابل پیشگیری ترین بیماری های غیر واگیر انسان به شمار می آیند (روگر و همکاران، </a:t>
            </a:r>
            <a:r>
              <a:rPr lang="fa-IR" sz="2000" b="1" dirty="0" smtClean="0">
                <a:cs typeface="B Nazanin" pitchFamily="2" charset="-78"/>
              </a:rPr>
              <a:t>2012)مطالعات </a:t>
            </a:r>
            <a:r>
              <a:rPr lang="fa-IR" sz="2000" b="1" dirty="0">
                <a:cs typeface="B Nazanin" pitchFamily="2" charset="-78"/>
              </a:rPr>
              <a:t>متعدد بیانگر این واقعیت است که شیوع بیماری های قلبی و عروقی در حال افزایش است به طوری که این بیماری در کشورهای پیشرفته اصلی ترین عامل ناتوانی و مرگ را به خود اختصاص داده است(صادقی زاده ،2010). همچنین بیماری های قلبی و عروقی شایعترین علت منجر به مرگ در کشورهای توسعه یافته است و تخمین زده می شود تا سال 2020 بیماری های قلبی عروقی، سردسته بیماری هایی باشند که کارآمدی افراد را کاهش می دهند(چن و همکاران ،2013</a:t>
            </a:r>
            <a:r>
              <a:rPr lang="fa-IR" sz="2000" b="1" dirty="0" smtClean="0">
                <a:cs typeface="B Nazanin" pitchFamily="2" charset="-78"/>
              </a:rPr>
              <a:t>).</a:t>
            </a:r>
            <a:endParaRPr lang="fa-IR" sz="2000" b="1" dirty="0">
              <a:cs typeface="B Nazanin" pitchFamily="2" charset="-78"/>
            </a:endParaRPr>
          </a:p>
        </p:txBody>
      </p:sp>
    </p:spTree>
    <p:extLst>
      <p:ext uri="{BB962C8B-B14F-4D97-AF65-F5344CB8AC3E}">
        <p14:creationId xmlns:p14="http://schemas.microsoft.com/office/powerpoint/2010/main" val="4136166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10886"/>
            <a:ext cx="8839200" cy="655564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lnSpc>
                <a:spcPct val="150000"/>
              </a:lnSpc>
            </a:pPr>
            <a:r>
              <a:rPr lang="fa-IR" sz="2000" b="1" dirty="0">
                <a:cs typeface="B Nazanin" pitchFamily="2" charset="-78"/>
              </a:rPr>
              <a:t>در میان بیماری­های قلبی، آنژین صدری یا آنژین قلبی شایع ترین است و بیشترین موارد پذیرش در بخش­های اورژانس بیمارستانی را شامل می شود (آنجینا،2012). در ایران شیوع بیماری­های قلبی و مرگ و میر حاصل از آن رو به افزایش می باشد، به گونه ای که این اختلالات 46 % از علل مرگ و میر را به خود اختصاص می دهند و میزان بروز آنها در 100 هزار نفر4/181 می باشد (مومنی و همکاران ،2013</a:t>
            </a:r>
            <a:r>
              <a:rPr lang="fa-IR" sz="2000" b="1" dirty="0" smtClean="0">
                <a:cs typeface="B Nazanin" pitchFamily="2" charset="-78"/>
              </a:rPr>
              <a:t>)</a:t>
            </a:r>
            <a:endParaRPr lang="en-US" sz="2000" b="1" dirty="0" smtClean="0">
              <a:cs typeface="B Nazanin" pitchFamily="2" charset="-78"/>
            </a:endParaRPr>
          </a:p>
          <a:p>
            <a:pPr algn="just" rtl="1">
              <a:lnSpc>
                <a:spcPct val="150000"/>
              </a:lnSpc>
            </a:pPr>
            <a:r>
              <a:rPr lang="fa-IR" sz="2000" b="1" dirty="0">
                <a:cs typeface="B Nazanin" pitchFamily="2" charset="-78"/>
              </a:rPr>
              <a:t>بیماریها ی قلب و عروق به عنوان عامل شماره یک مرگ و میردر جهان شناخته شده است  در بیشتر موارد از طریق تدابیر گسترده در سطح جامعه و تغییر در سبک زندگی مرتبط با عوامل خطر زایی همچون چاقی و کم تحرکی قابل پیشگیری است(گراندی و همکاران،2016).</a:t>
            </a:r>
          </a:p>
          <a:p>
            <a:pPr algn="just" rtl="1">
              <a:lnSpc>
                <a:spcPct val="150000"/>
              </a:lnSpc>
            </a:pPr>
            <a:r>
              <a:rPr lang="fa-IR" sz="2000" b="1" dirty="0" smtClean="0">
                <a:cs typeface="B Nazanin" pitchFamily="2" charset="-78"/>
              </a:rPr>
              <a:t>تخمین </a:t>
            </a:r>
            <a:r>
              <a:rPr lang="fa-IR" sz="2000" b="1" dirty="0">
                <a:cs typeface="B Nazanin" pitchFamily="2" charset="-78"/>
              </a:rPr>
              <a:t>زده شده، بیماری قلبی عروقی 20 % از علل مرگ و میر در دنیا و35% مرگ و میر در ایران را بخود اختصاص می دهد. شواهد موجود در تغییر سبک زندگی مردم حاکی از آن است که شایع بیماری­های قلبی- عروقی در ایران نیز رو به افزایش است(برزین و همکاران،2011). در کشورهای مدیترانه شرقی از جمله کشور ایران، بیماری های قلبی، یک مشکل مهم بهداشتی و اجتماعی به شمار می رود و ابعاد آن به سرعت در حال افزایش است(خسوفی،2007)</a:t>
            </a:r>
          </a:p>
          <a:p>
            <a:pPr algn="just" rtl="1">
              <a:lnSpc>
                <a:spcPct val="150000"/>
              </a:lnSpc>
            </a:pPr>
            <a:r>
              <a:rPr lang="fa-IR" sz="2000" b="1" dirty="0" smtClean="0">
                <a:cs typeface="B Nazanin" pitchFamily="2" charset="-78"/>
              </a:rPr>
              <a:t>با </a:t>
            </a:r>
            <a:r>
              <a:rPr lang="fa-IR" sz="2000" b="1" dirty="0">
                <a:cs typeface="B Nazanin" pitchFamily="2" charset="-78"/>
              </a:rPr>
              <a:t>توجه به اهمیت موضوع، این پژوهش، با هدف ویژگی های جمعیت شناختی بیماران قلبی عروقی مرکز قلب و عروق شهید رجایی از و پیش بینی وضعیت آن برای پنج سال آینده انجام خواهد شد</a:t>
            </a:r>
          </a:p>
        </p:txBody>
      </p:sp>
    </p:spTree>
    <p:extLst>
      <p:ext uri="{BB962C8B-B14F-4D97-AF65-F5344CB8AC3E}">
        <p14:creationId xmlns:p14="http://schemas.microsoft.com/office/powerpoint/2010/main" val="4154520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514"/>
            <a:ext cx="8229600" cy="1143000"/>
          </a:xfrm>
        </p:spPr>
        <p:txBody>
          <a:bodyPr>
            <a:normAutofit/>
          </a:bodyPr>
          <a:lstStyle/>
          <a:p>
            <a:pPr marL="0" indent="0">
              <a:buNone/>
            </a:pPr>
            <a:endParaRPr lang="fa-IR" u="none" dirty="0">
              <a:cs typeface="B Nazanin" pitchFamily="2" charset="-78"/>
            </a:endParaRPr>
          </a:p>
        </p:txBody>
      </p:sp>
      <p:sp>
        <p:nvSpPr>
          <p:cNvPr id="3" name="Content Placeholder 2"/>
          <p:cNvSpPr>
            <a:spLocks noGrp="1"/>
          </p:cNvSpPr>
          <p:nvPr>
            <p:ph sz="quarter" idx="13"/>
          </p:nvPr>
        </p:nvSpPr>
        <p:spPr>
          <a:xfrm>
            <a:off x="0" y="152400"/>
            <a:ext cx="9144000" cy="6553200"/>
          </a:xfrm>
        </p:spPr>
        <p:style>
          <a:lnRef idx="2">
            <a:schemeClr val="accent2"/>
          </a:lnRef>
          <a:fillRef idx="1">
            <a:schemeClr val="lt1"/>
          </a:fillRef>
          <a:effectRef idx="0">
            <a:schemeClr val="accent2"/>
          </a:effectRef>
          <a:fontRef idx="minor">
            <a:schemeClr val="dk1"/>
          </a:fontRef>
        </p:style>
        <p:txBody>
          <a:bodyPr>
            <a:noAutofit/>
          </a:bodyPr>
          <a:lstStyle/>
          <a:p>
            <a:pPr algn="just"/>
            <a:r>
              <a:rPr lang="fa-IR" sz="1700" b="1" dirty="0">
                <a:cs typeface="B Nazanin" pitchFamily="2" charset="-78"/>
              </a:rPr>
              <a:t>اهداف </a:t>
            </a:r>
            <a:r>
              <a:rPr lang="ar-SA" sz="1700" b="1" dirty="0">
                <a:cs typeface="B Nazanin" pitchFamily="2" charset="-78"/>
              </a:rPr>
              <a:t>(خروجي ها) </a:t>
            </a:r>
            <a:r>
              <a:rPr lang="fa-IR" sz="1700" b="1" dirty="0">
                <a:cs typeface="B Nazanin" pitchFamily="2" charset="-78"/>
              </a:rPr>
              <a:t>اصلي </a:t>
            </a:r>
            <a:r>
              <a:rPr lang="fa-IR" sz="1700" b="1" dirty="0" smtClean="0">
                <a:cs typeface="B Nazanin" pitchFamily="2" charset="-78"/>
              </a:rPr>
              <a:t>طرح</a:t>
            </a:r>
            <a:r>
              <a:rPr lang="ar-SA" sz="1700" b="1" dirty="0" smtClean="0">
                <a:cs typeface="B Nazanin" pitchFamily="2" charset="-78"/>
              </a:rPr>
              <a:t> </a:t>
            </a:r>
            <a:r>
              <a:rPr lang="ar-SA" sz="1700" b="1" dirty="0">
                <a:cs typeface="B Nazanin" pitchFamily="2" charset="-78"/>
              </a:rPr>
              <a:t>:</a:t>
            </a:r>
            <a:endParaRPr lang="en-US" sz="1700" b="1" dirty="0">
              <a:cs typeface="B Nazanin" pitchFamily="2" charset="-78"/>
            </a:endParaRPr>
          </a:p>
          <a:p>
            <a:pPr marL="45720" indent="0" algn="just">
              <a:buNone/>
            </a:pPr>
            <a:r>
              <a:rPr lang="ar-SA" sz="1700" dirty="0">
                <a:cs typeface="B Nazanin" pitchFamily="2" charset="-78"/>
              </a:rPr>
              <a:t>بررسی ویژگی های جمعیت شناختی بیماران قلبی عروقی مرکز قلب و عروق شهید رجایی از و پیش بینی وضعیت آن برای پنج سال آینده</a:t>
            </a:r>
            <a:endParaRPr lang="fa-IR" sz="1700" dirty="0" smtClean="0">
              <a:cs typeface="B Nazanin" pitchFamily="2" charset="-78"/>
            </a:endParaRPr>
          </a:p>
          <a:p>
            <a:pPr algn="just"/>
            <a:r>
              <a:rPr lang="ar-SA" sz="1700" b="1" dirty="0" smtClean="0">
                <a:cs typeface="B Nazanin" pitchFamily="2" charset="-78"/>
              </a:rPr>
              <a:t>اهداف (خروجي  ها) اختصاصي  طرح:</a:t>
            </a:r>
            <a:endParaRPr lang="en-US" sz="1700" b="1" dirty="0" smtClean="0">
              <a:cs typeface="B Nazanin" pitchFamily="2" charset="-78"/>
            </a:endParaRPr>
          </a:p>
          <a:p>
            <a:pPr marL="388620" indent="-342900" algn="just">
              <a:buFont typeface="+mj-lt"/>
              <a:buAutoNum type="arabicPeriod"/>
            </a:pPr>
            <a:r>
              <a:rPr lang="fa-IR" sz="1700" dirty="0" smtClean="0">
                <a:cs typeface="B Nazanin" pitchFamily="2" charset="-78"/>
              </a:rPr>
              <a:t>    </a:t>
            </a:r>
            <a:r>
              <a:rPr lang="fa-IR" sz="1700" dirty="0" smtClean="0">
                <a:cs typeface="B Nazanin" pitchFamily="2" charset="-78"/>
              </a:rPr>
              <a:t> تعیین ویژگی </a:t>
            </a:r>
            <a:r>
              <a:rPr lang="fa-IR" sz="1700" dirty="0">
                <a:cs typeface="B Nazanin" pitchFamily="2" charset="-78"/>
              </a:rPr>
              <a:t>های جمعیت شناختی مراجعین مرکز و پیش بینی میزان آن برای پنج سال آینده</a:t>
            </a:r>
          </a:p>
          <a:p>
            <a:pPr marL="388620" indent="-342900" algn="just">
              <a:buFont typeface="+mj-lt"/>
              <a:buAutoNum type="arabicPeriod"/>
            </a:pPr>
            <a:r>
              <a:rPr lang="fa-IR" sz="1700" dirty="0">
                <a:cs typeface="B Nazanin" pitchFamily="2" charset="-78"/>
              </a:rPr>
              <a:t> </a:t>
            </a:r>
            <a:r>
              <a:rPr lang="fa-IR" sz="1700" dirty="0">
                <a:cs typeface="B Nazanin" pitchFamily="2" charset="-78"/>
              </a:rPr>
              <a:t>تعیین شایعترین </a:t>
            </a:r>
            <a:r>
              <a:rPr lang="fa-IR" sz="1700" dirty="0">
                <a:cs typeface="B Nazanin" pitchFamily="2" charset="-78"/>
              </a:rPr>
              <a:t>بیماری های قلبی در مراجعین مرکز و پیش بینی میزان آن برای پنج سال آینده</a:t>
            </a:r>
          </a:p>
          <a:p>
            <a:pPr marL="388620" indent="-342900" algn="just">
              <a:buFont typeface="+mj-lt"/>
              <a:buAutoNum type="arabicPeriod"/>
            </a:pPr>
            <a:r>
              <a:rPr lang="fa-IR" sz="1700" dirty="0">
                <a:cs typeface="B Nazanin" pitchFamily="2" charset="-78"/>
              </a:rPr>
              <a:t> </a:t>
            </a:r>
            <a:r>
              <a:rPr lang="fa-IR" sz="1700" dirty="0">
                <a:cs typeface="B Nazanin" pitchFamily="2" charset="-78"/>
              </a:rPr>
              <a:t>تعیین </a:t>
            </a:r>
            <a:r>
              <a:rPr lang="fa-IR" sz="1700" dirty="0">
                <a:cs typeface="B Nazanin" pitchFamily="2" charset="-78"/>
              </a:rPr>
              <a:t>شایعترین عامل خطر (سیگار-دیابت-فشار خون) در مراجعین مرکز و پیش بینی میزان آن برای پنج سال آینده</a:t>
            </a:r>
          </a:p>
          <a:p>
            <a:pPr marL="388620" indent="-342900" algn="just">
              <a:buFont typeface="+mj-lt"/>
              <a:buAutoNum type="arabicPeriod"/>
            </a:pPr>
            <a:r>
              <a:rPr lang="fa-IR" sz="1700" dirty="0">
                <a:cs typeface="B Nazanin" pitchFamily="2" charset="-78"/>
              </a:rPr>
              <a:t> </a:t>
            </a:r>
            <a:r>
              <a:rPr lang="fa-IR" sz="1700" dirty="0">
                <a:cs typeface="B Nazanin" pitchFamily="2" charset="-78"/>
              </a:rPr>
              <a:t>تعیین </a:t>
            </a:r>
            <a:r>
              <a:rPr lang="fa-IR" sz="1700" dirty="0">
                <a:cs typeface="B Nazanin" pitchFamily="2" charset="-78"/>
              </a:rPr>
              <a:t>شایعترین عامل خطر(سیگار-دیابت-فشار خون)  براساس جنسیت –سن در مراجعین مرکز و پیش بینی میزان آن برای پنج سال آینده</a:t>
            </a:r>
          </a:p>
          <a:p>
            <a:pPr marL="388620" indent="-342900" algn="just">
              <a:buFont typeface="+mj-lt"/>
              <a:buAutoNum type="arabicPeriod"/>
            </a:pPr>
            <a:r>
              <a:rPr lang="fa-IR" sz="1700" dirty="0">
                <a:cs typeface="B Nazanin" pitchFamily="2" charset="-78"/>
              </a:rPr>
              <a:t>تعیین </a:t>
            </a:r>
            <a:r>
              <a:rPr lang="fa-IR" sz="1700" dirty="0" smtClean="0">
                <a:cs typeface="B Nazanin" pitchFamily="2" charset="-78"/>
              </a:rPr>
              <a:t> کشندگی </a:t>
            </a:r>
            <a:r>
              <a:rPr lang="fa-IR" sz="1700" dirty="0">
                <a:cs typeface="B Nazanin" pitchFamily="2" charset="-78"/>
              </a:rPr>
              <a:t>داخل بیمارستان براساس جنسیت –سن در مراجعین مرکز و پیش بینی میزان آن برای پنج سال آینده</a:t>
            </a:r>
          </a:p>
          <a:p>
            <a:pPr marL="388620" indent="-342900" algn="just">
              <a:buFont typeface="+mj-lt"/>
              <a:buAutoNum type="arabicPeriod"/>
            </a:pPr>
            <a:r>
              <a:rPr lang="fa-IR" sz="1700">
                <a:cs typeface="B Nazanin" pitchFamily="2" charset="-78"/>
              </a:rPr>
              <a:t>تعیین </a:t>
            </a:r>
            <a:r>
              <a:rPr lang="fa-IR" sz="1700" smtClean="0">
                <a:cs typeface="B Nazanin" pitchFamily="2" charset="-78"/>
              </a:rPr>
              <a:t> کشندگی </a:t>
            </a:r>
            <a:r>
              <a:rPr lang="fa-IR" sz="1700" dirty="0">
                <a:cs typeface="B Nazanin" pitchFamily="2" charset="-78"/>
              </a:rPr>
              <a:t>داخل بیمارستان براساس نوع بیماری های قلبی در مراجعین مرکز و پیش بینی میزان آن برای پنج سال آینده</a:t>
            </a:r>
          </a:p>
          <a:p>
            <a:pPr marL="388620" indent="-342900" algn="just">
              <a:buFont typeface="+mj-lt"/>
              <a:buAutoNum type="arabicPeriod"/>
            </a:pPr>
            <a:r>
              <a:rPr lang="fa-IR" sz="1700" dirty="0">
                <a:cs typeface="B Nazanin" pitchFamily="2" charset="-78"/>
              </a:rPr>
              <a:t>    پیش بینی دفعات مراجعات بیماریهای قلبی براساس( بیماری شایع -پروسیجر-گروه ) مرکز برای پنج سال آینده</a:t>
            </a:r>
            <a:endParaRPr lang="fa-IR" sz="1700" dirty="0" smtClean="0">
              <a:cs typeface="B Nazanin" pitchFamily="2" charset="-78"/>
            </a:endParaRPr>
          </a:p>
          <a:p>
            <a:pPr algn="just"/>
            <a:r>
              <a:rPr lang="fa-IR" sz="1700" b="1" dirty="0">
                <a:cs typeface="B Nazanin" pitchFamily="2" charset="-78"/>
              </a:rPr>
              <a:t>اهدف کاربردی طرح </a:t>
            </a:r>
            <a:r>
              <a:rPr lang="fa-IR" sz="1700" b="1" dirty="0" smtClean="0">
                <a:cs typeface="B Nazanin" pitchFamily="2" charset="-78"/>
              </a:rPr>
              <a:t>:</a:t>
            </a:r>
            <a:endParaRPr lang="en-US" sz="1700" b="1" dirty="0" smtClean="0">
              <a:cs typeface="B Nazanin" pitchFamily="2" charset="-78"/>
            </a:endParaRPr>
          </a:p>
          <a:p>
            <a:pPr algn="just"/>
            <a:r>
              <a:rPr lang="fa-IR" sz="1700" dirty="0" smtClean="0">
                <a:cs typeface="B Nazanin" pitchFamily="2" charset="-78"/>
              </a:rPr>
              <a:t>مدیران </a:t>
            </a:r>
            <a:r>
              <a:rPr lang="fa-IR" sz="1700" dirty="0">
                <a:cs typeface="B Nazanin" pitchFamily="2" charset="-78"/>
              </a:rPr>
              <a:t>و مسئولین امور بیمارستانی و نیز متولیان وزارت بهداشت درمان و آموزش پزشکی  می توانند از نتایج این پژوهش به منظور برنامه ریزی نظام سلامت، در جهت مصرف بهینه منابع، همچنین افراد جامعه، بیماران، پزشکان،پرستاران و کلیه افراد شاغل در بخش خدمات مراکز درمانی و همچنین، مدیران و روسای بیمارستان­ها و دانشگاه، از نتایج این پژوهش بهره خواهند برد</a:t>
            </a:r>
          </a:p>
          <a:p>
            <a:pPr marL="45720" indent="0" algn="just">
              <a:buNone/>
            </a:pPr>
            <a:endParaRPr lang="fa-IR" sz="1700" dirty="0" smtClean="0">
              <a:cs typeface="B Nazanin" pitchFamily="2" charset="-78"/>
            </a:endParaRPr>
          </a:p>
          <a:p>
            <a:pPr algn="just" rtl="1"/>
            <a:endParaRPr lang="fa-IR" sz="1700" u="none" dirty="0">
              <a:cs typeface="B Nazanin" pitchFamily="2" charset="-78"/>
            </a:endParaRPr>
          </a:p>
        </p:txBody>
      </p:sp>
    </p:spTree>
    <p:extLst>
      <p:ext uri="{BB962C8B-B14F-4D97-AF65-F5344CB8AC3E}">
        <p14:creationId xmlns:p14="http://schemas.microsoft.com/office/powerpoint/2010/main" val="3417837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7257"/>
            <a:ext cx="6512511" cy="685800"/>
          </a:xfrm>
        </p:spPr>
        <p:txBody>
          <a:bodyPr/>
          <a:lstStyle/>
          <a:p>
            <a:r>
              <a:rPr lang="fa-IR" u="none" dirty="0">
                <a:cs typeface="B Nazanin" pitchFamily="2" charset="-78"/>
              </a:rPr>
              <a:t>روش اجرا</a:t>
            </a:r>
          </a:p>
        </p:txBody>
      </p:sp>
      <p:sp>
        <p:nvSpPr>
          <p:cNvPr id="3" name="Content Placeholder 2"/>
          <p:cNvSpPr>
            <a:spLocks noGrp="1"/>
          </p:cNvSpPr>
          <p:nvPr>
            <p:ph sz="quarter" idx="13"/>
          </p:nvPr>
        </p:nvSpPr>
        <p:spPr>
          <a:xfrm>
            <a:off x="83457" y="762000"/>
            <a:ext cx="9067800" cy="5867400"/>
          </a:xfrm>
        </p:spPr>
        <p:style>
          <a:lnRef idx="1">
            <a:schemeClr val="accent2"/>
          </a:lnRef>
          <a:fillRef idx="3">
            <a:schemeClr val="accent2"/>
          </a:fillRef>
          <a:effectRef idx="2">
            <a:schemeClr val="accent2"/>
          </a:effectRef>
          <a:fontRef idx="minor">
            <a:schemeClr val="lt1"/>
          </a:fontRef>
        </p:style>
        <p:txBody>
          <a:bodyPr>
            <a:noAutofit/>
          </a:bodyPr>
          <a:lstStyle/>
          <a:p>
            <a:pPr algn="just"/>
            <a:r>
              <a:rPr lang="fa-IR" sz="2000" dirty="0">
                <a:solidFill>
                  <a:schemeClr val="tx1"/>
                </a:solidFill>
                <a:cs typeface="B Nazanin" pitchFamily="2" charset="-78"/>
              </a:rPr>
              <a:t>در این مطالعه توصیفی- مقطعی، نمونه گیری به صورت سرشماری شامل بررسی کلیه پرونده مربوط به مراجعات بیماران  بستری شده از اول فروردین سال 1390 تا پایان اسفند ماه 1398 با تشخیص اولیه بیماری های قلبی عروقی در بیمارستان شهید رجایی(که اطلاعات در سیستم بیمارستانیثبت شده است)، مورد انجام خواهدگرفت.  سپس داده ها جهت بررسی وضعیت پنج ساله  مرکز و همچنین پیش بینی با استفاده از نرم افزار آماری </a:t>
            </a:r>
            <a:r>
              <a:rPr lang="en-US" sz="2000" dirty="0">
                <a:solidFill>
                  <a:schemeClr val="tx1"/>
                </a:solidFill>
                <a:cs typeface="B Nazanin" pitchFamily="2" charset="-78"/>
              </a:rPr>
              <a:t>SPSS </a:t>
            </a:r>
            <a:r>
              <a:rPr lang="fa-IR" sz="2000" dirty="0" smtClean="0">
                <a:solidFill>
                  <a:schemeClr val="tx1"/>
                </a:solidFill>
                <a:cs typeface="B Nazanin" pitchFamily="2" charset="-78"/>
              </a:rPr>
              <a:t>هوش </a:t>
            </a:r>
            <a:r>
              <a:rPr lang="fa-IR" sz="2000" dirty="0">
                <a:solidFill>
                  <a:schemeClr val="tx1"/>
                </a:solidFill>
                <a:cs typeface="B Nazanin" pitchFamily="2" charset="-78"/>
              </a:rPr>
              <a:t>مصنوعی مورد تجزیه و تحلیل قرار خواهدگرفت.</a:t>
            </a:r>
          </a:p>
          <a:p>
            <a:pPr algn="just"/>
            <a:r>
              <a:rPr lang="fa-IR" sz="2000" dirty="0" smtClean="0">
                <a:solidFill>
                  <a:schemeClr val="tx1"/>
                </a:solidFill>
                <a:cs typeface="B Nazanin" pitchFamily="2" charset="-78"/>
              </a:rPr>
              <a:t>پیش </a:t>
            </a:r>
            <a:r>
              <a:rPr lang="fa-IR" sz="2000" dirty="0">
                <a:solidFill>
                  <a:schemeClr val="tx1"/>
                </a:solidFill>
                <a:cs typeface="B Nazanin" pitchFamily="2" charset="-78"/>
              </a:rPr>
              <a:t>بینی بیماری با استفاده از هوش مصنوعی</a:t>
            </a:r>
          </a:p>
          <a:p>
            <a:pPr marL="45720" indent="0" algn="just">
              <a:buNone/>
            </a:pPr>
            <a:r>
              <a:rPr lang="fa-IR" sz="2000" dirty="0" smtClean="0">
                <a:solidFill>
                  <a:schemeClr val="tx1"/>
                </a:solidFill>
                <a:cs typeface="B Nazanin" pitchFamily="2" charset="-78"/>
              </a:rPr>
              <a:t>پس </a:t>
            </a:r>
            <a:r>
              <a:rPr lang="fa-IR" sz="2000" dirty="0">
                <a:solidFill>
                  <a:schemeClr val="tx1"/>
                </a:solidFill>
                <a:cs typeface="B Nazanin" pitchFamily="2" charset="-78"/>
              </a:rPr>
              <a:t>از استخراج اطلاعات بیماران و پاکسازی داده ها، متغیر های بدست آمده تبدیل به صفر و یک می شوند و با توجه به اطلاعات مراجعه هر بیمار یک رشته زمانی از اطلاعات بیمار بدست می آید و این عمل برای همه بیماران انجام می گیرد.  از این اطلاعات برای پیش بینی مراجعه مجدد بیمار و نوع بیماری استفاده می شود. 70 درصد داده ها برای آموزش مدل، 15 در صد برای تایید مدل و 15 درصد برای داده تست استفاده خواهد </a:t>
            </a:r>
            <a:r>
              <a:rPr lang="fa-IR" sz="2000" dirty="0" smtClean="0">
                <a:solidFill>
                  <a:schemeClr val="tx1"/>
                </a:solidFill>
                <a:cs typeface="B Nazanin" pitchFamily="2" charset="-78"/>
              </a:rPr>
              <a:t>شد.</a:t>
            </a:r>
          </a:p>
          <a:p>
            <a:pPr marL="45720" indent="0" algn="just">
              <a:buNone/>
            </a:pPr>
            <a:r>
              <a:rPr lang="fa-IR" sz="2000" dirty="0" smtClean="0">
                <a:solidFill>
                  <a:schemeClr val="tx1"/>
                </a:solidFill>
                <a:cs typeface="B Nazanin" pitchFamily="2" charset="-78"/>
              </a:rPr>
              <a:t>سپس با استفاده از یک شبک یادگیری عمیق </a:t>
            </a:r>
            <a:r>
              <a:rPr lang="en-US" sz="2000" dirty="0" smtClean="0">
                <a:solidFill>
                  <a:schemeClr val="tx1"/>
                </a:solidFill>
                <a:cs typeface="B Nazanin" pitchFamily="2" charset="-78"/>
              </a:rPr>
              <a:t>Recurrent neural network (RNN) </a:t>
            </a:r>
            <a:r>
              <a:rPr lang="fa-IR" sz="2000" dirty="0" smtClean="0">
                <a:solidFill>
                  <a:schemeClr val="tx1"/>
                </a:solidFill>
                <a:cs typeface="B Nazanin" pitchFamily="2" charset="-78"/>
              </a:rPr>
              <a:t>روی داده های آموزش مدل ساخته خواهد شد. عملکرد مدل بر روی داده تست با انجام خواهد گرفت.</a:t>
            </a:r>
          </a:p>
          <a:p>
            <a:pPr algn="just"/>
            <a:r>
              <a:rPr lang="fa-IR" sz="2000" dirty="0" smtClean="0">
                <a:solidFill>
                  <a:schemeClr val="tx1"/>
                </a:solidFill>
                <a:cs typeface="B Nazanin" pitchFamily="2" charset="-78"/>
              </a:rPr>
              <a:t>ارزیابی مدل</a:t>
            </a:r>
          </a:p>
          <a:p>
            <a:pPr marL="45720" indent="0" algn="just">
              <a:buNone/>
            </a:pPr>
            <a:r>
              <a:rPr lang="fa-IR" sz="2000" dirty="0" smtClean="0">
                <a:solidFill>
                  <a:schemeClr val="tx1"/>
                </a:solidFill>
                <a:cs typeface="B Nazanin" pitchFamily="2" charset="-78"/>
              </a:rPr>
              <a:t>عملکرد مدل در پیش بینی تشخیص با استفاده از </a:t>
            </a:r>
            <a:r>
              <a:rPr lang="en-US" sz="2000" dirty="0" smtClean="0">
                <a:solidFill>
                  <a:schemeClr val="tx1"/>
                </a:solidFill>
                <a:cs typeface="B Nazanin" pitchFamily="2" charset="-78"/>
              </a:rPr>
              <a:t>Top-k recall </a:t>
            </a:r>
            <a:r>
              <a:rPr lang="fa-IR" sz="2000" dirty="0" smtClean="0">
                <a:solidFill>
                  <a:schemeClr val="tx1"/>
                </a:solidFill>
                <a:cs typeface="B Nazanin" pitchFamily="2" charset="-78"/>
              </a:rPr>
              <a:t>که به صورت زیر تعریف می شود ارزیابی خواهد شد:</a:t>
            </a:r>
          </a:p>
          <a:p>
            <a:pPr algn="just"/>
            <a:r>
              <a:rPr lang="en-US" sz="2000" dirty="0" smtClean="0">
                <a:solidFill>
                  <a:schemeClr val="tx1"/>
                </a:solidFill>
                <a:cs typeface="B Nazanin" pitchFamily="2" charset="-78"/>
              </a:rPr>
              <a:t>Top-k recall =# of true </a:t>
            </a:r>
            <a:r>
              <a:rPr lang="en-US" sz="2000" dirty="0" err="1" smtClean="0">
                <a:solidFill>
                  <a:schemeClr val="tx1"/>
                </a:solidFill>
                <a:cs typeface="B Nazanin" pitchFamily="2" charset="-78"/>
              </a:rPr>
              <a:t>posetive</a:t>
            </a:r>
            <a:r>
              <a:rPr lang="en-US" sz="2000" dirty="0" smtClean="0">
                <a:solidFill>
                  <a:schemeClr val="tx1"/>
                </a:solidFill>
                <a:cs typeface="B Nazanin" pitchFamily="2" charset="-78"/>
              </a:rPr>
              <a:t> in top k prediction# of true </a:t>
            </a:r>
            <a:r>
              <a:rPr lang="en-US" sz="2000" dirty="0" err="1" smtClean="0">
                <a:solidFill>
                  <a:schemeClr val="tx1"/>
                </a:solidFill>
                <a:cs typeface="B Nazanin" pitchFamily="2" charset="-78"/>
              </a:rPr>
              <a:t>posetive</a:t>
            </a:r>
            <a:r>
              <a:rPr lang="fa-IR" sz="2000" dirty="0" smtClean="0">
                <a:solidFill>
                  <a:schemeClr val="tx1"/>
                </a:solidFill>
                <a:cs typeface="B Nazanin" pitchFamily="2" charset="-78"/>
              </a:rPr>
              <a:t>..</a:t>
            </a:r>
            <a:endParaRPr lang="en-US" sz="2000" dirty="0">
              <a:solidFill>
                <a:schemeClr val="tx1"/>
              </a:solidFill>
              <a:cs typeface="B Nazanin" pitchFamily="2" charset="-78"/>
            </a:endParaRPr>
          </a:p>
        </p:txBody>
      </p:sp>
    </p:spTree>
    <p:extLst>
      <p:ext uri="{BB962C8B-B14F-4D97-AF65-F5344CB8AC3E}">
        <p14:creationId xmlns:p14="http://schemas.microsoft.com/office/powerpoint/2010/main" val="3101483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417511" cy="1143000"/>
          </a:xfrm>
        </p:spPr>
        <p:txBody>
          <a:bodyPr>
            <a:normAutofit fontScale="90000"/>
          </a:bodyPr>
          <a:lstStyle/>
          <a:p>
            <a:pPr algn="ctr"/>
            <a:r>
              <a:rPr lang="fa-IR" dirty="0">
                <a:cs typeface="B Nazanin" pitchFamily="2" charset="-78"/>
              </a:rPr>
              <a:t>مشخصات ابزار جمع آوری اطلاعات و نحوه جمع آوری آن</a:t>
            </a:r>
            <a:endParaRPr lang="fa-IR" u="none" dirty="0">
              <a:cs typeface="B Nazanin" pitchFamily="2" charset="-78"/>
            </a:endParaRPr>
          </a:p>
        </p:txBody>
      </p:sp>
      <p:sp>
        <p:nvSpPr>
          <p:cNvPr id="3" name="Content Placeholder 2"/>
          <p:cNvSpPr>
            <a:spLocks noGrp="1"/>
          </p:cNvSpPr>
          <p:nvPr>
            <p:ph sz="quarter" idx="13"/>
          </p:nvPr>
        </p:nvSpPr>
        <p:spPr>
          <a:xfrm>
            <a:off x="0" y="1447800"/>
            <a:ext cx="9144000" cy="5410200"/>
          </a:xfrm>
        </p:spPr>
        <p:style>
          <a:lnRef idx="0">
            <a:schemeClr val="accent2"/>
          </a:lnRef>
          <a:fillRef idx="3">
            <a:schemeClr val="accent2"/>
          </a:fillRef>
          <a:effectRef idx="3">
            <a:schemeClr val="accent2"/>
          </a:effectRef>
          <a:fontRef idx="minor">
            <a:schemeClr val="lt1"/>
          </a:fontRef>
        </p:style>
        <p:txBody>
          <a:bodyPr>
            <a:noAutofit/>
          </a:bodyPr>
          <a:lstStyle/>
          <a:p>
            <a:r>
              <a:rPr lang="ar-SA" sz="2000" dirty="0">
                <a:solidFill>
                  <a:schemeClr val="tx1"/>
                </a:solidFill>
                <a:cs typeface="B Nazanin" pitchFamily="2" charset="-78"/>
              </a:rPr>
              <a:t>ابزار جمع آوری داده ها یک چک لیست دو قسمتی خواهد بود. بخش اول شامل اطلاعات دموگرافیکی و بخش دوم اطلاعات مربوط به انواع مختلف بیماری های قلبی عروقی (نارسایی،مادرزادی، عروق کرونر، دریچه، آریتمی)، عوامل خطر ( پرفشاری خون، دیابت، مصرف سیگار )، مدت زمان بستری و پیامد بیماری (ترخیص، انتقال یا فوت) خواهد بود. در ،در خصوص علت مرگ براساس کد</a:t>
            </a:r>
            <a:r>
              <a:rPr lang="en-US" sz="2000" dirty="0" err="1">
                <a:solidFill>
                  <a:schemeClr val="tx1"/>
                </a:solidFill>
                <a:cs typeface="B Nazanin" pitchFamily="2" charset="-78"/>
              </a:rPr>
              <a:t>lICD</a:t>
            </a:r>
            <a:r>
              <a:rPr lang="en-US" sz="2000" dirty="0">
                <a:solidFill>
                  <a:schemeClr val="tx1"/>
                </a:solidFill>
                <a:cs typeface="B Nazanin" pitchFamily="2" charset="-78"/>
              </a:rPr>
              <a:t>  </a:t>
            </a:r>
            <a:r>
              <a:rPr lang="ar-SA" sz="2000" dirty="0">
                <a:solidFill>
                  <a:schemeClr val="tx1"/>
                </a:solidFill>
                <a:cs typeface="B Nazanin" pitchFamily="2" charset="-78"/>
              </a:rPr>
              <a:t>بررسی خواهد شد. جهت تدوین چک لیست، از منابع معتبری چون کتاب و مقالات مختلف در این زمینه و نظر متخصصین قلب و عروق استفاده گردید و کلیه مؤثر در این زمینه، در چک لیست گنجانده خواهد شد. </a:t>
            </a:r>
            <a:endParaRPr lang="fa-IR" sz="2000" u="none" dirty="0">
              <a:solidFill>
                <a:schemeClr val="tx1"/>
              </a:solidFill>
              <a:cs typeface="B Nazanin" pitchFamily="2" charset="-78"/>
            </a:endParaRPr>
          </a:p>
        </p:txBody>
      </p:sp>
    </p:spTree>
    <p:extLst>
      <p:ext uri="{BB962C8B-B14F-4D97-AF65-F5344CB8AC3E}">
        <p14:creationId xmlns:p14="http://schemas.microsoft.com/office/powerpoint/2010/main" val="1720417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7731711" cy="1143000"/>
          </a:xfrm>
        </p:spPr>
        <p:txBody>
          <a:bodyPr/>
          <a:lstStyle/>
          <a:p>
            <a:pPr marL="0" indent="0">
              <a:buNone/>
            </a:pPr>
            <a:r>
              <a:rPr lang="fa-IR" dirty="0">
                <a:cs typeface="B Nazanin" pitchFamily="2" charset="-78"/>
              </a:rPr>
              <a:t>روش محاسبه حجم نمونه و تعدادآن</a:t>
            </a:r>
            <a:endParaRPr lang="fa-IR" u="none" dirty="0">
              <a:cs typeface="B Nazanin" pitchFamily="2" charset="-78"/>
            </a:endParaRPr>
          </a:p>
        </p:txBody>
      </p:sp>
      <p:sp>
        <p:nvSpPr>
          <p:cNvPr id="3" name="Content Placeholder 2"/>
          <p:cNvSpPr>
            <a:spLocks noGrp="1"/>
          </p:cNvSpPr>
          <p:nvPr>
            <p:ph sz="quarter" idx="13"/>
          </p:nvPr>
        </p:nvSpPr>
        <p:spPr>
          <a:xfrm>
            <a:off x="304800" y="1752600"/>
            <a:ext cx="8534400" cy="4770120"/>
          </a:xfrm>
        </p:spPr>
        <p:style>
          <a:lnRef idx="0">
            <a:schemeClr val="accent4"/>
          </a:lnRef>
          <a:fillRef idx="3">
            <a:schemeClr val="accent4"/>
          </a:fillRef>
          <a:effectRef idx="3">
            <a:schemeClr val="accent4"/>
          </a:effectRef>
          <a:fontRef idx="minor">
            <a:schemeClr val="lt1"/>
          </a:fontRef>
        </p:style>
        <p:txBody>
          <a:bodyPr>
            <a:normAutofit/>
          </a:bodyPr>
          <a:lstStyle/>
          <a:p>
            <a:pPr marL="0" indent="0" algn="just">
              <a:buNone/>
            </a:pPr>
            <a:endParaRPr lang="fa-IR" dirty="0">
              <a:solidFill>
                <a:schemeClr val="tx1"/>
              </a:solidFill>
              <a:cs typeface="B Nazanin" pitchFamily="2" charset="-78"/>
            </a:endParaRPr>
          </a:p>
          <a:p>
            <a:pPr marL="0" indent="0" algn="just">
              <a:buNone/>
            </a:pPr>
            <a:r>
              <a:rPr lang="fa-IR" dirty="0">
                <a:solidFill>
                  <a:schemeClr val="tx1"/>
                </a:solidFill>
                <a:cs typeface="B Nazanin" pitchFamily="2" charset="-78"/>
              </a:rPr>
              <a:t>در این مطالعه سرشماری انجام می شود، اطلاعات کلیه افراد(بستری)که در این بازه زمانی(90-98) به بیمارستان مراجعه کرده اند، از سیستم اطلاعاتی بیمارستان استخراج  و سپس تحلیل می شود در بررسی اولیه تعداد افراد مراجعه کنند 153317 نفر بوده است </a:t>
            </a:r>
            <a:endParaRPr lang="fa-IR" u="none" dirty="0">
              <a:solidFill>
                <a:schemeClr val="tx1"/>
              </a:solidFill>
              <a:cs typeface="B Nazanin" pitchFamily="2" charset="-78"/>
            </a:endParaRPr>
          </a:p>
        </p:txBody>
      </p:sp>
    </p:spTree>
    <p:extLst>
      <p:ext uri="{BB962C8B-B14F-4D97-AF65-F5344CB8AC3E}">
        <p14:creationId xmlns:p14="http://schemas.microsoft.com/office/powerpoint/2010/main" val="828348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6512511" cy="1143000"/>
          </a:xfrm>
        </p:spPr>
        <p:txBody>
          <a:bodyPr/>
          <a:lstStyle/>
          <a:p>
            <a:r>
              <a:rPr lang="fa-IR" dirty="0" smtClean="0">
                <a:cs typeface="B Nazanin" pitchFamily="2" charset="-78"/>
              </a:rPr>
              <a:t>هزینه ها</a:t>
            </a:r>
            <a:endParaRPr lang="en-US" dirty="0">
              <a:cs typeface="B Nazanin" pitchFamily="2" charset="-78"/>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319045917"/>
              </p:ext>
            </p:extLst>
          </p:nvPr>
        </p:nvGraphicFramePr>
        <p:xfrm>
          <a:off x="304800" y="2209800"/>
          <a:ext cx="8839200" cy="1097280"/>
        </p:xfrm>
        <a:graphic>
          <a:graphicData uri="http://schemas.openxmlformats.org/drawingml/2006/table">
            <a:tbl>
              <a:tblPr rtl="1">
                <a:tableStyleId>{284E427A-3D55-4303-BF80-6455036E1DE7}</a:tableStyleId>
              </a:tblPr>
              <a:tblGrid>
                <a:gridCol w="1473200"/>
                <a:gridCol w="1473200"/>
                <a:gridCol w="1473200"/>
                <a:gridCol w="1473200"/>
                <a:gridCol w="1128486"/>
                <a:gridCol w="1817914"/>
              </a:tblGrid>
              <a:tr h="0">
                <a:tc>
                  <a:txBody>
                    <a:bodyPr/>
                    <a:lstStyle/>
                    <a:p>
                      <a:r>
                        <a:rPr lang="fa-IR" dirty="0">
                          <a:cs typeface="B Nazanin" pitchFamily="2" charset="-78"/>
                        </a:rPr>
                        <a:t>هزینه </a:t>
                      </a:r>
                      <a:r>
                        <a:rPr lang="fa-IR" dirty="0" smtClean="0">
                          <a:cs typeface="B Nazanin" pitchFamily="2" charset="-78"/>
                        </a:rPr>
                        <a:t>پرسنلی</a:t>
                      </a:r>
                      <a:endParaRPr lang="fa-IR" dirty="0">
                        <a:cs typeface="B Nazanin" pitchFamily="2" charset="-78"/>
                      </a:endParaRPr>
                    </a:p>
                  </a:txBody>
                  <a:tcPr anchor="ctr"/>
                </a:tc>
                <a:tc>
                  <a:txBody>
                    <a:bodyPr/>
                    <a:lstStyle/>
                    <a:p>
                      <a:r>
                        <a:rPr lang="fa-IR" dirty="0">
                          <a:cs typeface="B Nazanin" pitchFamily="2" charset="-78"/>
                        </a:rPr>
                        <a:t>هزینه مواد مصرفی</a:t>
                      </a:r>
                    </a:p>
                  </a:txBody>
                  <a:tcPr anchor="ctr"/>
                </a:tc>
                <a:tc>
                  <a:txBody>
                    <a:bodyPr/>
                    <a:lstStyle/>
                    <a:p>
                      <a:r>
                        <a:rPr lang="fa-IR">
                          <a:cs typeface="B Nazanin" pitchFamily="2" charset="-78"/>
                        </a:rPr>
                        <a:t>هزینه مواد غیر مصرفی</a:t>
                      </a:r>
                    </a:p>
                  </a:txBody>
                  <a:tcPr anchor="ctr"/>
                </a:tc>
                <a:tc>
                  <a:txBody>
                    <a:bodyPr/>
                    <a:lstStyle/>
                    <a:p>
                      <a:r>
                        <a:rPr lang="fa-IR" sz="1400" dirty="0">
                          <a:cs typeface="B Nazanin" pitchFamily="2" charset="-78"/>
                        </a:rPr>
                        <a:t>هزینه تجهیزات،موادوخدمات موجوددر مرکز</a:t>
                      </a:r>
                    </a:p>
                  </a:txBody>
                  <a:tcPr anchor="ctr"/>
                </a:tc>
                <a:tc>
                  <a:txBody>
                    <a:bodyPr/>
                    <a:lstStyle/>
                    <a:p>
                      <a:r>
                        <a:rPr lang="fa-IR" dirty="0">
                          <a:cs typeface="B Nazanin" pitchFamily="2" charset="-78"/>
                        </a:rPr>
                        <a:t>هزینه چاپ و تکثیر</a:t>
                      </a:r>
                    </a:p>
                  </a:txBody>
                  <a:tcPr anchor="ctr"/>
                </a:tc>
                <a:tc>
                  <a:txBody>
                    <a:bodyPr/>
                    <a:lstStyle/>
                    <a:p>
                      <a:r>
                        <a:rPr lang="fa-IR" dirty="0">
                          <a:cs typeface="B Nazanin" pitchFamily="2" charset="-78"/>
                        </a:rPr>
                        <a:t>جمع کل هزینه - ریال</a:t>
                      </a:r>
                    </a:p>
                  </a:txBody>
                  <a:tcPr anchor="ctr">
                    <a:solidFill>
                      <a:schemeClr val="accent2"/>
                    </a:solidFill>
                  </a:tcPr>
                </a:tc>
              </a:tr>
              <a:tr h="238125">
                <a:tc>
                  <a:txBody>
                    <a:bodyPr/>
                    <a:lstStyle/>
                    <a:p>
                      <a:pPr algn="ctr" rtl="1"/>
                      <a:r>
                        <a:rPr lang="en-US">
                          <a:effectLst/>
                          <a:cs typeface="B Nazanin" pitchFamily="2" charset="-78"/>
                        </a:rPr>
                        <a:t>110,000,000</a:t>
                      </a:r>
                      <a:endParaRPr lang="en-US">
                        <a:solidFill>
                          <a:srgbClr val="000000"/>
                        </a:solidFill>
                        <a:effectLst/>
                        <a:cs typeface="B Nazanin" pitchFamily="2" charset="-78"/>
                      </a:endParaRPr>
                    </a:p>
                  </a:txBody>
                  <a:tcPr anchor="ctr"/>
                </a:tc>
                <a:tc>
                  <a:txBody>
                    <a:bodyPr/>
                    <a:lstStyle/>
                    <a:p>
                      <a:pPr algn="ctr" rtl="1"/>
                      <a:endParaRPr lang="en-US">
                        <a:solidFill>
                          <a:srgbClr val="00008B"/>
                        </a:solidFill>
                        <a:effectLst/>
                        <a:cs typeface="B Nazanin" pitchFamily="2" charset="-78"/>
                      </a:endParaRPr>
                    </a:p>
                  </a:txBody>
                  <a:tcPr anchor="ctr"/>
                </a:tc>
                <a:tc>
                  <a:txBody>
                    <a:bodyPr/>
                    <a:lstStyle/>
                    <a:p>
                      <a:pPr rtl="1"/>
                      <a:endParaRPr lang="en-US">
                        <a:solidFill>
                          <a:srgbClr val="000000"/>
                        </a:solidFill>
                        <a:effectLst/>
                        <a:cs typeface="B Nazanin" pitchFamily="2" charset="-78"/>
                      </a:endParaRPr>
                    </a:p>
                  </a:txBody>
                  <a:tcPr anchor="ctr"/>
                </a:tc>
                <a:tc>
                  <a:txBody>
                    <a:bodyPr/>
                    <a:lstStyle/>
                    <a:p>
                      <a:pPr algn="ctr" rtl="1"/>
                      <a:endParaRPr lang="en-US">
                        <a:solidFill>
                          <a:srgbClr val="00008B"/>
                        </a:solidFill>
                        <a:effectLst/>
                        <a:cs typeface="B Nazanin" pitchFamily="2" charset="-78"/>
                      </a:endParaRPr>
                    </a:p>
                  </a:txBody>
                  <a:tcPr anchor="ctr"/>
                </a:tc>
                <a:tc>
                  <a:txBody>
                    <a:bodyPr/>
                    <a:lstStyle/>
                    <a:p>
                      <a:pPr algn="ctr" rtl="1"/>
                      <a:endParaRPr lang="en-US" dirty="0">
                        <a:solidFill>
                          <a:srgbClr val="00008B"/>
                        </a:solidFill>
                        <a:effectLst/>
                        <a:cs typeface="B Nazanin" pitchFamily="2" charset="-78"/>
                      </a:endParaRPr>
                    </a:p>
                  </a:txBody>
                  <a:tcPr anchor="ctr"/>
                </a:tc>
                <a:tc>
                  <a:txBody>
                    <a:bodyPr/>
                    <a:lstStyle/>
                    <a:p>
                      <a:pPr algn="ctr" rtl="1"/>
                      <a:r>
                        <a:rPr lang="en-US" dirty="0">
                          <a:effectLst/>
                          <a:cs typeface="B Nazanin" pitchFamily="2" charset="-78"/>
                        </a:rPr>
                        <a:t>110,000,000</a:t>
                      </a:r>
                      <a:endParaRPr lang="en-US" dirty="0">
                        <a:solidFill>
                          <a:srgbClr val="FFFFFF"/>
                        </a:solidFill>
                        <a:effectLst/>
                        <a:cs typeface="B Nazanin" pitchFamily="2" charset="-78"/>
                      </a:endParaRPr>
                    </a:p>
                  </a:txBody>
                  <a:tcPr anchor="ctr">
                    <a:solidFill>
                      <a:schemeClr val="accent2"/>
                    </a:solidFill>
                  </a:tcPr>
                </a:tc>
              </a:tr>
            </a:tbl>
          </a:graphicData>
        </a:graphic>
      </p:graphicFrame>
    </p:spTree>
    <p:extLst>
      <p:ext uri="{BB962C8B-B14F-4D97-AF65-F5344CB8AC3E}">
        <p14:creationId xmlns:p14="http://schemas.microsoft.com/office/powerpoint/2010/main" val="1722261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52400"/>
            <a:ext cx="6512511" cy="1143000"/>
          </a:xfrm>
        </p:spPr>
        <p:txBody>
          <a:bodyPr/>
          <a:lstStyle/>
          <a:p>
            <a:r>
              <a:rPr lang="fa-IR" dirty="0" smtClean="0">
                <a:cs typeface="B Nazanin" pitchFamily="2" charset="-78"/>
              </a:rPr>
              <a:t>اسامی همکاران طرح</a:t>
            </a:r>
            <a:endParaRPr lang="en-US" dirty="0">
              <a:cs typeface="B Nazanin" pitchFamily="2" charset="-78"/>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096557444"/>
              </p:ext>
            </p:extLst>
          </p:nvPr>
        </p:nvGraphicFramePr>
        <p:xfrm>
          <a:off x="533400" y="1371600"/>
          <a:ext cx="8381999" cy="4561327"/>
        </p:xfrm>
        <a:graphic>
          <a:graphicData uri="http://schemas.openxmlformats.org/drawingml/2006/table">
            <a:tbl>
              <a:tblPr rtl="1"/>
              <a:tblGrid>
                <a:gridCol w="3443472"/>
                <a:gridCol w="2590634"/>
                <a:gridCol w="2347893"/>
              </a:tblGrid>
              <a:tr h="609600">
                <a:tc>
                  <a:txBody>
                    <a:bodyPr/>
                    <a:lstStyle/>
                    <a:p>
                      <a:pPr algn="ctr"/>
                      <a:r>
                        <a:rPr lang="fa-IR" sz="1400" b="1" dirty="0">
                          <a:solidFill>
                            <a:schemeClr val="tx1"/>
                          </a:solidFill>
                          <a:cs typeface="B Nazanin" pitchFamily="2" charset="-78"/>
                        </a:rPr>
                        <a:t>نام و نام‌خانوادگی </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a-IR" sz="1400" b="1" dirty="0">
                          <a:solidFill>
                            <a:schemeClr val="tx1"/>
                          </a:solidFill>
                          <a:cs typeface="B Nazanin" pitchFamily="2" charset="-78"/>
                        </a:rPr>
                        <a:t>سمت در طرح</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a-IR" sz="1400" b="1" dirty="0">
                          <a:solidFill>
                            <a:schemeClr val="tx1"/>
                          </a:solidFill>
                          <a:cs typeface="B Nazanin" pitchFamily="2" charset="-78"/>
                        </a:rPr>
                        <a:t>نوع همکاری</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32670">
                <a:tc>
                  <a:txBody>
                    <a:bodyPr/>
                    <a:lstStyle/>
                    <a:p>
                      <a:pPr algn="r" rtl="1"/>
                      <a:r>
                        <a:rPr lang="fa-IR" sz="1400" b="1" kern="1200" dirty="0" smtClean="0">
                          <a:solidFill>
                            <a:schemeClr val="tx1"/>
                          </a:solidFill>
                          <a:effectLst/>
                          <a:latin typeface="+mn-lt"/>
                          <a:ea typeface="+mn-ea"/>
                          <a:cs typeface="B Nazanin" pitchFamily="2" charset="-78"/>
                        </a:rPr>
                        <a:t>مجید ملکی</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E0E6"/>
                    </a:solidFill>
                  </a:tcPr>
                </a:tc>
                <a:tc>
                  <a:txBody>
                    <a:bodyPr/>
                    <a:lstStyle/>
                    <a:p>
                      <a:pPr algn="ctr" rtl="1"/>
                      <a:r>
                        <a:rPr lang="fa-IR" sz="1400" b="1" dirty="0">
                          <a:solidFill>
                            <a:schemeClr val="tx1"/>
                          </a:solidFill>
                          <a:effectLst/>
                          <a:cs typeface="B Nazanin" pitchFamily="2" charset="-78"/>
                        </a:rPr>
                        <a:t>همکار طرح و نویسنده مقاله</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FF2F"/>
                    </a:solidFill>
                  </a:tcPr>
                </a:tc>
                <a:tc>
                  <a:txBody>
                    <a:bodyPr/>
                    <a:lstStyle/>
                    <a:p>
                      <a:pPr algn="ctr" rtl="1"/>
                      <a:r>
                        <a:rPr lang="fa-IR" sz="1400" b="1" dirty="0">
                          <a:solidFill>
                            <a:schemeClr val="tx1"/>
                          </a:solidFill>
                          <a:effectLst/>
                          <a:cs typeface="B Nazanin" pitchFamily="2" charset="-78"/>
                        </a:rPr>
                        <a:t>استاد راهنما</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8080"/>
                    </a:solidFill>
                  </a:tcPr>
                </a:tc>
              </a:tr>
              <a:tr h="196803">
                <a:tc>
                  <a:txBody>
                    <a:bodyPr/>
                    <a:lstStyle/>
                    <a:p>
                      <a:pPr algn="r" rtl="1"/>
                      <a:r>
                        <a:rPr lang="fa-IR" sz="1400" b="1" kern="1200" dirty="0" smtClean="0">
                          <a:solidFill>
                            <a:schemeClr val="tx1"/>
                          </a:solidFill>
                          <a:effectLst/>
                          <a:latin typeface="+mn-lt"/>
                          <a:ea typeface="+mn-ea"/>
                          <a:cs typeface="B Nazanin" pitchFamily="2" charset="-78"/>
                        </a:rPr>
                        <a:t>فریدون نوحی </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E0E6"/>
                    </a:solidFill>
                  </a:tcPr>
                </a:tc>
                <a:tc>
                  <a:txBody>
                    <a:bodyPr/>
                    <a:lstStyle/>
                    <a:p>
                      <a:pPr algn="ctr" rtl="1"/>
                      <a:r>
                        <a:rPr lang="fa-IR" sz="1400" b="1">
                          <a:solidFill>
                            <a:schemeClr val="tx1"/>
                          </a:solidFill>
                          <a:effectLst/>
                          <a:cs typeface="B Nazanin" pitchFamily="2" charset="-78"/>
                        </a:rPr>
                        <a:t>همکار طرح و نویسنده مقاله</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FF2F"/>
                    </a:solidFill>
                  </a:tcPr>
                </a:tc>
                <a:tc>
                  <a:txBody>
                    <a:bodyPr/>
                    <a:lstStyle/>
                    <a:p>
                      <a:pPr algn="ctr" rtl="1"/>
                      <a:r>
                        <a:rPr lang="fa-IR" sz="1400" b="1">
                          <a:solidFill>
                            <a:schemeClr val="tx1"/>
                          </a:solidFill>
                          <a:effectLst/>
                          <a:cs typeface="B Nazanin" pitchFamily="2" charset="-78"/>
                        </a:rPr>
                        <a:t>استاد راهنما</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8080"/>
                    </a:solidFill>
                  </a:tcPr>
                </a:tc>
              </a:tr>
              <a:tr h="196803">
                <a:tc>
                  <a:txBody>
                    <a:bodyPr/>
                    <a:lstStyle/>
                    <a:p>
                      <a:pPr algn="r" rtl="1"/>
                      <a:r>
                        <a:rPr lang="fa-IR" sz="1400" b="1" kern="1200" dirty="0" smtClean="0">
                          <a:solidFill>
                            <a:schemeClr val="tx1"/>
                          </a:solidFill>
                          <a:effectLst/>
                          <a:latin typeface="+mn-lt"/>
                          <a:ea typeface="+mn-ea"/>
                          <a:cs typeface="B Nazanin" pitchFamily="2" charset="-78"/>
                        </a:rPr>
                        <a:t>مهناز مایل افشار</a:t>
                      </a:r>
                      <a:endParaRPr lang="fa-IR" sz="1400" b="1" kern="1200" dirty="0">
                        <a:solidFill>
                          <a:schemeClr val="tx1"/>
                        </a:solidFill>
                        <a:effectLst/>
                        <a:latin typeface="+mn-lt"/>
                        <a:ea typeface="+mn-ea"/>
                        <a:cs typeface="B Nazanin" pitchFamily="2" charset="-78"/>
                      </a:endParaRP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E0E6"/>
                    </a:solidFill>
                  </a:tcPr>
                </a:tc>
                <a:tc>
                  <a:txBody>
                    <a:bodyPr/>
                    <a:lstStyle/>
                    <a:p>
                      <a:pPr algn="ctr" rtl="1"/>
                      <a:r>
                        <a:rPr lang="fa-IR" sz="1400" b="1" dirty="0">
                          <a:solidFill>
                            <a:schemeClr val="tx1"/>
                          </a:solidFill>
                          <a:effectLst/>
                          <a:cs typeface="B Nazanin" pitchFamily="2" charset="-78"/>
                        </a:rPr>
                        <a:t>مجری اصلی / نویسنده مقاله</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FF2F"/>
                    </a:solidFill>
                  </a:tcPr>
                </a:tc>
                <a:tc>
                  <a:txBody>
                    <a:bodyPr/>
                    <a:lstStyle/>
                    <a:p>
                      <a:pPr algn="ctr" rtl="1"/>
                      <a:r>
                        <a:rPr lang="fa-IR" sz="1400" b="1">
                          <a:solidFill>
                            <a:schemeClr val="tx1"/>
                          </a:solidFill>
                          <a:effectLst/>
                          <a:cs typeface="B Nazanin" pitchFamily="2" charset="-78"/>
                        </a:rPr>
                        <a:t>طراحی و تدوین طرح</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8080"/>
                    </a:solidFill>
                  </a:tcPr>
                </a:tc>
              </a:tr>
              <a:tr h="196803">
                <a:tc>
                  <a:txBody>
                    <a:bodyPr/>
                    <a:lstStyle/>
                    <a:p>
                      <a:pPr algn="r" rtl="1"/>
                      <a:r>
                        <a:rPr lang="fa-IR" sz="1400" b="1" kern="1200" dirty="0" smtClean="0">
                          <a:solidFill>
                            <a:schemeClr val="tx1"/>
                          </a:solidFill>
                          <a:effectLst/>
                          <a:latin typeface="+mn-lt"/>
                          <a:ea typeface="+mn-ea"/>
                          <a:cs typeface="B Nazanin" pitchFamily="2" charset="-78"/>
                        </a:rPr>
                        <a:t>بهرام محبی</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E0E6"/>
                    </a:solidFill>
                  </a:tcPr>
                </a:tc>
                <a:tc>
                  <a:txBody>
                    <a:bodyPr/>
                    <a:lstStyle/>
                    <a:p>
                      <a:pPr algn="ctr" rtl="1"/>
                      <a:r>
                        <a:rPr lang="fa-IR" sz="1400" b="1">
                          <a:solidFill>
                            <a:schemeClr val="tx1"/>
                          </a:solidFill>
                          <a:effectLst/>
                          <a:cs typeface="B Nazanin" pitchFamily="2" charset="-78"/>
                        </a:rPr>
                        <a:t>مجری ونویسنده مقاله</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FF2F"/>
                    </a:solidFill>
                  </a:tcPr>
                </a:tc>
                <a:tc>
                  <a:txBody>
                    <a:bodyPr/>
                    <a:lstStyle/>
                    <a:p>
                      <a:pPr algn="ctr" rtl="1"/>
                      <a:r>
                        <a:rPr lang="fa-IR" sz="1400" b="1">
                          <a:solidFill>
                            <a:schemeClr val="tx1"/>
                          </a:solidFill>
                          <a:effectLst/>
                          <a:cs typeface="B Nazanin" pitchFamily="2" charset="-78"/>
                        </a:rPr>
                        <a:t>نظارت بر اجرای طرح</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8080"/>
                    </a:solidFill>
                  </a:tcPr>
                </a:tc>
              </a:tr>
              <a:tr h="196803">
                <a:tc>
                  <a:txBody>
                    <a:bodyPr/>
                    <a:lstStyle/>
                    <a:p>
                      <a:pPr algn="r" rtl="1"/>
                      <a:r>
                        <a:rPr lang="fa-IR" sz="1400" b="1" kern="1200" dirty="0" smtClean="0">
                          <a:solidFill>
                            <a:schemeClr val="tx1"/>
                          </a:solidFill>
                          <a:effectLst/>
                          <a:latin typeface="+mn-lt"/>
                          <a:ea typeface="+mn-ea"/>
                          <a:cs typeface="B Nazanin" pitchFamily="2" charset="-78"/>
                        </a:rPr>
                        <a:t>پرهام صادقی پور</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E0E6"/>
                    </a:solidFill>
                  </a:tcPr>
                </a:tc>
                <a:tc>
                  <a:txBody>
                    <a:bodyPr/>
                    <a:lstStyle/>
                    <a:p>
                      <a:pPr algn="ctr" rtl="1"/>
                      <a:r>
                        <a:rPr lang="fa-IR" sz="1400" b="1">
                          <a:solidFill>
                            <a:schemeClr val="tx1"/>
                          </a:solidFill>
                          <a:effectLst/>
                          <a:cs typeface="B Nazanin" pitchFamily="2" charset="-78"/>
                        </a:rPr>
                        <a:t>مجری ونویسنده مقاله</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FF2F"/>
                    </a:solidFill>
                  </a:tcPr>
                </a:tc>
                <a:tc>
                  <a:txBody>
                    <a:bodyPr/>
                    <a:lstStyle/>
                    <a:p>
                      <a:pPr algn="ctr" rtl="1"/>
                      <a:r>
                        <a:rPr lang="fa-IR" sz="1400" b="1" dirty="0">
                          <a:solidFill>
                            <a:schemeClr val="tx1"/>
                          </a:solidFill>
                          <a:effectLst/>
                          <a:cs typeface="B Nazanin" pitchFamily="2" charset="-78"/>
                        </a:rPr>
                        <a:t>مشاور</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8080"/>
                    </a:solidFill>
                  </a:tcPr>
                </a:tc>
              </a:tr>
              <a:tr h="196803">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400" b="1" kern="1200" dirty="0" smtClean="0">
                          <a:solidFill>
                            <a:schemeClr val="tx1"/>
                          </a:solidFill>
                          <a:effectLst/>
                          <a:latin typeface="+mn-lt"/>
                          <a:ea typeface="+mn-ea"/>
                          <a:cs typeface="B Nazanin" pitchFamily="2" charset="-78"/>
                        </a:rPr>
                        <a:t>سمیرا کلائی نیا</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E0E6"/>
                    </a:solidFill>
                  </a:tcPr>
                </a:tc>
                <a:tc>
                  <a:txBody>
                    <a:bodyPr/>
                    <a:lstStyle/>
                    <a:p>
                      <a:pPr algn="ctr" rtl="1"/>
                      <a:r>
                        <a:rPr lang="fa-IR" sz="1400" b="1" dirty="0">
                          <a:solidFill>
                            <a:schemeClr val="tx1"/>
                          </a:solidFill>
                          <a:effectLst/>
                          <a:cs typeface="B Nazanin" pitchFamily="2" charset="-78"/>
                        </a:rPr>
                        <a:t>همکار طرح و نویسنده مقاله</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FF2F"/>
                    </a:solidFill>
                  </a:tcPr>
                </a:tc>
                <a:tc>
                  <a:txBody>
                    <a:bodyPr/>
                    <a:lstStyle/>
                    <a:p>
                      <a:pPr algn="ctr" rtl="1"/>
                      <a:r>
                        <a:rPr lang="fa-IR" sz="1400" b="1" dirty="0">
                          <a:solidFill>
                            <a:schemeClr val="tx1"/>
                          </a:solidFill>
                          <a:effectLst/>
                          <a:cs typeface="B Nazanin" pitchFamily="2" charset="-78"/>
                        </a:rPr>
                        <a:t>مشاور</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8080"/>
                    </a:solidFill>
                  </a:tcPr>
                </a:tc>
              </a:tr>
              <a:tr h="196803">
                <a:tc>
                  <a:txBody>
                    <a:bodyPr/>
                    <a:lstStyle/>
                    <a:p>
                      <a:pPr algn="r" rtl="1"/>
                      <a:r>
                        <a:rPr lang="fa-IR" sz="1400" b="1" kern="1200" dirty="0" smtClean="0">
                          <a:solidFill>
                            <a:schemeClr val="tx1"/>
                          </a:solidFill>
                          <a:effectLst/>
                          <a:latin typeface="+mn-lt"/>
                          <a:ea typeface="+mn-ea"/>
                          <a:cs typeface="B Nazanin" pitchFamily="2" charset="-78"/>
                        </a:rPr>
                        <a:t>سعیده مظلوم زاده</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E0E6"/>
                    </a:solidFill>
                  </a:tcPr>
                </a:tc>
                <a:tc>
                  <a:txBody>
                    <a:bodyPr/>
                    <a:lstStyle/>
                    <a:p>
                      <a:pPr algn="ctr" rtl="1"/>
                      <a:r>
                        <a:rPr lang="fa-IR" sz="1400" b="1" dirty="0">
                          <a:solidFill>
                            <a:schemeClr val="tx1"/>
                          </a:solidFill>
                          <a:effectLst/>
                          <a:cs typeface="B Nazanin" pitchFamily="2" charset="-78"/>
                        </a:rPr>
                        <a:t>همکار طرح و نویسنده مقاله</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FF2F"/>
                    </a:solidFill>
                  </a:tcPr>
                </a:tc>
                <a:tc>
                  <a:txBody>
                    <a:bodyPr/>
                    <a:lstStyle/>
                    <a:p>
                      <a:pPr algn="ctr" rtl="1"/>
                      <a:r>
                        <a:rPr lang="fa-IR" sz="1400" b="1" dirty="0">
                          <a:solidFill>
                            <a:schemeClr val="tx1"/>
                          </a:solidFill>
                          <a:effectLst/>
                          <a:cs typeface="B Nazanin" pitchFamily="2" charset="-78"/>
                        </a:rPr>
                        <a:t>متدولوژیست</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8080"/>
                    </a:solidFill>
                  </a:tcPr>
                </a:tc>
              </a:tr>
              <a:tr h="232670">
                <a:tc>
                  <a:txBody>
                    <a:bodyPr/>
                    <a:lstStyle/>
                    <a:p>
                      <a:pPr algn="r" rtl="1"/>
                      <a:r>
                        <a:rPr lang="fa-IR" sz="1400" b="1" kern="1200" dirty="0" smtClean="0">
                          <a:solidFill>
                            <a:schemeClr val="tx1"/>
                          </a:solidFill>
                          <a:effectLst/>
                          <a:latin typeface="+mn-lt"/>
                          <a:ea typeface="+mn-ea"/>
                          <a:cs typeface="B Nazanin" pitchFamily="2" charset="-78"/>
                        </a:rPr>
                        <a:t>محمدضیاء توتونچی </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E0E6"/>
                    </a:solidFill>
                  </a:tcPr>
                </a:tc>
                <a:tc>
                  <a:txBody>
                    <a:bodyPr/>
                    <a:lstStyle/>
                    <a:p>
                      <a:pPr algn="ctr" rtl="1"/>
                      <a:r>
                        <a:rPr lang="fa-IR" sz="1400" b="1">
                          <a:solidFill>
                            <a:schemeClr val="tx1"/>
                          </a:solidFill>
                          <a:effectLst/>
                          <a:cs typeface="B Nazanin" pitchFamily="2" charset="-78"/>
                        </a:rPr>
                        <a:t>ناظر</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FF2F"/>
                    </a:solidFill>
                  </a:tcPr>
                </a:tc>
                <a:tc>
                  <a:txBody>
                    <a:bodyPr/>
                    <a:lstStyle/>
                    <a:p>
                      <a:pPr algn="ctr" rtl="1"/>
                      <a:r>
                        <a:rPr lang="fa-IR" sz="1400" b="1">
                          <a:solidFill>
                            <a:schemeClr val="tx1"/>
                          </a:solidFill>
                          <a:effectLst/>
                          <a:cs typeface="B Nazanin" pitchFamily="2" charset="-78"/>
                        </a:rPr>
                        <a:t>مشاور</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8080"/>
                    </a:solidFill>
                  </a:tcPr>
                </a:tc>
              </a:tr>
              <a:tr h="232670">
                <a:tc>
                  <a:txBody>
                    <a:bodyPr/>
                    <a:lstStyle/>
                    <a:p>
                      <a:pPr algn="r" rtl="1"/>
                      <a:r>
                        <a:rPr lang="fa-IR" sz="1400" b="1" kern="1200" dirty="0" smtClean="0">
                          <a:solidFill>
                            <a:schemeClr val="tx1"/>
                          </a:solidFill>
                          <a:effectLst/>
                          <a:latin typeface="+mn-lt"/>
                          <a:ea typeface="+mn-ea"/>
                          <a:cs typeface="B Nazanin" pitchFamily="2" charset="-78"/>
                        </a:rPr>
                        <a:t>سعید حسینی</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E0E6"/>
                    </a:solidFill>
                  </a:tcPr>
                </a:tc>
                <a:tc>
                  <a:txBody>
                    <a:bodyPr/>
                    <a:lstStyle/>
                    <a:p>
                      <a:pPr algn="ctr" rtl="1"/>
                      <a:r>
                        <a:rPr lang="fa-IR" sz="1400" b="1">
                          <a:solidFill>
                            <a:schemeClr val="tx1"/>
                          </a:solidFill>
                          <a:effectLst/>
                          <a:cs typeface="B Nazanin" pitchFamily="2" charset="-78"/>
                        </a:rPr>
                        <a:t>همکار طرح</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FF2F"/>
                    </a:solidFill>
                  </a:tcPr>
                </a:tc>
                <a:tc>
                  <a:txBody>
                    <a:bodyPr/>
                    <a:lstStyle/>
                    <a:p>
                      <a:pPr algn="ctr" rtl="1"/>
                      <a:r>
                        <a:rPr lang="fa-IR" sz="1400" b="1">
                          <a:solidFill>
                            <a:schemeClr val="tx1"/>
                          </a:solidFill>
                          <a:effectLst/>
                          <a:cs typeface="B Nazanin" pitchFamily="2" charset="-78"/>
                        </a:rPr>
                        <a:t>مشاور</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8080"/>
                    </a:solidFill>
                  </a:tcPr>
                </a:tc>
              </a:tr>
              <a:tr h="232670">
                <a:tc>
                  <a:txBody>
                    <a:bodyPr/>
                    <a:lstStyle/>
                    <a:p>
                      <a:pPr algn="r" rtl="1"/>
                      <a:r>
                        <a:rPr lang="fa-IR" sz="1400" b="1" kern="1200" dirty="0" smtClean="0">
                          <a:solidFill>
                            <a:schemeClr val="tx1"/>
                          </a:solidFill>
                          <a:effectLst/>
                          <a:latin typeface="+mn-lt"/>
                          <a:ea typeface="+mn-ea"/>
                          <a:cs typeface="B Nazanin" pitchFamily="2" charset="-78"/>
                        </a:rPr>
                        <a:t>مجید حق جو</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E0E6"/>
                    </a:solidFill>
                  </a:tcPr>
                </a:tc>
                <a:tc>
                  <a:txBody>
                    <a:bodyPr/>
                    <a:lstStyle/>
                    <a:p>
                      <a:pPr algn="ctr" rtl="1"/>
                      <a:r>
                        <a:rPr lang="fa-IR" sz="1400" b="1">
                          <a:solidFill>
                            <a:schemeClr val="tx1"/>
                          </a:solidFill>
                          <a:effectLst/>
                          <a:cs typeface="B Nazanin" pitchFamily="2" charset="-78"/>
                        </a:rPr>
                        <a:t>همکار طرح</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FF2F"/>
                    </a:solidFill>
                  </a:tcPr>
                </a:tc>
                <a:tc>
                  <a:txBody>
                    <a:bodyPr/>
                    <a:lstStyle/>
                    <a:p>
                      <a:pPr algn="ctr" rtl="1"/>
                      <a:r>
                        <a:rPr lang="fa-IR" sz="1400" b="1">
                          <a:solidFill>
                            <a:schemeClr val="tx1"/>
                          </a:solidFill>
                          <a:effectLst/>
                          <a:cs typeface="B Nazanin" pitchFamily="2" charset="-78"/>
                        </a:rPr>
                        <a:t>مشاور</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8080"/>
                    </a:solidFill>
                  </a:tcPr>
                </a:tc>
              </a:tr>
              <a:tr h="232670">
                <a:tc>
                  <a:txBody>
                    <a:bodyPr/>
                    <a:lstStyle/>
                    <a:p>
                      <a:pPr algn="r" rtl="1"/>
                      <a:r>
                        <a:rPr lang="fa-IR" sz="1400" b="1" kern="1200" dirty="0" smtClean="0">
                          <a:solidFill>
                            <a:schemeClr val="tx1"/>
                          </a:solidFill>
                          <a:effectLst/>
                          <a:latin typeface="+mn-lt"/>
                          <a:ea typeface="+mn-ea"/>
                          <a:cs typeface="B Nazanin" pitchFamily="2" charset="-78"/>
                        </a:rPr>
                        <a:t>محمدرضا بای</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E0E6"/>
                    </a:solidFill>
                  </a:tcPr>
                </a:tc>
                <a:tc>
                  <a:txBody>
                    <a:bodyPr/>
                    <a:lstStyle/>
                    <a:p>
                      <a:pPr algn="ctr" rtl="1"/>
                      <a:r>
                        <a:rPr lang="fa-IR" sz="1400" b="1">
                          <a:solidFill>
                            <a:schemeClr val="tx1"/>
                          </a:solidFill>
                          <a:effectLst/>
                          <a:cs typeface="B Nazanin" pitchFamily="2" charset="-78"/>
                        </a:rPr>
                        <a:t>همکار طرح</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FF2F"/>
                    </a:solidFill>
                  </a:tcPr>
                </a:tc>
                <a:tc>
                  <a:txBody>
                    <a:bodyPr/>
                    <a:lstStyle/>
                    <a:p>
                      <a:pPr algn="ctr" rtl="1"/>
                      <a:r>
                        <a:rPr lang="fa-IR" sz="1400" b="1">
                          <a:solidFill>
                            <a:schemeClr val="tx1"/>
                          </a:solidFill>
                          <a:effectLst/>
                          <a:cs typeface="B Nazanin" pitchFamily="2" charset="-78"/>
                        </a:rPr>
                        <a:t>مشاور</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8080"/>
                    </a:solidFill>
                  </a:tcPr>
                </a:tc>
              </a:tr>
              <a:tr h="115765">
                <a:tc>
                  <a:txBody>
                    <a:bodyPr/>
                    <a:lstStyle/>
                    <a:p>
                      <a:pPr algn="r" rtl="1"/>
                      <a:r>
                        <a:rPr lang="fa-IR" sz="1400" b="1" kern="1200" dirty="0" smtClean="0">
                          <a:solidFill>
                            <a:schemeClr val="tx1"/>
                          </a:solidFill>
                          <a:effectLst/>
                          <a:latin typeface="+mn-lt"/>
                          <a:ea typeface="+mn-ea"/>
                          <a:cs typeface="B Nazanin" pitchFamily="2" charset="-78"/>
                        </a:rPr>
                        <a:t>مهدی معمارپور</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E0E6"/>
                    </a:solidFill>
                  </a:tcPr>
                </a:tc>
                <a:tc>
                  <a:txBody>
                    <a:bodyPr/>
                    <a:lstStyle/>
                    <a:p>
                      <a:pPr algn="ctr" rtl="1"/>
                      <a:r>
                        <a:rPr lang="fa-IR" sz="1400" b="1" dirty="0">
                          <a:solidFill>
                            <a:schemeClr val="tx1"/>
                          </a:solidFill>
                          <a:effectLst/>
                          <a:cs typeface="B Nazanin" pitchFamily="2" charset="-78"/>
                        </a:rPr>
                        <a:t>همکار طرح و نویسنده مقاله</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FF2F"/>
                    </a:solidFill>
                  </a:tcPr>
                </a:tc>
                <a:tc>
                  <a:txBody>
                    <a:bodyPr/>
                    <a:lstStyle/>
                    <a:p>
                      <a:pPr algn="ctr" rtl="1"/>
                      <a:r>
                        <a:rPr lang="fa-IR" sz="1400" b="1">
                          <a:solidFill>
                            <a:schemeClr val="tx1"/>
                          </a:solidFill>
                          <a:effectLst/>
                          <a:cs typeface="B Nazanin" pitchFamily="2" charset="-78"/>
                        </a:rPr>
                        <a:t>مشاوره و آنالیز آماری</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8080"/>
                    </a:solidFill>
                  </a:tcPr>
                </a:tc>
              </a:tr>
              <a:tr h="314286">
                <a:tc>
                  <a:txBody>
                    <a:bodyPr/>
                    <a:lstStyle/>
                    <a:p>
                      <a:pPr algn="r" rtl="1"/>
                      <a:r>
                        <a:rPr lang="fa-IR" sz="1400" b="1" kern="1200" dirty="0" smtClean="0">
                          <a:solidFill>
                            <a:schemeClr val="tx1"/>
                          </a:solidFill>
                          <a:effectLst/>
                          <a:latin typeface="+mn-lt"/>
                          <a:ea typeface="+mn-ea"/>
                          <a:cs typeface="B Nazanin" pitchFamily="2" charset="-78"/>
                        </a:rPr>
                        <a:t>پیمان طباطبایی</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E0E6"/>
                    </a:solidFill>
                  </a:tcPr>
                </a:tc>
                <a:tc>
                  <a:txBody>
                    <a:bodyPr/>
                    <a:lstStyle/>
                    <a:p>
                      <a:pPr algn="ctr" rtl="1"/>
                      <a:r>
                        <a:rPr lang="fa-IR" sz="1400" b="1">
                          <a:solidFill>
                            <a:schemeClr val="tx1"/>
                          </a:solidFill>
                          <a:effectLst/>
                          <a:cs typeface="B Nazanin" pitchFamily="2" charset="-78"/>
                        </a:rPr>
                        <a:t>همکار طرح</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FF2F"/>
                    </a:solidFill>
                  </a:tcPr>
                </a:tc>
                <a:tc>
                  <a:txBody>
                    <a:bodyPr/>
                    <a:lstStyle/>
                    <a:p>
                      <a:pPr algn="ctr" rtl="1"/>
                      <a:r>
                        <a:rPr lang="fa-IR" sz="1400" b="1">
                          <a:solidFill>
                            <a:schemeClr val="tx1"/>
                          </a:solidFill>
                          <a:effectLst/>
                          <a:cs typeface="B Nazanin" pitchFamily="2" charset="-78"/>
                        </a:rPr>
                        <a:t>جمع آوری نمونه ها</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8080"/>
                    </a:solidFill>
                  </a:tcPr>
                </a:tc>
              </a:tr>
              <a:tr h="255975">
                <a:tc>
                  <a:txBody>
                    <a:bodyPr/>
                    <a:lstStyle/>
                    <a:p>
                      <a:pPr algn="r" rtl="1"/>
                      <a:r>
                        <a:rPr lang="fa-IR" sz="1400" b="1" kern="1200" dirty="0" smtClean="0">
                          <a:solidFill>
                            <a:schemeClr val="tx1"/>
                          </a:solidFill>
                          <a:effectLst/>
                          <a:latin typeface="+mn-lt"/>
                          <a:ea typeface="+mn-ea"/>
                          <a:cs typeface="B Nazanin" pitchFamily="2" charset="-78"/>
                        </a:rPr>
                        <a:t>قاسم حاجیان فر</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E0E6"/>
                    </a:solidFill>
                  </a:tcPr>
                </a:tc>
                <a:tc>
                  <a:txBody>
                    <a:bodyPr/>
                    <a:lstStyle/>
                    <a:p>
                      <a:pPr algn="ctr" rtl="1"/>
                      <a:r>
                        <a:rPr lang="fa-IR" sz="1400" b="1" dirty="0">
                          <a:solidFill>
                            <a:schemeClr val="tx1"/>
                          </a:solidFill>
                          <a:effectLst/>
                          <a:cs typeface="B Nazanin" pitchFamily="2" charset="-78"/>
                        </a:rPr>
                        <a:t>همکار طرح و نویسنده مقاله</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FF2F"/>
                    </a:solidFill>
                  </a:tcPr>
                </a:tc>
                <a:tc>
                  <a:txBody>
                    <a:bodyPr/>
                    <a:lstStyle/>
                    <a:p>
                      <a:pPr algn="ctr" rtl="1"/>
                      <a:r>
                        <a:rPr lang="fa-IR" sz="1400" b="1" dirty="0">
                          <a:solidFill>
                            <a:schemeClr val="tx1"/>
                          </a:solidFill>
                          <a:effectLst/>
                          <a:cs typeface="B Nazanin" pitchFamily="2" charset="-78"/>
                        </a:rPr>
                        <a:t>مشاوره و آنالیز آماری</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8080"/>
                    </a:solidFill>
                  </a:tcPr>
                </a:tc>
              </a:tr>
              <a:tr h="232670">
                <a:tc>
                  <a:txBody>
                    <a:bodyPr/>
                    <a:lstStyle/>
                    <a:p>
                      <a:pPr algn="r" rtl="1"/>
                      <a:r>
                        <a:rPr lang="fa-IR" sz="1400" b="1" kern="1200" dirty="0" smtClean="0">
                          <a:solidFill>
                            <a:schemeClr val="tx1"/>
                          </a:solidFill>
                          <a:effectLst/>
                          <a:latin typeface="+mn-lt"/>
                          <a:ea typeface="+mn-ea"/>
                          <a:cs typeface="B Nazanin" pitchFamily="2" charset="-78"/>
                        </a:rPr>
                        <a:t>سید مصطفی موسوی زاده احمدآبادی</a:t>
                      </a:r>
                      <a:endParaRPr lang="fa-IR" sz="1400" b="1" kern="1200" dirty="0">
                        <a:solidFill>
                          <a:schemeClr val="tx1"/>
                        </a:solidFill>
                        <a:effectLst/>
                        <a:latin typeface="+mn-lt"/>
                        <a:ea typeface="+mn-ea"/>
                        <a:cs typeface="B Nazanin" pitchFamily="2" charset="-78"/>
                      </a:endParaRP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E0E6"/>
                    </a:solidFill>
                  </a:tcPr>
                </a:tc>
                <a:tc>
                  <a:txBody>
                    <a:bodyPr/>
                    <a:lstStyle/>
                    <a:p>
                      <a:pPr algn="ctr" rtl="1"/>
                      <a:r>
                        <a:rPr lang="fa-IR" sz="1400" b="1">
                          <a:solidFill>
                            <a:schemeClr val="tx1"/>
                          </a:solidFill>
                          <a:effectLst/>
                          <a:cs typeface="B Nazanin" pitchFamily="2" charset="-78"/>
                        </a:rPr>
                        <a:t>همکار طرح</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FF2F"/>
                    </a:solidFill>
                  </a:tcPr>
                </a:tc>
                <a:tc>
                  <a:txBody>
                    <a:bodyPr/>
                    <a:lstStyle/>
                    <a:p>
                      <a:pPr algn="ctr" rtl="1"/>
                      <a:r>
                        <a:rPr lang="fa-IR" sz="1400" b="1" dirty="0">
                          <a:solidFill>
                            <a:schemeClr val="tx1"/>
                          </a:solidFill>
                          <a:effectLst/>
                          <a:cs typeface="B Nazanin" pitchFamily="2" charset="-78"/>
                        </a:rPr>
                        <a:t>مشاور</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8080"/>
                    </a:solidFill>
                  </a:tcPr>
                </a:tc>
              </a:tr>
              <a:tr h="232670">
                <a:tc>
                  <a:txBody>
                    <a:bodyPr/>
                    <a:lstStyle/>
                    <a:p>
                      <a:pPr algn="r" rtl="1"/>
                      <a:r>
                        <a:rPr lang="fa-IR" sz="1400" b="1" kern="1200" dirty="0" smtClean="0">
                          <a:solidFill>
                            <a:schemeClr val="tx1"/>
                          </a:solidFill>
                          <a:effectLst/>
                          <a:latin typeface="+mn-lt"/>
                          <a:ea typeface="+mn-ea"/>
                          <a:cs typeface="B Nazanin" pitchFamily="2" charset="-78"/>
                        </a:rPr>
                        <a:t>نسیم نادری</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E0E6"/>
                    </a:solidFill>
                  </a:tcPr>
                </a:tc>
                <a:tc>
                  <a:txBody>
                    <a:bodyPr/>
                    <a:lstStyle/>
                    <a:p>
                      <a:pPr algn="ctr" rtl="1"/>
                      <a:r>
                        <a:rPr lang="fa-IR" sz="1400" b="1">
                          <a:solidFill>
                            <a:schemeClr val="tx1"/>
                          </a:solidFill>
                          <a:effectLst/>
                          <a:cs typeface="B Nazanin" pitchFamily="2" charset="-78"/>
                        </a:rPr>
                        <a:t>همکار طرح</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FF2F"/>
                    </a:solidFill>
                  </a:tcPr>
                </a:tc>
                <a:tc>
                  <a:txBody>
                    <a:bodyPr/>
                    <a:lstStyle/>
                    <a:p>
                      <a:pPr algn="ctr" rtl="1"/>
                      <a:r>
                        <a:rPr lang="fa-IR" sz="1400" b="1">
                          <a:solidFill>
                            <a:schemeClr val="tx1"/>
                          </a:solidFill>
                          <a:effectLst/>
                          <a:cs typeface="B Nazanin" pitchFamily="2" charset="-78"/>
                        </a:rPr>
                        <a:t>مشاور</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8080"/>
                    </a:solidFill>
                  </a:tcPr>
                </a:tc>
              </a:tr>
              <a:tr h="232670">
                <a:tc>
                  <a:txBody>
                    <a:bodyPr/>
                    <a:lstStyle/>
                    <a:p>
                      <a:pPr algn="r" rtl="1"/>
                      <a:r>
                        <a:rPr lang="fa-IR" sz="1400" b="1" kern="1200" dirty="0" smtClean="0">
                          <a:solidFill>
                            <a:schemeClr val="tx1"/>
                          </a:solidFill>
                          <a:effectLst/>
                          <a:latin typeface="+mn-lt"/>
                          <a:ea typeface="+mn-ea"/>
                          <a:cs typeface="B Nazanin" pitchFamily="2" charset="-78"/>
                        </a:rPr>
                        <a:t>صدیقه ساعدی</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E0E6"/>
                    </a:solidFill>
                  </a:tcPr>
                </a:tc>
                <a:tc>
                  <a:txBody>
                    <a:bodyPr/>
                    <a:lstStyle/>
                    <a:p>
                      <a:pPr algn="ctr" rtl="1"/>
                      <a:r>
                        <a:rPr lang="fa-IR" sz="1400" b="1">
                          <a:solidFill>
                            <a:schemeClr val="tx1"/>
                          </a:solidFill>
                          <a:effectLst/>
                          <a:cs typeface="B Nazanin" pitchFamily="2" charset="-78"/>
                        </a:rPr>
                        <a:t>همکار طرح</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FF2F"/>
                    </a:solidFill>
                  </a:tcPr>
                </a:tc>
                <a:tc>
                  <a:txBody>
                    <a:bodyPr/>
                    <a:lstStyle/>
                    <a:p>
                      <a:pPr algn="ctr" rtl="1"/>
                      <a:r>
                        <a:rPr lang="fa-IR" sz="1400" b="1" dirty="0">
                          <a:solidFill>
                            <a:schemeClr val="tx1"/>
                          </a:solidFill>
                          <a:effectLst/>
                          <a:cs typeface="B Nazanin" pitchFamily="2" charset="-78"/>
                        </a:rPr>
                        <a:t>مشاور</a:t>
                      </a:r>
                    </a:p>
                  </a:txBody>
                  <a:tcPr marL="3798" marR="3798" marT="1899" marB="18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8080"/>
                    </a:solidFill>
                  </a:tcPr>
                </a:tc>
              </a:tr>
            </a:tbl>
          </a:graphicData>
        </a:graphic>
      </p:graphicFrame>
    </p:spTree>
    <p:extLst>
      <p:ext uri="{BB962C8B-B14F-4D97-AF65-F5344CB8AC3E}">
        <p14:creationId xmlns:p14="http://schemas.microsoft.com/office/powerpoint/2010/main" val="4059645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1696</TotalTime>
  <Words>1315</Words>
  <Application>Microsoft Office PowerPoint</Application>
  <PresentationFormat>On-screen Show (4:3)</PresentationFormat>
  <Paragraphs>97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Slipstream</vt:lpstr>
      <vt:lpstr>بررسی ویژگی های جمعیت شناختی بیماران قلبی عروقی مرکز قلب و عروق شهید رجایی و پیش بینی وضعیت آنها برای پنج سال آینده با استفاده از تکنیکهای ریاضی و هوش مصنوعی </vt:lpstr>
      <vt:lpstr>PowerPoint Presentation</vt:lpstr>
      <vt:lpstr>PowerPoint Presentation</vt:lpstr>
      <vt:lpstr>PowerPoint Presentation</vt:lpstr>
      <vt:lpstr>روش اجرا</vt:lpstr>
      <vt:lpstr>مشخصات ابزار جمع آوری اطلاعات و نحوه جمع آوری آن</vt:lpstr>
      <vt:lpstr>روش محاسبه حجم نمونه و تعدادآن</vt:lpstr>
      <vt:lpstr>هزینه ها</vt:lpstr>
      <vt:lpstr>اسامی همکاران طرح</vt:lpstr>
      <vt:lpstr>با تشکر از توجه شما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علل عدم ادامه دریافت خدمات واحد نوتوانی   در مرکز آموزشی ، تحقیقاتی و درمانی قلب و عروق شهید رجایی</dc:title>
  <dc:creator>admin</dc:creator>
  <cp:lastModifiedBy>Mahnaz Mayel Afshar</cp:lastModifiedBy>
  <cp:revision>25</cp:revision>
  <cp:lastPrinted>2018-07-02T07:24:46Z</cp:lastPrinted>
  <dcterms:created xsi:type="dcterms:W3CDTF">2006-08-16T00:00:00Z</dcterms:created>
  <dcterms:modified xsi:type="dcterms:W3CDTF">2021-05-24T07:55:29Z</dcterms:modified>
</cp:coreProperties>
</file>