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8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1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6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3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6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5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5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1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2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DA877-95D8-45FA-A694-695C11A43EE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F649-954C-4766-9060-63C02292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80061"/>
            <a:ext cx="11620500" cy="2217420"/>
          </a:xfrm>
        </p:spPr>
        <p:txBody>
          <a:bodyPr>
            <a:normAutofit/>
          </a:bodyPr>
          <a:lstStyle/>
          <a:p>
            <a:pPr algn="r"/>
            <a:r>
              <a:rPr lang="fa-IR" sz="3600" dirty="0">
                <a:latin typeface="+mn-lt"/>
                <a:ea typeface="+mn-ea"/>
                <a:cs typeface="+mn-cs"/>
              </a:rPr>
              <a:t>تعیین درگیري قلبی در بیماران مبتلا به سندرم کارسینوئید </a:t>
            </a:r>
            <a:r>
              <a:rPr lang="fa-IR" sz="3600" dirty="0"/>
              <a:t>مراجعه کننده به مرکز آموزشی ، تحقیقاتی و درمانی قلب و </a:t>
            </a:r>
            <a:r>
              <a:rPr lang="fa-IR" sz="3600" dirty="0" smtClean="0"/>
              <a:t>عروق شهید رجایی در سالهاي 1383 الی 1403 ،در </a:t>
            </a:r>
            <a:r>
              <a:rPr lang="fa-IR" sz="3600" dirty="0"/>
              <a:t>زمان مراجعه و طی </a:t>
            </a:r>
            <a:r>
              <a:rPr lang="fa-IR" sz="3600" dirty="0" smtClean="0"/>
              <a:t>فالواپ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2341562"/>
          </a:xfrm>
        </p:spPr>
        <p:txBody>
          <a:bodyPr>
            <a:noAutofit/>
          </a:bodyPr>
          <a:lstStyle/>
          <a:p>
            <a:r>
              <a:rPr lang="en-US" sz="3200" dirty="0"/>
              <a:t>Evaluation of cardiac involvement in patients with carcinoid syndrome,</a:t>
            </a:r>
          </a:p>
          <a:p>
            <a:r>
              <a:rPr lang="en-US" sz="3200" dirty="0"/>
              <a:t>presented to Shaheed </a:t>
            </a:r>
            <a:r>
              <a:rPr lang="en-US" sz="3200" dirty="0" err="1"/>
              <a:t>Rajaie</a:t>
            </a:r>
            <a:r>
              <a:rPr lang="en-US" sz="3200" dirty="0"/>
              <a:t> cardiovascular, medical and research center </a:t>
            </a:r>
            <a:r>
              <a:rPr lang="en-US" sz="3200" dirty="0" smtClean="0"/>
              <a:t>in 1383-1403 </a:t>
            </a:r>
            <a:r>
              <a:rPr lang="en-US" sz="3200" dirty="0"/>
              <a:t>and their follow up</a:t>
            </a:r>
          </a:p>
        </p:txBody>
      </p:sp>
    </p:spTree>
    <p:extLst>
      <p:ext uri="{BB962C8B-B14F-4D97-AF65-F5344CB8AC3E}">
        <p14:creationId xmlns:p14="http://schemas.microsoft.com/office/powerpoint/2010/main" val="15968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:</a:t>
            </a:r>
            <a:r>
              <a:rPr lang="fa-IR" sz="3600" b="1" i="1" dirty="0" smtClean="0">
                <a:cs typeface="+mj-cs"/>
              </a:rPr>
              <a:t>مجري/ </a:t>
            </a:r>
            <a:r>
              <a:rPr lang="fa-IR" sz="3600" b="1" i="1" dirty="0" smtClean="0">
                <a:cs typeface="+mj-cs"/>
              </a:rPr>
              <a:t>مجريان </a:t>
            </a:r>
            <a:r>
              <a:rPr lang="fa-IR" sz="3600" b="1" i="1" dirty="0" smtClean="0">
                <a:cs typeface="+mj-cs"/>
              </a:rPr>
              <a:t>اصلی طرح </a:t>
            </a:r>
            <a:r>
              <a:rPr lang="fa-IR" sz="3200" dirty="0" smtClean="0">
                <a:cs typeface="+mj-cs"/>
              </a:rPr>
              <a:t>:  دکتر آذین علیزاده اصل ، دکتر بهار گالشی </a:t>
            </a:r>
          </a:p>
          <a:p>
            <a:pPr marL="0" indent="0" algn="r">
              <a:buNone/>
            </a:pPr>
            <a:endParaRPr lang="fa-IR" sz="3200" dirty="0" smtClean="0">
              <a:cs typeface="+mj-cs"/>
            </a:endParaRPr>
          </a:p>
          <a:p>
            <a:pPr marL="0" indent="0" algn="r">
              <a:buNone/>
            </a:pPr>
            <a:r>
              <a:rPr lang="fa-IR" sz="3200" b="1" i="1" dirty="0" smtClean="0">
                <a:cs typeface="+mj-cs"/>
              </a:rPr>
              <a:t>همکاران طرح </a:t>
            </a:r>
            <a:r>
              <a:rPr lang="fa-IR" sz="3200" dirty="0" smtClean="0">
                <a:cs typeface="+mj-cs"/>
              </a:rPr>
              <a:t>:دکتر فریدون نوحی ، </a:t>
            </a:r>
            <a:r>
              <a:rPr lang="fa-IR" sz="3200" dirty="0"/>
              <a:t>دکتر </a:t>
            </a:r>
            <a:r>
              <a:rPr lang="fa-IR" sz="3200" dirty="0" smtClean="0">
                <a:cs typeface="+mj-cs"/>
              </a:rPr>
              <a:t>مجید ملکی ،</a:t>
            </a:r>
            <a:r>
              <a:rPr lang="fa-IR" sz="3200" dirty="0">
                <a:cs typeface="+mj-cs"/>
              </a:rPr>
              <a:t> </a:t>
            </a:r>
            <a:r>
              <a:rPr lang="fa-IR" sz="3200" dirty="0"/>
              <a:t>دکتر </a:t>
            </a:r>
            <a:r>
              <a:rPr lang="fa-IR" sz="3200" dirty="0" smtClean="0">
                <a:cs typeface="+mj-cs"/>
              </a:rPr>
              <a:t>محمدمهدي پیغمبری  ،</a:t>
            </a:r>
            <a:r>
              <a:rPr lang="fa-IR" sz="3200" dirty="0">
                <a:cs typeface="+mj-cs"/>
              </a:rPr>
              <a:t> </a:t>
            </a:r>
            <a:r>
              <a:rPr lang="fa-IR" sz="3200" dirty="0"/>
              <a:t>دکتر </a:t>
            </a:r>
            <a:r>
              <a:rPr lang="fa-IR" sz="3200" dirty="0" smtClean="0">
                <a:cs typeface="+mj-cs"/>
              </a:rPr>
              <a:t>سعید حسینی، </a:t>
            </a:r>
            <a:r>
              <a:rPr lang="fa-IR" sz="3200" dirty="0"/>
              <a:t>دکتر </a:t>
            </a:r>
            <a:r>
              <a:rPr lang="fa-IR" sz="3200" dirty="0" smtClean="0">
                <a:cs typeface="+mj-cs"/>
              </a:rPr>
              <a:t>رسول آذرفرین، </a:t>
            </a:r>
            <a:r>
              <a:rPr lang="fa-IR" sz="3200" dirty="0"/>
              <a:t>دکتر </a:t>
            </a:r>
            <a:r>
              <a:rPr lang="fa-IR" sz="3200" smtClean="0">
                <a:cs typeface="+mj-cs"/>
              </a:rPr>
              <a:t>علیرضا قویدل </a:t>
            </a:r>
            <a:r>
              <a:rPr lang="fa-IR" sz="3200" dirty="0" smtClean="0">
                <a:cs typeface="+mj-cs"/>
              </a:rPr>
              <a:t>، </a:t>
            </a:r>
            <a:r>
              <a:rPr lang="fa-IR" sz="3200" dirty="0"/>
              <a:t>دکتر </a:t>
            </a:r>
            <a:r>
              <a:rPr lang="fa-IR" sz="3200" dirty="0" smtClean="0">
                <a:cs typeface="+mj-cs"/>
              </a:rPr>
              <a:t>فرانک کارگر،</a:t>
            </a:r>
            <a:r>
              <a:rPr lang="fa-IR" sz="3200" dirty="0" smtClean="0"/>
              <a:t> دکتر</a:t>
            </a:r>
            <a:r>
              <a:rPr lang="fa-IR" sz="3200" dirty="0" smtClean="0">
                <a:cs typeface="+mj-cs"/>
              </a:rPr>
              <a:t> </a:t>
            </a:r>
            <a:r>
              <a:rPr lang="fa-IR" sz="3200" dirty="0">
                <a:cs typeface="+mj-cs"/>
              </a:rPr>
              <a:t>بهرام </a:t>
            </a:r>
            <a:r>
              <a:rPr lang="fa-IR" sz="3200" dirty="0" smtClean="0">
                <a:cs typeface="+mj-cs"/>
              </a:rPr>
              <a:t>محبی، </a:t>
            </a:r>
            <a:r>
              <a:rPr lang="fa-IR" sz="3200" dirty="0" smtClean="0"/>
              <a:t>خانم </a:t>
            </a:r>
            <a:r>
              <a:rPr lang="fa-IR" sz="3200" dirty="0" smtClean="0">
                <a:cs typeface="+mj-cs"/>
              </a:rPr>
              <a:t>عطیه رضائیان،خانم نبهانی</a:t>
            </a:r>
            <a:endParaRPr lang="fa-IR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4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28600"/>
            <a:ext cx="10515600" cy="1365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" y="365125"/>
            <a:ext cx="12108180" cy="7384416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3200" dirty="0"/>
              <a:t>اگر </a:t>
            </a:r>
            <a:r>
              <a:rPr lang="fa-IR" sz="3200" dirty="0" smtClean="0"/>
              <a:t>چه </a:t>
            </a:r>
            <a:r>
              <a:rPr lang="fa-IR" sz="3200" dirty="0"/>
              <a:t>نئواندوکرین </a:t>
            </a:r>
            <a:r>
              <a:rPr lang="fa-IR" sz="3200" dirty="0" smtClean="0"/>
              <a:t>تومور، </a:t>
            </a:r>
            <a:r>
              <a:rPr lang="fa-IR" sz="3200" dirty="0"/>
              <a:t>نئوپلاسما غیر شایع است اما درگیری قلبی از عوارض </a:t>
            </a:r>
            <a:r>
              <a:rPr lang="fa-IR" sz="3200" dirty="0" smtClean="0"/>
              <a:t>شناخته شده سندرم </a:t>
            </a:r>
            <a:r>
              <a:rPr lang="fa-IR" sz="3200" dirty="0"/>
              <a:t>کارسینوئید می باشد </a:t>
            </a:r>
            <a:r>
              <a:rPr lang="fa-IR" sz="3200" dirty="0" smtClean="0"/>
              <a:t>که </a:t>
            </a:r>
            <a:r>
              <a:rPr lang="fa-IR" sz="3200" dirty="0"/>
              <a:t>می تواند منجر </a:t>
            </a:r>
            <a:r>
              <a:rPr lang="fa-IR" sz="3200" dirty="0" smtClean="0"/>
              <a:t>به کاھش </a:t>
            </a:r>
            <a:r>
              <a:rPr lang="fa-IR" sz="3200" dirty="0"/>
              <a:t>سوروایوال بیماران و افزایش </a:t>
            </a:r>
            <a:r>
              <a:rPr lang="fa-IR" sz="3200" dirty="0" smtClean="0"/>
              <a:t>مورتالیتی وموربدیتی </a:t>
            </a:r>
            <a:r>
              <a:rPr lang="fa-IR" sz="3200" dirty="0"/>
              <a:t>در آن ھا </a:t>
            </a:r>
            <a:r>
              <a:rPr lang="fa-IR" sz="3200" dirty="0" smtClean="0"/>
              <a:t>شود و </a:t>
            </a:r>
            <a:r>
              <a:rPr lang="fa-IR" sz="3200" dirty="0"/>
              <a:t>نارسایی قلبی خصوصا نارسایی قلب راست در </a:t>
            </a:r>
            <a:r>
              <a:rPr lang="fa-IR" sz="3200" dirty="0" smtClean="0"/>
              <a:t>زمینه درگیری دریچه </a:t>
            </a:r>
            <a:r>
              <a:rPr lang="fa-IR" sz="3200" dirty="0"/>
              <a:t>ھا ی پولموناری و تریکاسپید کیفیت زندگی آن ھا را تغییر داده </a:t>
            </a:r>
            <a:r>
              <a:rPr lang="fa-IR" sz="3200" dirty="0" smtClean="0"/>
              <a:t>ومنجربه کاھش توان فعالیتی  و تشدید </a:t>
            </a:r>
            <a:r>
              <a:rPr lang="fa-IR" sz="3200" dirty="0"/>
              <a:t>علائم گوارشی شده </a:t>
            </a:r>
            <a:r>
              <a:rPr lang="fa-IR" sz="3200" dirty="0" smtClean="0"/>
              <a:t>که در </a:t>
            </a:r>
            <a:r>
              <a:rPr lang="fa-IR" sz="3200" dirty="0"/>
              <a:t>ھمراھی با بیماری </a:t>
            </a:r>
            <a:r>
              <a:rPr lang="fa-IR" sz="3200" dirty="0" smtClean="0"/>
              <a:t>زمینه ا </a:t>
            </a:r>
            <a:r>
              <a:rPr lang="fa-IR" sz="3200" dirty="0"/>
              <a:t>ی </a:t>
            </a:r>
            <a:r>
              <a:rPr lang="fa-IR" sz="3200" dirty="0" smtClean="0"/>
              <a:t>سرطان، </a:t>
            </a:r>
            <a:r>
              <a:rPr lang="fa-IR" sz="3200" dirty="0"/>
              <a:t>کیفیت </a:t>
            </a:r>
            <a:r>
              <a:rPr lang="fa-IR" sz="3200" dirty="0" smtClean="0"/>
              <a:t>زندگی بطور </a:t>
            </a:r>
            <a:r>
              <a:rPr lang="fa-IR" sz="3200" dirty="0"/>
              <a:t>قابل توجھی تحت تاثیر قرار می گیرد </a:t>
            </a:r>
            <a:r>
              <a:rPr lang="fa-IR" sz="3200" dirty="0" smtClean="0"/>
              <a:t>.متاسفانه با توجه به </a:t>
            </a:r>
            <a:r>
              <a:rPr lang="fa-IR" sz="3200" dirty="0"/>
              <a:t>شیوع محدود </a:t>
            </a:r>
            <a:r>
              <a:rPr lang="fa-IR" sz="3200" dirty="0" smtClean="0"/>
              <a:t>تومور،عوارض </a:t>
            </a:r>
            <a:r>
              <a:rPr lang="fa-IR" sz="3200" dirty="0"/>
              <a:t>قلبی ونیز نارسایی سمت راست در </a:t>
            </a:r>
            <a:r>
              <a:rPr lang="fa-IR" sz="3200" dirty="0" smtClean="0"/>
              <a:t>زمینه  </a:t>
            </a:r>
            <a:r>
              <a:rPr lang="fa-IR" sz="3200" dirty="0"/>
              <a:t>بیماری کارسینوئید اغلب مورد </a:t>
            </a:r>
            <a:r>
              <a:rPr lang="fa-IR" sz="3200" dirty="0" smtClean="0"/>
              <a:t>فراموشی واقع می </a:t>
            </a:r>
            <a:r>
              <a:rPr lang="fa-IR" sz="3200" dirty="0"/>
              <a:t>شود و در </a:t>
            </a:r>
            <a:r>
              <a:rPr lang="fa-IR" sz="3200" dirty="0" smtClean="0"/>
              <a:t>نتیجه </a:t>
            </a:r>
            <a:r>
              <a:rPr lang="fa-IR" sz="3200" dirty="0"/>
              <a:t>بیماران در مراحل </a:t>
            </a:r>
            <a:r>
              <a:rPr lang="fa-IR" sz="3200" dirty="0" smtClean="0"/>
              <a:t>پیشرفته نارسایی </a:t>
            </a:r>
            <a:r>
              <a:rPr lang="fa-IR" sz="3200" dirty="0"/>
              <a:t>قلبی تشخیص و مورد </a:t>
            </a:r>
            <a:r>
              <a:rPr lang="fa-IR" sz="3200" dirty="0" smtClean="0"/>
              <a:t>درمان قرار </a:t>
            </a:r>
            <a:r>
              <a:rPr lang="fa-IR" sz="3200" dirty="0"/>
              <a:t>می گیرند اما چنان </a:t>
            </a:r>
            <a:r>
              <a:rPr lang="fa-IR" sz="3200" dirty="0" smtClean="0"/>
              <a:t>چه </a:t>
            </a:r>
            <a:r>
              <a:rPr lang="fa-IR" sz="3200" dirty="0"/>
              <a:t>در گیری قلبی در زمان مناسب با غرباتگری مداوم در مبتلایان </a:t>
            </a:r>
            <a:r>
              <a:rPr lang="fa-IR" sz="3200" dirty="0" smtClean="0"/>
              <a:t>به بیماری </a:t>
            </a:r>
            <a:r>
              <a:rPr lang="fa-IR" sz="3200" dirty="0"/>
              <a:t>کارسینوئید تشخیص داده شود با روش ھای درمانی مناسب می توان از </a:t>
            </a:r>
            <a:r>
              <a:rPr lang="fa-IR" sz="3200" dirty="0" smtClean="0"/>
              <a:t>پیشرفت نارسایی </a:t>
            </a:r>
            <a:r>
              <a:rPr lang="fa-IR" sz="3200" dirty="0"/>
              <a:t>قلبی جلوگیری کرده ودر صورت نیاز با </a:t>
            </a:r>
            <a:r>
              <a:rPr lang="fa-IR" sz="3200" dirty="0" smtClean="0"/>
              <a:t>مداخله </a:t>
            </a:r>
            <a:r>
              <a:rPr lang="fa-IR" sz="3200" dirty="0"/>
              <a:t>جراحی مناسب و زود ھنگام </a:t>
            </a:r>
            <a:r>
              <a:rPr lang="fa-IR" sz="3200" dirty="0" smtClean="0"/>
              <a:t>کمک زیادی به </a:t>
            </a:r>
            <a:r>
              <a:rPr lang="fa-IR" sz="3200" dirty="0"/>
              <a:t>این بیماران </a:t>
            </a:r>
            <a:r>
              <a:rPr lang="fa-IR" sz="3200" dirty="0" smtClean="0"/>
              <a:t>داشته باشیم </a:t>
            </a:r>
            <a:r>
              <a:rPr lang="fa-IR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994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070" y="0"/>
            <a:ext cx="10515600" cy="457835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اهداف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" y="708660"/>
            <a:ext cx="11986260" cy="6149340"/>
          </a:xfrm>
        </p:spPr>
        <p:txBody>
          <a:bodyPr/>
          <a:lstStyle/>
          <a:p>
            <a:pPr algn="r" rtl="1"/>
            <a:r>
              <a:rPr lang="fa-IR" sz="3200" dirty="0">
                <a:cs typeface="+mj-cs"/>
              </a:rPr>
              <a:t>تعیین </a:t>
            </a:r>
            <a:r>
              <a:rPr lang="fa-IR" sz="3200" dirty="0" smtClean="0">
                <a:cs typeface="+mj-cs"/>
              </a:rPr>
              <a:t>سن، جنسیت،</a:t>
            </a:r>
            <a:r>
              <a:rPr lang="fa-IR" sz="3200" dirty="0">
                <a:cs typeface="+mj-cs"/>
              </a:rPr>
              <a:t> فانکشنال </a:t>
            </a:r>
            <a:r>
              <a:rPr lang="fa-IR" sz="3200" dirty="0" smtClean="0">
                <a:cs typeface="+mj-cs"/>
              </a:rPr>
              <a:t>کلاس  </a:t>
            </a:r>
            <a:r>
              <a:rPr lang="fa-IR" sz="3200" dirty="0">
                <a:cs typeface="+mj-cs"/>
              </a:rPr>
              <a:t>در بیماران مبتلا </a:t>
            </a:r>
            <a:r>
              <a:rPr lang="fa-IR" sz="3200" dirty="0" smtClean="0">
                <a:cs typeface="+mj-cs"/>
              </a:rPr>
              <a:t>به </a:t>
            </a:r>
            <a:r>
              <a:rPr lang="fa-IR" sz="3200" dirty="0" smtClean="0">
                <a:cs typeface="+mj-cs"/>
              </a:rPr>
              <a:t>عوارض </a:t>
            </a:r>
            <a:r>
              <a:rPr lang="fa-IR" sz="3200" dirty="0">
                <a:cs typeface="+mj-cs"/>
              </a:rPr>
              <a:t>قلبی سندرم </a:t>
            </a:r>
            <a:r>
              <a:rPr lang="fa-IR" sz="3200" dirty="0" smtClean="0">
                <a:cs typeface="+mj-cs"/>
              </a:rPr>
              <a:t>کارسینوئید</a:t>
            </a:r>
          </a:p>
          <a:p>
            <a:pPr algn="r" rtl="1"/>
            <a:r>
              <a:rPr lang="fa-IR" sz="3200" dirty="0">
                <a:cs typeface="+mj-cs"/>
              </a:rPr>
              <a:t>تعیین </a:t>
            </a:r>
            <a:r>
              <a:rPr lang="fa-IR" sz="3200" dirty="0" smtClean="0">
                <a:cs typeface="+mj-cs"/>
              </a:rPr>
              <a:t>فاصله </a:t>
            </a:r>
            <a:r>
              <a:rPr lang="fa-IR" sz="3200" dirty="0">
                <a:cs typeface="+mj-cs"/>
              </a:rPr>
              <a:t>زمانی از تشخیص سندرم کارسینوئید وتظاھرات </a:t>
            </a:r>
            <a:r>
              <a:rPr lang="fa-IR" sz="3200" dirty="0" smtClean="0">
                <a:cs typeface="+mj-cs"/>
              </a:rPr>
              <a:t>قلبی</a:t>
            </a:r>
          </a:p>
          <a:p>
            <a:pPr algn="r" rtl="1"/>
            <a:r>
              <a:rPr lang="fa-IR" sz="3200" dirty="0">
                <a:cs typeface="+mj-cs"/>
              </a:rPr>
              <a:t>تعیین علائم بالینی بیماران درمبتلایان </a:t>
            </a:r>
            <a:r>
              <a:rPr lang="fa-IR" sz="3200" dirty="0" smtClean="0">
                <a:cs typeface="+mj-cs"/>
              </a:rPr>
              <a:t>به عوارض </a:t>
            </a:r>
            <a:r>
              <a:rPr lang="fa-IR" sz="3200" dirty="0">
                <a:cs typeface="+mj-cs"/>
              </a:rPr>
              <a:t>قلبی سندرم </a:t>
            </a:r>
            <a:r>
              <a:rPr lang="fa-IR" sz="3200" dirty="0" smtClean="0">
                <a:cs typeface="+mj-cs"/>
              </a:rPr>
              <a:t>کارسینوئید</a:t>
            </a:r>
          </a:p>
          <a:p>
            <a:pPr algn="r" rtl="1"/>
            <a:r>
              <a:rPr lang="fa-IR" sz="3200" dirty="0">
                <a:cs typeface="+mj-cs"/>
              </a:rPr>
              <a:t>تعیین محل تومور </a:t>
            </a:r>
            <a:r>
              <a:rPr lang="fa-IR" sz="3200" dirty="0" smtClean="0">
                <a:cs typeface="+mj-cs"/>
              </a:rPr>
              <a:t>اولیه در </a:t>
            </a:r>
            <a:r>
              <a:rPr lang="fa-IR" sz="3200" dirty="0">
                <a:cs typeface="+mj-cs"/>
              </a:rPr>
              <a:t>بیماران با عوارض قبلی بیماری </a:t>
            </a:r>
            <a:r>
              <a:rPr lang="fa-IR" sz="3200" dirty="0" smtClean="0">
                <a:cs typeface="+mj-cs"/>
              </a:rPr>
              <a:t>کارسینوئید</a:t>
            </a:r>
          </a:p>
          <a:p>
            <a:pPr algn="r" rtl="1"/>
            <a:r>
              <a:rPr lang="fa-IR" sz="3200" dirty="0">
                <a:cs typeface="+mj-cs"/>
              </a:rPr>
              <a:t>تعیین شیوع ضایعات کبدی درمبتلایان </a:t>
            </a:r>
            <a:r>
              <a:rPr lang="fa-IR" sz="3200" dirty="0" smtClean="0">
                <a:cs typeface="+mj-cs"/>
              </a:rPr>
              <a:t>به </a:t>
            </a:r>
            <a:r>
              <a:rPr lang="fa-IR" sz="3200" dirty="0" smtClean="0">
                <a:cs typeface="+mj-cs"/>
              </a:rPr>
              <a:t>عوارض </a:t>
            </a:r>
            <a:r>
              <a:rPr lang="fa-IR" sz="3200" dirty="0">
                <a:cs typeface="+mj-cs"/>
              </a:rPr>
              <a:t>قلبی سندرم </a:t>
            </a:r>
            <a:r>
              <a:rPr lang="fa-IR" sz="3200" dirty="0" smtClean="0">
                <a:cs typeface="+mj-cs"/>
              </a:rPr>
              <a:t>کارسینوئید</a:t>
            </a:r>
          </a:p>
          <a:p>
            <a:pPr algn="r" rtl="1"/>
            <a:r>
              <a:rPr lang="fa-IR" sz="3200" dirty="0">
                <a:cs typeface="+mj-cs"/>
              </a:rPr>
              <a:t>تعیین عملکرد بطن راست وچپ درمبتلایان </a:t>
            </a:r>
            <a:r>
              <a:rPr lang="fa-IR" sz="3200" dirty="0" smtClean="0">
                <a:cs typeface="+mj-cs"/>
              </a:rPr>
              <a:t>به </a:t>
            </a:r>
            <a:r>
              <a:rPr lang="fa-IR" sz="3200" dirty="0" smtClean="0">
                <a:cs typeface="+mj-cs"/>
              </a:rPr>
              <a:t>عوارض </a:t>
            </a:r>
            <a:r>
              <a:rPr lang="fa-IR" sz="3200" dirty="0">
                <a:cs typeface="+mj-cs"/>
              </a:rPr>
              <a:t>قلبی سندرم </a:t>
            </a:r>
            <a:r>
              <a:rPr lang="fa-IR" sz="3200" dirty="0" smtClean="0">
                <a:cs typeface="+mj-cs"/>
              </a:rPr>
              <a:t>کارسینوئید</a:t>
            </a:r>
          </a:p>
          <a:p>
            <a:pPr algn="r" rtl="1"/>
            <a:r>
              <a:rPr lang="fa-IR" sz="3200" dirty="0">
                <a:cs typeface="+mj-cs"/>
              </a:rPr>
              <a:t>تعیین عملکرد بطن راست وچپ درمبتلایان </a:t>
            </a:r>
            <a:r>
              <a:rPr lang="fa-IR" sz="3200" dirty="0" smtClean="0">
                <a:cs typeface="+mj-cs"/>
              </a:rPr>
              <a:t>به </a:t>
            </a:r>
            <a:r>
              <a:rPr lang="fa-IR" sz="3200" dirty="0" smtClean="0">
                <a:cs typeface="+mj-cs"/>
              </a:rPr>
              <a:t>عوارض </a:t>
            </a:r>
            <a:r>
              <a:rPr lang="fa-IR" sz="3200" dirty="0">
                <a:cs typeface="+mj-cs"/>
              </a:rPr>
              <a:t>قلبی سندرم </a:t>
            </a:r>
            <a:r>
              <a:rPr lang="fa-IR" sz="3200" dirty="0" smtClean="0">
                <a:cs typeface="+mj-cs"/>
              </a:rPr>
              <a:t>کارسینوئید</a:t>
            </a:r>
          </a:p>
          <a:p>
            <a:pPr algn="r" rtl="1"/>
            <a:r>
              <a:rPr lang="fa-IR" sz="3200" dirty="0" smtClean="0">
                <a:cs typeface="+mj-cs"/>
              </a:rPr>
              <a:t>تعیین </a:t>
            </a:r>
            <a:r>
              <a:rPr lang="fa-IR" sz="3200" dirty="0">
                <a:cs typeface="+mj-cs"/>
              </a:rPr>
              <a:t>شیوع و شدت نارسایی </a:t>
            </a:r>
            <a:r>
              <a:rPr lang="fa-IR" sz="3200" dirty="0" smtClean="0">
                <a:cs typeface="+mj-cs"/>
              </a:rPr>
              <a:t>و تنگی در دریچه های سمت راست و چپ درمبتلایان </a:t>
            </a:r>
            <a:r>
              <a:rPr lang="fa-IR" sz="3200" dirty="0" smtClean="0">
                <a:cs typeface="+mj-cs"/>
              </a:rPr>
              <a:t>به </a:t>
            </a:r>
            <a:r>
              <a:rPr lang="fa-IR" sz="3200" dirty="0" smtClean="0">
                <a:cs typeface="+mj-cs"/>
              </a:rPr>
              <a:t>عوارض </a:t>
            </a:r>
            <a:r>
              <a:rPr lang="fa-IR" sz="3200" dirty="0">
                <a:cs typeface="+mj-cs"/>
              </a:rPr>
              <a:t>قلبی سندرم </a:t>
            </a:r>
            <a:r>
              <a:rPr lang="fa-IR" sz="3200" dirty="0" smtClean="0">
                <a:cs typeface="+mj-cs"/>
              </a:rPr>
              <a:t>کارسینوئید</a:t>
            </a:r>
          </a:p>
          <a:p>
            <a:pPr algn="r" rtl="1"/>
            <a:r>
              <a:rPr lang="fa-IR" sz="3200" dirty="0">
                <a:cs typeface="+mj-cs"/>
              </a:rPr>
              <a:t>تعیین نوع درمان( داروی یا جراحی) درمبتلایان </a:t>
            </a:r>
            <a:r>
              <a:rPr lang="fa-IR" sz="3200" dirty="0" smtClean="0">
                <a:cs typeface="+mj-cs"/>
              </a:rPr>
              <a:t>به عوارض </a:t>
            </a:r>
            <a:r>
              <a:rPr lang="fa-IR" sz="3200" dirty="0">
                <a:cs typeface="+mj-cs"/>
              </a:rPr>
              <a:t>قلبی سندرم </a:t>
            </a:r>
            <a:r>
              <a:rPr lang="fa-IR" sz="3200" dirty="0" smtClean="0">
                <a:cs typeface="+mj-cs"/>
              </a:rPr>
              <a:t>کارسینوئید</a:t>
            </a:r>
          </a:p>
          <a:p>
            <a:pPr algn="r" rtl="1"/>
            <a:r>
              <a:rPr lang="fa-IR" sz="3200" dirty="0">
                <a:cs typeface="+mj-cs"/>
              </a:rPr>
              <a:t>ارزیابی وضعیت بالینی و تظاھرات قلبی بیماران بعد از </a:t>
            </a:r>
            <a:r>
              <a:rPr lang="fa-IR" sz="3200" dirty="0" smtClean="0">
                <a:cs typeface="+mj-cs"/>
              </a:rPr>
              <a:t>مداخله </a:t>
            </a:r>
            <a:r>
              <a:rPr lang="fa-IR" sz="3200" dirty="0">
                <a:cs typeface="+mj-cs"/>
              </a:rPr>
              <a:t>درمانی در طی مراجعات</a:t>
            </a:r>
            <a:endParaRPr lang="en-US" sz="3200" dirty="0" smtClean="0">
              <a:cs typeface="+mj-cs"/>
            </a:endParaRPr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924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000" dirty="0"/>
              <a:t>در این مطالعه هیچ مداخله اضافه بر روند درمانی بیمار صورت نمیگیرد. ورود کلیه بیماران به مطالعه منوط به اخذ </a:t>
            </a:r>
            <a:r>
              <a:rPr lang="fa-IR" sz="3000" dirty="0" smtClean="0"/>
              <a:t>رضایت شفاهی </a:t>
            </a:r>
            <a:r>
              <a:rPr lang="fa-IR" sz="3000" dirty="0"/>
              <a:t>جهت استفاده از اطلاعات انها در مطالعه خواهد بود.اطلاعات به صورت کد داده شده و بی نام ثبت می شود و </a:t>
            </a:r>
            <a:r>
              <a:rPr lang="fa-IR" sz="3000" dirty="0" smtClean="0"/>
              <a:t>همه مجریان </a:t>
            </a:r>
            <a:r>
              <a:rPr lang="fa-IR" sz="3000" dirty="0"/>
              <a:t>و همکاران فرم تعهد به رعایت رازداري و عدم به اشتراك گذاشتن اطلاعات را امضا می نمایند. درمواردي که در </a:t>
            </a:r>
            <a:r>
              <a:rPr lang="fa-IR" sz="3000" dirty="0" smtClean="0"/>
              <a:t>این مطالعه </a:t>
            </a:r>
            <a:r>
              <a:rPr lang="fa-IR" sz="3000" dirty="0"/>
              <a:t>نیاز به تماس با افراد باشد، اخذ رضایت از افراد براي دسترسی به اطلاعات پرونده و تماس با ایشان لازم است.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3829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هزینه پرسنلی : هماهنگی با بیماران جهت جم اوری اطلاعات اولیه بیماران و تعیین نوبت اکو به میزان 50 میلیون ریال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532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تعیین درگیري قلبی در بیماران مبتلا به سندرم کارسینوئید مراجعه کننده به مرکز آموزشی ، تحقیقاتی و درمانی قلب و عروق شهید رجایی در سالهاي 1383 الی 1403 ،در زمان مراجعه و طی فالواپ</vt:lpstr>
      <vt:lpstr>PowerPoint Presentation</vt:lpstr>
      <vt:lpstr>PowerPoint Presentation</vt:lpstr>
      <vt:lpstr>اهداف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تعیین درگیري قلبی در بیماران مبتلا به سندرم کارسینوئید مراجعه کننده به مرکز آموزشی ، تحقیقاتی و درمانی قلب و عروق شهید رجایی در سالهاي 1383 الی 1403 ،در زمان مراجعه و طی فالواپ</dc:title>
  <dc:creator>amin</dc:creator>
  <cp:lastModifiedBy>amin</cp:lastModifiedBy>
  <cp:revision>21</cp:revision>
  <dcterms:created xsi:type="dcterms:W3CDTF">2021-05-25T04:27:35Z</dcterms:created>
  <dcterms:modified xsi:type="dcterms:W3CDTF">2021-05-25T05:15:59Z</dcterms:modified>
</cp:coreProperties>
</file>