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52"/>
  </p:notesMasterIdLst>
  <p:sldIdLst>
    <p:sldId id="333" r:id="rId2"/>
    <p:sldId id="256" r:id="rId3"/>
    <p:sldId id="287" r:id="rId4"/>
    <p:sldId id="258" r:id="rId5"/>
    <p:sldId id="261" r:id="rId6"/>
    <p:sldId id="288" r:id="rId7"/>
    <p:sldId id="289" r:id="rId8"/>
    <p:sldId id="290" r:id="rId9"/>
    <p:sldId id="291" r:id="rId10"/>
    <p:sldId id="293" r:id="rId11"/>
    <p:sldId id="295" r:id="rId12"/>
    <p:sldId id="297" r:id="rId13"/>
    <p:sldId id="296" r:id="rId14"/>
    <p:sldId id="298" r:id="rId15"/>
    <p:sldId id="294" r:id="rId16"/>
    <p:sldId id="292" r:id="rId17"/>
    <p:sldId id="300" r:id="rId18"/>
    <p:sldId id="299" r:id="rId19"/>
    <p:sldId id="302" r:id="rId20"/>
    <p:sldId id="301" r:id="rId21"/>
    <p:sldId id="303" r:id="rId22"/>
    <p:sldId id="305" r:id="rId23"/>
    <p:sldId id="304" r:id="rId24"/>
    <p:sldId id="307" r:id="rId25"/>
    <p:sldId id="306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5" r:id="rId36"/>
    <p:sldId id="326" r:id="rId37"/>
    <p:sldId id="327" r:id="rId38"/>
    <p:sldId id="328" r:id="rId39"/>
    <p:sldId id="324" r:id="rId40"/>
    <p:sldId id="329" r:id="rId41"/>
    <p:sldId id="330" r:id="rId42"/>
    <p:sldId id="331" r:id="rId43"/>
    <p:sldId id="335" r:id="rId44"/>
    <p:sldId id="334" r:id="rId45"/>
    <p:sldId id="336" r:id="rId46"/>
    <p:sldId id="280" r:id="rId47"/>
    <p:sldId id="332" r:id="rId48"/>
    <p:sldId id="283" r:id="rId49"/>
    <p:sldId id="284" r:id="rId50"/>
    <p:sldId id="285" r:id="rId51"/>
  </p:sldIdLst>
  <p:sldSz cx="9144000" cy="5143500" type="screen16x9"/>
  <p:notesSz cx="6858000" cy="9144000"/>
  <p:embeddedFontLst>
    <p:embeddedFont>
      <p:font typeface="B Zar" pitchFamily="2" charset="-78"/>
      <p:regular r:id="rId53"/>
      <p:bold r:id="rId54"/>
    </p:embeddedFont>
    <p:embeddedFont>
      <p:font typeface="Nixie One" charset="0"/>
      <p:regular r:id="rId55"/>
    </p:embeddedFont>
    <p:embeddedFont>
      <p:font typeface="Tahoma" pitchFamily="34" charset="0"/>
      <p:regular r:id="rId56"/>
      <p:bold r:id="rId57"/>
    </p:embeddedFont>
    <p:embeddedFont>
      <p:font typeface="Roboto Slab" charset="0"/>
      <p:regular r:id="rId58"/>
      <p:bold r:id="rId59"/>
    </p:embeddedFont>
    <p:embeddedFont>
      <p:font typeface="Calibri" pitchFamily="34" charset="0"/>
      <p:regular r:id="rId60"/>
      <p:bold r:id="rId61"/>
      <p:italic r:id="rId62"/>
      <p:boldItalic r:id="rId63"/>
    </p:embeddedFont>
    <p:embeddedFont>
      <p:font typeface="B Nazanin" pitchFamily="2" charset="-78"/>
      <p:regular r:id="rId64"/>
      <p:bold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D60093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A58FAB77-7163-4C86-9AB7-88F2037A97EC}">
  <a:tblStyle styleId="{A58FAB77-7163-4C86-9AB7-88F2037A97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618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63" Type="http://schemas.openxmlformats.org/officeDocument/2006/relationships/font" Target="fonts/font11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61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36626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5694cd56_0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5694cd56_0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851bf4a74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Google Shape;913;g851bf4a74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1470e89c18_8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4" name="Google Shape;1364;g1470e89c18_8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500626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5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A">
  <p:cSld name="BLANK_1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/>
          <p:nvPr/>
        </p:nvSpPr>
        <p:spPr>
          <a:xfrm>
            <a:off x="0" y="1148250"/>
            <a:ext cx="9144000" cy="2847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1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94" name="Google Shape;94;p11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1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1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B">
  <p:cSld name="BLANK_1_1_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01" name="Google Shape;101;p12"/>
          <p:cNvSpPr/>
          <p:nvPr/>
        </p:nvSpPr>
        <p:spPr>
          <a:xfrm>
            <a:off x="0" y="500626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6" r:id="rId4"/>
    <p:sldLayoutId id="2147483657" r:id="rId5"/>
    <p:sldLayoutId id="2147483658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077" y="590550"/>
            <a:ext cx="3736123" cy="373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9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بيان مسئله و ضرورت اجراي طرح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025" y="1559425"/>
            <a:ext cx="7540800" cy="3366550"/>
          </a:xfrm>
        </p:spPr>
        <p:txBody>
          <a:bodyPr/>
          <a:lstStyle/>
          <a:p>
            <a:pPr algn="just" rtl="1"/>
            <a:r>
              <a:rPr lang="fa-IR" sz="2200" dirty="0">
                <a:cs typeface="B Nazanin" panose="00000400000000000000" pitchFamily="2" charset="-78"/>
              </a:rPr>
              <a:t>امروزه از نیز </a:t>
            </a:r>
            <a:r>
              <a:rPr lang="en-US" sz="2200" b="1" i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CMR</a:t>
            </a:r>
            <a:r>
              <a:rPr lang="en-US" sz="2200" dirty="0">
                <a:cs typeface="B Nazanin" panose="00000400000000000000" pitchFamily="2" charset="-78"/>
              </a:rPr>
              <a:t>  </a:t>
            </a:r>
            <a:r>
              <a:rPr lang="fa-IR" sz="2200" dirty="0">
                <a:cs typeface="B Nazanin" panose="00000400000000000000" pitchFamily="2" charset="-78"/>
              </a:rPr>
              <a:t>جهت بررسی بیماران پیوند قلب بیشتر استفاده می شود، زیرا علاوه بر</a:t>
            </a:r>
            <a:r>
              <a:rPr lang="fa-IR" sz="22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 فانکشن</a:t>
            </a:r>
            <a:r>
              <a:rPr lang="fa-IR" sz="2200" dirty="0">
                <a:cs typeface="B Nazanin" panose="00000400000000000000" pitchFamily="2" charset="-78"/>
              </a:rPr>
              <a:t>، امکان  بررسی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tissue characterization  </a:t>
            </a:r>
            <a:r>
              <a:rPr lang="fa-IR" sz="2200" dirty="0">
                <a:cs typeface="B Nazanin" panose="00000400000000000000" pitchFamily="2" charset="-78"/>
              </a:rPr>
              <a:t>بافت قلب و خصوصا بررسی امکان</a:t>
            </a:r>
            <a:r>
              <a:rPr lang="fa-IR" sz="22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 وجود فیبروز </a:t>
            </a:r>
            <a:r>
              <a:rPr lang="fa-IR" sz="2200" dirty="0">
                <a:cs typeface="B Nazanin" panose="00000400000000000000" pitchFamily="2" charset="-78"/>
              </a:rPr>
              <a:t>در تصاویر </a:t>
            </a:r>
            <a:r>
              <a:rPr lang="en-US" sz="2200" dirty="0" smtClean="0">
                <a:cs typeface="B Nazanin" panose="00000400000000000000" pitchFamily="2" charset="-78"/>
              </a:rPr>
              <a:t>LGE </a:t>
            </a:r>
            <a:r>
              <a:rPr lang="fa-IR" sz="2200" dirty="0">
                <a:cs typeface="B Nazanin" panose="00000400000000000000" pitchFamily="2" charset="-78"/>
              </a:rPr>
              <a:t>را فراهم می کند. </a:t>
            </a:r>
            <a:endParaRPr lang="en-US" sz="2200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sz="2200" dirty="0">
                <a:cs typeface="B Nazanin" panose="00000400000000000000" pitchFamily="2" charset="-78"/>
              </a:rPr>
              <a:t>با پیشرفت در </a:t>
            </a:r>
            <a:r>
              <a:rPr lang="en-US" sz="2200" dirty="0">
                <a:cs typeface="B Nazanin" panose="00000400000000000000" pitchFamily="2" charset="-78"/>
              </a:rPr>
              <a:t>CMR  </a:t>
            </a:r>
            <a:r>
              <a:rPr lang="fa-IR" sz="2200" dirty="0">
                <a:cs typeface="B Nazanin" panose="00000400000000000000" pitchFamily="2" charset="-78"/>
              </a:rPr>
              <a:t>می توان </a:t>
            </a:r>
            <a:r>
              <a:rPr lang="fa-IR" sz="2200" dirty="0" smtClean="0">
                <a:cs typeface="B Nazanin" panose="00000400000000000000" pitchFamily="2" charset="-78"/>
              </a:rPr>
              <a:t>با</a:t>
            </a:r>
            <a:r>
              <a:rPr lang="en-US" sz="2200" dirty="0" smtClean="0">
                <a:cs typeface="B Nazanin" panose="00000400000000000000" pitchFamily="2" charset="-78"/>
              </a:rPr>
              <a:t> feature tracking</a:t>
            </a:r>
            <a:r>
              <a:rPr lang="fa-IR" sz="2200" dirty="0" smtClean="0">
                <a:cs typeface="B Nazanin" panose="00000400000000000000" pitchFamily="2" charset="-78"/>
              </a:rPr>
              <a:t>بر </a:t>
            </a:r>
            <a:r>
              <a:rPr lang="fa-IR" sz="2200" dirty="0">
                <a:cs typeface="B Nazanin" panose="00000400000000000000" pitchFamily="2" charset="-78"/>
              </a:rPr>
              <a:t>روی تصاویر </a:t>
            </a:r>
            <a:r>
              <a:rPr lang="en-US" sz="2200" dirty="0">
                <a:cs typeface="B Nazanin" panose="00000400000000000000" pitchFamily="2" charset="-78"/>
              </a:rPr>
              <a:t>Cine CMR </a:t>
            </a:r>
            <a:r>
              <a:rPr lang="fa-IR" sz="2200" dirty="0">
                <a:cs typeface="B Nazanin" panose="00000400000000000000" pitchFamily="2" charset="-78"/>
              </a:rPr>
              <a:t>بدون نیاز به سکانس اضافه انواع </a:t>
            </a:r>
            <a:r>
              <a:rPr lang="en-US" sz="2200" dirty="0">
                <a:cs typeface="B Nazanin" panose="00000400000000000000" pitchFamily="2" charset="-78"/>
              </a:rPr>
              <a:t>longitudinal ,axial , circumferential strain </a:t>
            </a:r>
            <a:r>
              <a:rPr lang="fa-IR" sz="2200" dirty="0">
                <a:cs typeface="B Nazanin" panose="00000400000000000000" pitchFamily="2" charset="-78"/>
              </a:rPr>
              <a:t>را اندازه گیری </a:t>
            </a:r>
            <a:r>
              <a:rPr lang="fa-IR" sz="2200" dirty="0" smtClean="0">
                <a:cs typeface="B Nazanin" panose="00000400000000000000" pitchFamily="2" charset="-78"/>
              </a:rPr>
              <a:t>کرد</a:t>
            </a:r>
            <a:r>
              <a:rPr lang="en-US" sz="2200" dirty="0" smtClean="0">
                <a:cs typeface="B Nazanin" panose="00000400000000000000" pitchFamily="2" charset="-78"/>
              </a:rPr>
              <a:t>.</a:t>
            </a:r>
          </a:p>
          <a:p>
            <a:pPr marL="50800" indent="0" algn="r" rtl="1">
              <a:buNone/>
            </a:pPr>
            <a:r>
              <a:rPr lang="en-US" sz="2200" dirty="0">
                <a:cs typeface="B Nazanin" panose="00000400000000000000" pitchFamily="2" charset="-78"/>
              </a:rPr>
              <a:t> </a:t>
            </a:r>
            <a:r>
              <a:rPr lang="en-US" sz="2200" dirty="0" smtClean="0">
                <a:cs typeface="B Nazanin" panose="00000400000000000000" pitchFamily="2" charset="-78"/>
              </a:rPr>
              <a:t>               </a:t>
            </a:r>
            <a:r>
              <a:rPr lang="fa-IR" sz="22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این </a:t>
            </a:r>
            <a:r>
              <a:rPr lang="fa-IR" sz="22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موارد ارزش پروگنوستیک در بیماران پیوند قلب دارند</a:t>
            </a:r>
            <a:endParaRPr lang="en-US" sz="2200" b="1" dirty="0">
              <a:solidFill>
                <a:schemeClr val="accent6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1012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Slab"/>
                <a:ea typeface="Roboto Slab"/>
                <a:sym typeface="Roboto Slab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n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/>
              <a:ea typeface="Roboto Slab"/>
              <a:sym typeface="Roboto Slab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1223" y="1019176"/>
            <a:ext cx="822081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2200" b="1" i="0" u="none" strike="noStrike" kern="0" cap="none" spc="0" normalizeH="0" baseline="0" noProof="0" dirty="0">
                <a:ln>
                  <a:noFill/>
                </a:ln>
                <a:solidFill>
                  <a:srgbClr val="0F3D38">
                    <a:lumMod val="25000"/>
                    <a:lumOff val="75000"/>
                  </a:srgb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rPr>
              <a:t>لذا با توجه به عدم بررسی ارتباط 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F3D38">
                    <a:lumMod val="25000"/>
                    <a:lumOff val="75000"/>
                  </a:srgb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rPr>
              <a:t>strain  </a:t>
            </a:r>
            <a:r>
              <a:rPr kumimoji="0" lang="fa-IR" sz="2200" b="1" i="0" u="none" strike="noStrike" kern="0" cap="none" spc="0" normalizeH="0" baseline="0" noProof="0" dirty="0">
                <a:ln>
                  <a:noFill/>
                </a:ln>
                <a:solidFill>
                  <a:srgbClr val="0F3D38">
                    <a:lumMod val="25000"/>
                    <a:lumOff val="75000"/>
                  </a:srgb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rPr>
              <a:t>اندازه گیری شده بطن ها با 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F3D38">
                    <a:lumMod val="25000"/>
                    <a:lumOff val="75000"/>
                  </a:srgb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rPr>
              <a:t>CMR   </a:t>
            </a:r>
            <a:r>
              <a:rPr kumimoji="0" lang="fa-IR" sz="2200" b="1" i="0" u="none" strike="noStrike" kern="0" cap="none" spc="0" normalizeH="0" baseline="0" noProof="0" dirty="0">
                <a:ln>
                  <a:noFill/>
                </a:ln>
                <a:solidFill>
                  <a:srgbClr val="0F3D38">
                    <a:lumMod val="25000"/>
                    <a:lumOff val="75000"/>
                  </a:srgb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rPr>
              <a:t>در کودکانی که در ایران  پیوند قلب شده اند در این مطالعه بر آن شدیم تا ارتباط انواع 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F3D38">
                    <a:lumMod val="25000"/>
                    <a:lumOff val="75000"/>
                  </a:srgb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rPr>
              <a:t>strain </a:t>
            </a:r>
            <a:r>
              <a:rPr kumimoji="0" lang="fa-IR" sz="2200" b="1" i="0" u="none" strike="noStrike" kern="0" cap="none" spc="0" normalizeH="0" baseline="0" noProof="0" dirty="0">
                <a:ln>
                  <a:noFill/>
                </a:ln>
                <a:solidFill>
                  <a:srgbClr val="0F3D38">
                    <a:lumMod val="25000"/>
                    <a:lumOff val="75000"/>
                  </a:srgb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rPr>
              <a:t>اندازه گیری شده با 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F3D38">
                    <a:lumMod val="25000"/>
                    <a:lumOff val="75000"/>
                  </a:srgb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rPr>
              <a:t>CMR  </a:t>
            </a:r>
            <a:r>
              <a:rPr kumimoji="0" lang="fa-IR" sz="2200" b="1" i="0" u="none" strike="noStrike" kern="0" cap="none" spc="0" normalizeH="0" baseline="0" noProof="0" dirty="0">
                <a:ln>
                  <a:noFill/>
                </a:ln>
                <a:solidFill>
                  <a:srgbClr val="0F3D38">
                    <a:lumMod val="25000"/>
                    <a:lumOff val="75000"/>
                  </a:srgb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rPr>
              <a:t>را با پروگنوز و عواقب طولانی مدت  در این بیماران را بررسی کنیم</a:t>
            </a:r>
            <a:r>
              <a:rPr kumimoji="0" lang="fa-I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F3D38">
                    <a:lumMod val="25000"/>
                    <a:lumOff val="75000"/>
                  </a:srgb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rPr>
              <a:t>.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0F3D38">
                  <a:lumMod val="25000"/>
                  <a:lumOff val="75000"/>
                </a:srgb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F3D38">
                  <a:lumMod val="25000"/>
                  <a:lumOff val="75000"/>
                </a:srgb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F3D38">
                    <a:lumMod val="25000"/>
                    <a:lumOff val="75000"/>
                  </a:srgb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rPr>
              <a:t> </a:t>
            </a:r>
            <a:r>
              <a:rPr kumimoji="0" lang="fa-IR" sz="2200" b="1" i="0" u="none" strike="noStrike" kern="0" cap="none" spc="0" normalizeH="0" baseline="0" noProof="0" dirty="0">
                <a:ln>
                  <a:noFill/>
                </a:ln>
                <a:solidFill>
                  <a:srgbClr val="0F3D38">
                    <a:lumMod val="25000"/>
                    <a:lumOff val="75000"/>
                  </a:srgb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rPr>
              <a:t>در صورت وجود ارتباط بین این پارامتر ها می توان از آن در </a:t>
            </a:r>
            <a:r>
              <a:rPr kumimoji="0" lang="fa-IR" sz="2200" b="1" i="0" strike="noStrike" kern="0" cap="none" spc="0" normalizeH="0" baseline="0" noProof="0" dirty="0">
                <a:ln>
                  <a:noFill/>
                </a:ln>
                <a:solidFill>
                  <a:srgbClr val="0F3D38">
                    <a:lumMod val="25000"/>
                    <a:lumOff val="75000"/>
                  </a:srgb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rPr>
              <a:t>بررسی </a:t>
            </a:r>
            <a:r>
              <a:rPr kumimoji="0" lang="fa-IR" sz="2200" b="1" i="0" strike="noStrike" kern="0" cap="none" spc="0" normalizeH="0" baseline="0" noProof="0" dirty="0">
                <a:ln>
                  <a:noFill/>
                </a:ln>
                <a:solidFill>
                  <a:srgbClr val="FF99CC"/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rPr>
              <a:t>پیش آگهی </a:t>
            </a:r>
            <a:r>
              <a:rPr kumimoji="0" lang="fa-IR" sz="2200" b="1" i="0" u="none" strike="noStrike" kern="0" cap="none" spc="0" normalizeH="0" baseline="0" noProof="0" dirty="0">
                <a:ln>
                  <a:noFill/>
                </a:ln>
                <a:solidFill>
                  <a:srgbClr val="0F3D38">
                    <a:lumMod val="25000"/>
                    <a:lumOff val="75000"/>
                  </a:srgb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rPr>
              <a:t>بیماران و </a:t>
            </a:r>
            <a:r>
              <a:rPr kumimoji="0" lang="fa-IR" sz="2200" b="1" i="0" strike="noStrike" kern="0" cap="none" spc="0" normalizeH="0" baseline="0" noProof="0" dirty="0">
                <a:ln>
                  <a:noFill/>
                </a:ln>
                <a:solidFill>
                  <a:srgbClr val="FF99CC"/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rPr>
              <a:t>تعیین مناسب زمان بیوپسی </a:t>
            </a:r>
            <a:r>
              <a:rPr kumimoji="0" lang="fa-IR" sz="2200" b="1" i="0" u="none" strike="noStrike" kern="0" cap="none" spc="0" normalizeH="0" baseline="0" noProof="0" dirty="0">
                <a:ln>
                  <a:noFill/>
                </a:ln>
                <a:solidFill>
                  <a:srgbClr val="0F3D38">
                    <a:lumMod val="25000"/>
                    <a:lumOff val="75000"/>
                  </a:srgb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rPr>
              <a:t>و در </a:t>
            </a:r>
            <a:r>
              <a:rPr kumimoji="0" lang="fa-IR" sz="2200" b="1" i="0" strike="noStrike" kern="0" cap="none" spc="0" normalizeH="0" baseline="0" noProof="0" dirty="0">
                <a:ln>
                  <a:noFill/>
                </a:ln>
                <a:solidFill>
                  <a:srgbClr val="FF99CC"/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rPr>
              <a:t>صورت نیاز تغییر دستور </a:t>
            </a:r>
            <a:r>
              <a:rPr kumimoji="0" lang="fa-IR" sz="2200" b="1" i="0" strike="noStrike" kern="0" cap="none" spc="0" normalizeH="0" baseline="0" noProof="0" dirty="0">
                <a:ln>
                  <a:noFill/>
                </a:ln>
                <a:solidFill>
                  <a:srgbClr val="0F3D38">
                    <a:lumMod val="25000"/>
                    <a:lumOff val="75000"/>
                  </a:srgbClr>
                </a:solidFill>
                <a:effectLst/>
                <a:uLnTx/>
                <a:uFillTx/>
                <a:latin typeface="Arial"/>
                <a:cs typeface="B Nazanin" panose="00000400000000000000" pitchFamily="2" charset="-78"/>
                <a:sym typeface="Arial"/>
              </a:rPr>
              <a:t>دارویی کودکان تحت پیوند قلب استفاده کرد.</a:t>
            </a:r>
            <a:endParaRPr kumimoji="0" lang="en-US" sz="2200" b="1" i="0" strike="noStrike" kern="0" cap="none" spc="0" normalizeH="0" baseline="0" noProof="0" dirty="0">
              <a:ln>
                <a:noFill/>
              </a:ln>
              <a:solidFill>
                <a:srgbClr val="0F3D38">
                  <a:lumMod val="25000"/>
                  <a:lumOff val="75000"/>
                </a:srgbClr>
              </a:solidFill>
              <a:effectLst/>
              <a:uLnTx/>
              <a:uFillTx/>
              <a:latin typeface="Arial"/>
              <a:cs typeface="B Nazanin" panose="00000400000000000000" pitchFamily="2" charset="-7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292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Slab"/>
                <a:ea typeface="Roboto Slab"/>
                <a:sym typeface="Roboto Slab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en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/>
              <a:ea typeface="Roboto Slab"/>
              <a:sym typeface="Roboto Slab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7589" y="1538186"/>
            <a:ext cx="4814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سابقه طرح و بررسي </a:t>
            </a:r>
            <a:r>
              <a:rPr kumimoji="0" lang="fa-I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متون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54" y="1280931"/>
            <a:ext cx="21812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9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400" dirty="0"/>
              <a:t>سابقه طرح و بررسي متون</a:t>
            </a:r>
            <a:br>
              <a:rPr lang="fa-IR" sz="2400" dirty="0"/>
            </a:b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3427" y="1396885"/>
            <a:ext cx="7540800" cy="3158700"/>
          </a:xfrm>
        </p:spPr>
        <p:txBody>
          <a:bodyPr/>
          <a:lstStyle/>
          <a:p>
            <a:pPr algn="just" rtl="1"/>
            <a:r>
              <a:rPr lang="en-US" sz="2200" dirty="0">
                <a:cs typeface="B Nazanin" panose="00000400000000000000" pitchFamily="2" charset="-78"/>
              </a:rPr>
              <a:t>Justin </a:t>
            </a:r>
            <a:r>
              <a:rPr lang="en-US" sz="2200" dirty="0" err="1">
                <a:cs typeface="B Nazanin" panose="00000400000000000000" pitchFamily="2" charset="-78"/>
              </a:rPr>
              <a:t>Godown</a:t>
            </a:r>
            <a:r>
              <a:rPr lang="en-US" sz="2200" dirty="0">
                <a:cs typeface="B Nazanin" panose="00000400000000000000" pitchFamily="2" charset="-78"/>
              </a:rPr>
              <a:t> </a:t>
            </a:r>
            <a:r>
              <a:rPr lang="fa-IR" sz="2200" dirty="0">
                <a:cs typeface="B Nazanin" panose="00000400000000000000" pitchFamily="2" charset="-78"/>
              </a:rPr>
              <a:t>و همکارانش  بر روی 79 بیمار بزرگسال پیوند قلب، نشان دادند که  </a:t>
            </a:r>
            <a:r>
              <a:rPr lang="en-US" sz="2200" dirty="0">
                <a:cs typeface="B Nazanin" panose="00000400000000000000" pitchFamily="2" charset="-78"/>
              </a:rPr>
              <a:t>longitudinal strain  </a:t>
            </a:r>
            <a:r>
              <a:rPr lang="fa-IR" sz="2200" dirty="0">
                <a:cs typeface="B Nazanin" panose="00000400000000000000" pitchFamily="2" charset="-78"/>
              </a:rPr>
              <a:t>به صورت زودرس مختل می شود و به صورت جبرانی  </a:t>
            </a:r>
            <a:r>
              <a:rPr lang="en-US" sz="2200" dirty="0">
                <a:cs typeface="B Nazanin" panose="00000400000000000000" pitchFamily="2" charset="-78"/>
              </a:rPr>
              <a:t>circumferential strain </a:t>
            </a:r>
            <a:r>
              <a:rPr lang="fa-IR" sz="2200" dirty="0">
                <a:cs typeface="B Nazanin" panose="00000400000000000000" pitchFamily="2" charset="-78"/>
              </a:rPr>
              <a:t>افزایش یافته و طی یکسال این پارامترها نرمال می شود و در صورت نبود عوارض نرمال باقی می ماند</a:t>
            </a:r>
            <a:r>
              <a:rPr lang="fa-IR" sz="2200" dirty="0" smtClean="0">
                <a:cs typeface="B Nazanin" panose="00000400000000000000" pitchFamily="2" charset="-78"/>
              </a:rPr>
              <a:t>.</a:t>
            </a:r>
            <a:endParaRPr lang="en-US" sz="2200" dirty="0" smtClean="0">
              <a:cs typeface="B Nazanin" panose="00000400000000000000" pitchFamily="2" charset="-78"/>
            </a:endParaRPr>
          </a:p>
          <a:p>
            <a:pPr algn="just" rtl="1"/>
            <a:endParaRPr lang="en-US" sz="2200" dirty="0">
              <a:cs typeface="B Nazanin" panose="00000400000000000000" pitchFamily="2" charset="-78"/>
            </a:endParaRPr>
          </a:p>
          <a:p>
            <a:pPr algn="just" rtl="1"/>
            <a:r>
              <a:rPr lang="en-US" sz="2200" dirty="0">
                <a:cs typeface="B Nazanin" panose="00000400000000000000" pitchFamily="2" charset="-78"/>
              </a:rPr>
              <a:t>Helena </a:t>
            </a:r>
            <a:r>
              <a:rPr lang="en-US" sz="2200" dirty="0" err="1">
                <a:cs typeface="B Nazanin" panose="00000400000000000000" pitchFamily="2" charset="-78"/>
              </a:rPr>
              <a:t>Podrouzkova</a:t>
            </a:r>
            <a:r>
              <a:rPr lang="ar-SA" sz="2200" dirty="0">
                <a:cs typeface="B Nazanin" panose="00000400000000000000" pitchFamily="2" charset="-78"/>
              </a:rPr>
              <a:t> و همکارانش با مطالعه روی 43 بیمار بزرگسال نشان دادند که کاهش </a:t>
            </a:r>
            <a:r>
              <a:rPr lang="en-US" sz="2200" dirty="0">
                <a:cs typeface="B Nazanin" panose="00000400000000000000" pitchFamily="2" charset="-78"/>
              </a:rPr>
              <a:t>longitudinal strain</a:t>
            </a:r>
            <a:r>
              <a:rPr lang="ar-SA" sz="2200" dirty="0">
                <a:cs typeface="B Nazanin" panose="00000400000000000000" pitchFamily="2" charset="-78"/>
              </a:rPr>
              <a:t> بطن چپ در اکوکاردیوگرافی با </a:t>
            </a:r>
            <a:r>
              <a:rPr lang="en-US" sz="2200" dirty="0">
                <a:cs typeface="B Nazanin" panose="00000400000000000000" pitchFamily="2" charset="-78"/>
              </a:rPr>
              <a:t>acute cellular rejection</a:t>
            </a:r>
            <a:r>
              <a:rPr lang="ar-SA" sz="2200" dirty="0">
                <a:cs typeface="B Nazanin" panose="00000400000000000000" pitchFamily="2" charset="-78"/>
              </a:rPr>
              <a:t> همراه است و با استفاده از </a:t>
            </a:r>
            <a:r>
              <a:rPr lang="en-US" sz="2200" dirty="0">
                <a:cs typeface="B Nazanin" panose="00000400000000000000" pitchFamily="2" charset="-78"/>
              </a:rPr>
              <a:t>strain</a:t>
            </a:r>
            <a:r>
              <a:rPr lang="ar-SA" sz="2200" dirty="0">
                <a:cs typeface="B Nazanin" panose="00000400000000000000" pitchFamily="2" charset="-78"/>
              </a:rPr>
              <a:t>  می توان به صورت زودرس </a:t>
            </a:r>
            <a:r>
              <a:rPr lang="en-US" sz="2200" dirty="0">
                <a:cs typeface="B Nazanin" panose="00000400000000000000" pitchFamily="2" charset="-78"/>
              </a:rPr>
              <a:t>rejection</a:t>
            </a:r>
            <a:r>
              <a:rPr lang="ar-SA" sz="2200" dirty="0">
                <a:cs typeface="B Nazanin" panose="00000400000000000000" pitchFamily="2" charset="-78"/>
              </a:rPr>
              <a:t>  را تشخیص و زمان مناسب بیوپسی را تعیین کرد</a:t>
            </a:r>
            <a:r>
              <a:rPr lang="ar-SA" sz="2200" dirty="0" smtClean="0">
                <a:cs typeface="B Nazanin" panose="00000400000000000000" pitchFamily="2" charset="-78"/>
              </a:rPr>
              <a:t>.</a:t>
            </a:r>
            <a:endParaRPr lang="en-US" sz="22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2339" y="1559425"/>
            <a:ext cx="371888" cy="4450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2339" y="3252051"/>
            <a:ext cx="371888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5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600" dirty="0" smtClean="0"/>
              <a:t>سابقه طرح و بررسي متون</a:t>
            </a:r>
            <a:br>
              <a:rPr lang="fa-IR" sz="2600" dirty="0" smtClean="0"/>
            </a:br>
            <a:endParaRPr lang="en-US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1"/>
            <a:r>
              <a:rPr lang="fa-IR" dirty="0">
                <a:cs typeface="B Nazanin" panose="00000400000000000000" pitchFamily="2" charset="-78"/>
              </a:rPr>
              <a:t>در مطالعه دیگری نشان داده شد که کاهش </a:t>
            </a:r>
            <a:r>
              <a:rPr lang="en-US" dirty="0">
                <a:cs typeface="B Nazanin" panose="00000400000000000000" pitchFamily="2" charset="-78"/>
              </a:rPr>
              <a:t>longitudinal strain </a:t>
            </a:r>
            <a:r>
              <a:rPr lang="fa-IR" dirty="0">
                <a:cs typeface="B Nazanin" panose="00000400000000000000" pitchFamily="2" charset="-78"/>
              </a:rPr>
              <a:t>بطن چپ قادر به پیشگویی </a:t>
            </a:r>
            <a:r>
              <a:rPr lang="en-US" dirty="0">
                <a:cs typeface="B Nazanin" panose="00000400000000000000" pitchFamily="2" charset="-78"/>
              </a:rPr>
              <a:t>MACE  </a:t>
            </a:r>
            <a:r>
              <a:rPr lang="fa-IR" dirty="0">
                <a:cs typeface="B Nazanin" panose="00000400000000000000" pitchFamily="2" charset="-78"/>
              </a:rPr>
              <a:t>و تمام علل منجر به مورتالیتی در بیماران بزرگسال با پیوند قلب است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338" y="3373173"/>
            <a:ext cx="2017854" cy="155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600" dirty="0"/>
              <a:t>سابقه طرح و بررسي متون</a:t>
            </a:r>
            <a:br>
              <a:rPr lang="fa-IR" sz="2600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979" y="1559425"/>
            <a:ext cx="7540800" cy="3158700"/>
          </a:xfrm>
        </p:spPr>
        <p:txBody>
          <a:bodyPr/>
          <a:lstStyle/>
          <a:p>
            <a:pPr algn="just" rtl="1"/>
            <a:r>
              <a:rPr lang="fa-IR" sz="2200" dirty="0">
                <a:cs typeface="B Nazanin" panose="00000400000000000000" pitchFamily="2" charset="-78"/>
              </a:rPr>
              <a:t>در گایدلاین های اخیر حتی جهت بررسی دیسفانکشن سابکلینیکال آلوگرافت توصیه به بررسی سریال </a:t>
            </a:r>
            <a:r>
              <a:rPr lang="en-US" sz="2200" dirty="0">
                <a:cs typeface="B Nazanin" panose="00000400000000000000" pitchFamily="2" charset="-78"/>
              </a:rPr>
              <a:t>global longitudinal strain (GLS)  </a:t>
            </a:r>
            <a:r>
              <a:rPr lang="fa-IR" sz="2200" dirty="0">
                <a:cs typeface="B Nazanin" panose="00000400000000000000" pitchFamily="2" charset="-78"/>
              </a:rPr>
              <a:t>در بالغین با پیوند قلب شده است</a:t>
            </a:r>
            <a:r>
              <a:rPr lang="fa-IR" sz="2200" dirty="0" smtClean="0">
                <a:cs typeface="B Nazanin" panose="00000400000000000000" pitchFamily="2" charset="-78"/>
              </a:rPr>
              <a:t>.</a:t>
            </a:r>
            <a:endParaRPr lang="en-US" sz="2200" dirty="0" smtClean="0">
              <a:cs typeface="B Nazanin" panose="00000400000000000000" pitchFamily="2" charset="-78"/>
            </a:endParaRPr>
          </a:p>
          <a:p>
            <a:pPr algn="just" rtl="1"/>
            <a:endParaRPr lang="en-US" sz="2200" dirty="0">
              <a:cs typeface="B Nazanin" panose="00000400000000000000" pitchFamily="2" charset="-78"/>
            </a:endParaRPr>
          </a:p>
          <a:p>
            <a:pPr algn="just" rtl="1"/>
            <a:r>
              <a:rPr lang="fa-IR" sz="2200" dirty="0" smtClean="0">
                <a:cs typeface="B Nazanin" panose="00000400000000000000" pitchFamily="2" charset="-78"/>
              </a:rPr>
              <a:t> </a:t>
            </a:r>
            <a:r>
              <a:rPr lang="fa-IR" sz="2200" dirty="0">
                <a:cs typeface="B Nazanin" panose="00000400000000000000" pitchFamily="2" charset="-78"/>
              </a:rPr>
              <a:t>در مطالعه دیگری دیده شده که استفاده از </a:t>
            </a:r>
            <a:r>
              <a:rPr lang="en-US" sz="2200" dirty="0">
                <a:cs typeface="B Nazanin" panose="00000400000000000000" pitchFamily="2" charset="-78"/>
              </a:rPr>
              <a:t>strain </a:t>
            </a:r>
            <a:r>
              <a:rPr lang="fa-IR" sz="2200" dirty="0">
                <a:cs typeface="B Nazanin" panose="00000400000000000000" pitchFamily="2" charset="-78"/>
              </a:rPr>
              <a:t>با اکوکاردیوگرافی در کودکان تحت پیوند قلب نیز اطلاعات پروگنوستیک با ارزشی مستقل از میزان </a:t>
            </a:r>
            <a:r>
              <a:rPr lang="en-US" sz="2200" dirty="0">
                <a:cs typeface="B Nazanin" panose="00000400000000000000" pitchFamily="2" charset="-78"/>
              </a:rPr>
              <a:t>LVEF  </a:t>
            </a:r>
            <a:r>
              <a:rPr lang="fa-IR" sz="2200" dirty="0">
                <a:cs typeface="B Nazanin" panose="00000400000000000000" pitchFamily="2" charset="-78"/>
              </a:rPr>
              <a:t>به همراه دارد</a:t>
            </a:r>
            <a:r>
              <a:rPr lang="fa-IR" sz="2200" dirty="0" smtClean="0">
                <a:cs typeface="B Nazanin" panose="00000400000000000000" pitchFamily="2" charset="-78"/>
              </a:rPr>
              <a:t>.</a:t>
            </a:r>
            <a:endParaRPr lang="en-US" sz="22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891" y="1666319"/>
            <a:ext cx="371888" cy="4450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891" y="3138775"/>
            <a:ext cx="371888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6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بيان مسئله و ضرورت اجراي طرح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3428" y="1559425"/>
            <a:ext cx="7540800" cy="3158700"/>
          </a:xfrm>
        </p:spPr>
        <p:txBody>
          <a:bodyPr/>
          <a:lstStyle/>
          <a:p>
            <a:pPr marL="50800" indent="0" algn="just" rtl="1">
              <a:buNone/>
            </a:pPr>
            <a:r>
              <a:rPr lang="en-US" sz="2400" b="1" dirty="0" smtClean="0">
                <a:cs typeface="B Nazanin" panose="00000400000000000000" pitchFamily="2" charset="-78"/>
              </a:rPr>
              <a:t>correlation   </a:t>
            </a:r>
            <a:r>
              <a:rPr lang="fa-IR" sz="2400" b="1" dirty="0" smtClean="0">
                <a:cs typeface="B Nazanin" panose="00000400000000000000" pitchFamily="2" charset="-78"/>
              </a:rPr>
              <a:t>بین </a:t>
            </a:r>
            <a:r>
              <a:rPr lang="en-US" sz="2400" b="1" dirty="0">
                <a:cs typeface="B Nazanin" panose="00000400000000000000" pitchFamily="2" charset="-78"/>
              </a:rPr>
              <a:t>FT-CMR </a:t>
            </a:r>
            <a:r>
              <a:rPr lang="fa-IR" sz="2400" b="1" dirty="0">
                <a:cs typeface="B Nazanin" panose="00000400000000000000" pitchFamily="2" charset="-78"/>
              </a:rPr>
              <a:t>و </a:t>
            </a:r>
            <a:r>
              <a:rPr lang="en-US" sz="2400" b="1" dirty="0">
                <a:cs typeface="B Nazanin" panose="00000400000000000000" pitchFamily="2" charset="-78"/>
              </a:rPr>
              <a:t>strain  </a:t>
            </a:r>
            <a:r>
              <a:rPr lang="fa-IR" sz="2400" b="1" dirty="0">
                <a:cs typeface="B Nazanin" panose="00000400000000000000" pitchFamily="2" charset="-78"/>
              </a:rPr>
              <a:t>اندازه گیری شده با   اکو متوسط است و لذا نباید از این دو مدالیته جهت بررسی </a:t>
            </a:r>
            <a:r>
              <a:rPr lang="en-US" sz="2400" b="1" dirty="0">
                <a:cs typeface="B Nazanin" panose="00000400000000000000" pitchFamily="2" charset="-78"/>
              </a:rPr>
              <a:t>STRAIN  </a:t>
            </a:r>
            <a:r>
              <a:rPr lang="fa-IR" sz="2400" b="1" dirty="0">
                <a:cs typeface="B Nazanin" panose="00000400000000000000" pitchFamily="2" charset="-78"/>
              </a:rPr>
              <a:t>به صورت راندوم استفاده کرد و بهتر است فالو آپ </a:t>
            </a:r>
            <a:r>
              <a:rPr lang="en-US" sz="2400" b="1" dirty="0">
                <a:cs typeface="B Nazanin" panose="00000400000000000000" pitchFamily="2" charset="-78"/>
              </a:rPr>
              <a:t>strain </a:t>
            </a:r>
            <a:r>
              <a:rPr lang="fa-IR" sz="2400" b="1" dirty="0">
                <a:cs typeface="B Nazanin" panose="00000400000000000000" pitchFamily="2" charset="-78"/>
              </a:rPr>
              <a:t>یا با </a:t>
            </a:r>
            <a:r>
              <a:rPr lang="en-US" sz="2400" b="1" dirty="0">
                <a:cs typeface="B Nazanin" panose="00000400000000000000" pitchFamily="2" charset="-78"/>
              </a:rPr>
              <a:t>CMR  </a:t>
            </a:r>
            <a:r>
              <a:rPr lang="fa-IR" sz="2400" b="1" dirty="0">
                <a:cs typeface="B Nazanin" panose="00000400000000000000" pitchFamily="2" charset="-78"/>
              </a:rPr>
              <a:t>یا اکو انجام </a:t>
            </a:r>
            <a:r>
              <a:rPr lang="fa-IR" sz="2400" b="1" dirty="0" smtClean="0">
                <a:cs typeface="B Nazanin" panose="00000400000000000000" pitchFamily="2" charset="-78"/>
              </a:rPr>
              <a:t>شود</a:t>
            </a:r>
            <a:r>
              <a:rPr lang="en-US" sz="2400" b="1" dirty="0" smtClean="0">
                <a:cs typeface="B Nazanin" panose="00000400000000000000" pitchFamily="2" charset="-78"/>
              </a:rPr>
              <a:t>.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778" y="1686250"/>
            <a:ext cx="445047" cy="4267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889" y="3500350"/>
            <a:ext cx="2717217" cy="14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4" name="Rectangle 3"/>
          <p:cNvSpPr/>
          <p:nvPr/>
        </p:nvSpPr>
        <p:spPr>
          <a:xfrm>
            <a:off x="1869769" y="1885427"/>
            <a:ext cx="335861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4200" b="1" dirty="0" smtClean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Roya"/>
              </a:rPr>
              <a:t>اهداف</a:t>
            </a:r>
            <a:r>
              <a:rPr lang="ar-SA" sz="4200" b="1" dirty="0" smtClean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Roya"/>
              </a:rPr>
              <a:t> </a:t>
            </a:r>
            <a:r>
              <a:rPr lang="fa-IR" sz="4200" b="1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Roya"/>
              </a:rPr>
              <a:t>اصلي </a:t>
            </a:r>
            <a:r>
              <a:rPr lang="fa-IR" sz="4200" b="1" dirty="0" smtClean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Roya"/>
              </a:rPr>
              <a:t>طرح</a:t>
            </a:r>
            <a:endParaRPr lang="en-US" sz="4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855" y="1483836"/>
            <a:ext cx="2761118" cy="175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8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2400" dirty="0" smtClean="0"/>
              <a:t>اهداف </a:t>
            </a:r>
            <a:r>
              <a:rPr lang="fa-IR" sz="2400" dirty="0"/>
              <a:t>اصلي طرح</a:t>
            </a:r>
            <a:br>
              <a:rPr lang="fa-IR" sz="2400" dirty="0"/>
            </a:b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853" y="1660700"/>
            <a:ext cx="7540800" cy="3158700"/>
          </a:xfrm>
        </p:spPr>
        <p:txBody>
          <a:bodyPr/>
          <a:lstStyle/>
          <a:p>
            <a:pPr marL="50800" indent="0" algn="just" rtl="1">
              <a:buNone/>
            </a:pPr>
            <a:r>
              <a:rPr lang="en-US" sz="2000" dirty="0" smtClean="0">
                <a:cs typeface="B Nazanin" panose="00000400000000000000" pitchFamily="2" charset="-78"/>
              </a:rPr>
              <a:t>       </a:t>
            </a:r>
            <a:r>
              <a:rPr lang="fa-IR" sz="2000" dirty="0" smtClean="0">
                <a:cs typeface="B Nazanin" panose="00000400000000000000" pitchFamily="2" charset="-78"/>
              </a:rPr>
              <a:t>تعیین </a:t>
            </a:r>
            <a:r>
              <a:rPr lang="fa-IR" sz="2000" dirty="0">
                <a:cs typeface="B Nazanin" panose="00000400000000000000" pitchFamily="2" charset="-78"/>
              </a:rPr>
              <a:t>ارتباط بین پترن و محل </a:t>
            </a:r>
            <a:r>
              <a:rPr lang="en-US" sz="2000" dirty="0" smtClean="0">
                <a:cs typeface="B Nazanin" panose="00000400000000000000" pitchFamily="2" charset="-78"/>
              </a:rPr>
              <a:t>LGE </a:t>
            </a:r>
            <a:r>
              <a:rPr lang="fa-IR" sz="2000" dirty="0" smtClean="0">
                <a:cs typeface="B Nazanin" panose="00000400000000000000" pitchFamily="2" charset="-78"/>
              </a:rPr>
              <a:t>با </a:t>
            </a:r>
            <a:r>
              <a:rPr lang="fa-IR" sz="2000" dirty="0">
                <a:cs typeface="B Nazanin" panose="00000400000000000000" pitchFamily="2" charset="-78"/>
              </a:rPr>
              <a:t>عواقب نامطلوب بالینی (تمام علل مرگ، </a:t>
            </a:r>
            <a:r>
              <a:rPr lang="en-US" sz="2000" dirty="0">
                <a:cs typeface="B Nazanin" panose="00000400000000000000" pitchFamily="2" charset="-78"/>
              </a:rPr>
              <a:t>SCD، </a:t>
            </a:r>
            <a:r>
              <a:rPr lang="fa-IR" sz="2000" dirty="0">
                <a:cs typeface="B Nazanin" panose="00000400000000000000" pitchFamily="2" charset="-78"/>
              </a:rPr>
              <a:t>نیاز به پیوند مجدد، </a:t>
            </a:r>
            <a:r>
              <a:rPr lang="en-US" sz="2000" dirty="0">
                <a:cs typeface="B Nazanin" panose="00000400000000000000" pitchFamily="2" charset="-78"/>
              </a:rPr>
              <a:t>allograft </a:t>
            </a:r>
            <a:r>
              <a:rPr lang="en-US" sz="2000" dirty="0" smtClean="0">
                <a:cs typeface="B Nazanin" panose="00000400000000000000" pitchFamily="2" charset="-78"/>
              </a:rPr>
              <a:t>failure</a:t>
            </a:r>
            <a:r>
              <a:rPr lang="fa-IR" sz="2000" dirty="0" smtClean="0">
                <a:cs typeface="B Nazanin" panose="00000400000000000000" pitchFamily="2" charset="-78"/>
              </a:rPr>
              <a:t>رد پیوند</a:t>
            </a:r>
            <a:r>
              <a:rPr lang="en-US" sz="2000" dirty="0" smtClean="0">
                <a:cs typeface="B Nazanin" panose="00000400000000000000" pitchFamily="2" charset="-78"/>
              </a:rPr>
              <a:t>(</a:t>
            </a:r>
          </a:p>
          <a:p>
            <a:pPr marL="50800" indent="0" algn="just" rtl="1">
              <a:buNone/>
            </a:pPr>
            <a:endParaRPr lang="fa-IR" sz="2000" dirty="0">
              <a:cs typeface="B Nazanin" panose="00000400000000000000" pitchFamily="2" charset="-78"/>
            </a:endParaRPr>
          </a:p>
          <a:p>
            <a:pPr marL="50800" indent="0" algn="just" rtl="1">
              <a:buNone/>
            </a:pPr>
            <a:r>
              <a:rPr lang="en-US" sz="2000" dirty="0" smtClean="0">
                <a:cs typeface="B Nazanin" panose="00000400000000000000" pitchFamily="2" charset="-78"/>
              </a:rPr>
              <a:t>       </a:t>
            </a:r>
            <a:r>
              <a:rPr lang="fa-IR" sz="2000" dirty="0" smtClean="0">
                <a:cs typeface="B Nazanin" panose="00000400000000000000" pitchFamily="2" charset="-78"/>
              </a:rPr>
              <a:t>تعیین </a:t>
            </a:r>
            <a:r>
              <a:rPr lang="fa-IR" sz="2000" dirty="0">
                <a:cs typeface="B Nazanin" panose="00000400000000000000" pitchFamily="2" charset="-78"/>
              </a:rPr>
              <a:t>ارتباط بین میزان </a:t>
            </a:r>
            <a:r>
              <a:rPr lang="en-US" sz="2000" dirty="0">
                <a:cs typeface="B Nazanin" panose="00000400000000000000" pitchFamily="2" charset="-78"/>
              </a:rPr>
              <a:t>LV longitudinal strain  </a:t>
            </a:r>
            <a:r>
              <a:rPr lang="fa-IR" sz="2000" dirty="0">
                <a:cs typeface="B Nazanin" panose="00000400000000000000" pitchFamily="2" charset="-78"/>
              </a:rPr>
              <a:t>با عواقب نامطلوب بالینی (تمام علل مرگ، </a:t>
            </a:r>
            <a:r>
              <a:rPr lang="en-US" sz="2000" dirty="0">
                <a:cs typeface="B Nazanin" panose="00000400000000000000" pitchFamily="2" charset="-78"/>
              </a:rPr>
              <a:t>SCD، </a:t>
            </a:r>
            <a:r>
              <a:rPr lang="fa-IR" sz="2000" dirty="0">
                <a:cs typeface="B Nazanin" panose="00000400000000000000" pitchFamily="2" charset="-78"/>
              </a:rPr>
              <a:t>نیاز به پیوند مجدد، </a:t>
            </a:r>
            <a:r>
              <a:rPr lang="en-US" sz="2000" dirty="0">
                <a:cs typeface="B Nazanin" panose="00000400000000000000" pitchFamily="2" charset="-78"/>
              </a:rPr>
              <a:t>allograft </a:t>
            </a:r>
            <a:r>
              <a:rPr lang="en-US" sz="2000" dirty="0" smtClean="0">
                <a:cs typeface="B Nazanin" panose="00000400000000000000" pitchFamily="2" charset="-78"/>
              </a:rPr>
              <a:t>failure، </a:t>
            </a:r>
            <a:r>
              <a:rPr lang="fa-IR" sz="2000" dirty="0" smtClean="0">
                <a:cs typeface="B Nazanin" panose="00000400000000000000" pitchFamily="2" charset="-78"/>
              </a:rPr>
              <a:t>رد </a:t>
            </a:r>
            <a:r>
              <a:rPr lang="fa-IR" sz="2000" dirty="0">
                <a:cs typeface="B Nazanin" panose="00000400000000000000" pitchFamily="2" charset="-78"/>
              </a:rPr>
              <a:t>پیوند</a:t>
            </a:r>
            <a:r>
              <a:rPr lang="fa-IR" sz="2000" dirty="0" smtClean="0">
                <a:cs typeface="B Nazanin" panose="00000400000000000000" pitchFamily="2" charset="-78"/>
              </a:rPr>
              <a:t>)</a:t>
            </a:r>
            <a:endParaRPr lang="en-US" sz="2000" dirty="0" smtClean="0">
              <a:cs typeface="B Nazanin" panose="00000400000000000000" pitchFamily="2" charset="-78"/>
            </a:endParaRPr>
          </a:p>
          <a:p>
            <a:pPr marL="50800" indent="0" algn="just" rtl="1">
              <a:buNone/>
            </a:pPr>
            <a:endParaRPr lang="fa-IR" sz="2000" dirty="0">
              <a:cs typeface="B Nazanin" panose="00000400000000000000" pitchFamily="2" charset="-78"/>
            </a:endParaRPr>
          </a:p>
          <a:p>
            <a:pPr marL="50800" indent="0" algn="just" rtl="1">
              <a:buNone/>
            </a:pPr>
            <a:r>
              <a:rPr lang="en-US" sz="2000" dirty="0" smtClean="0">
                <a:cs typeface="B Nazanin" panose="00000400000000000000" pitchFamily="2" charset="-78"/>
              </a:rPr>
              <a:t>       </a:t>
            </a:r>
            <a:r>
              <a:rPr lang="fa-IR" sz="2000" dirty="0" smtClean="0">
                <a:cs typeface="B Nazanin" panose="00000400000000000000" pitchFamily="2" charset="-78"/>
              </a:rPr>
              <a:t>تعیین </a:t>
            </a:r>
            <a:r>
              <a:rPr lang="fa-IR" sz="2000" dirty="0">
                <a:cs typeface="B Nazanin" panose="00000400000000000000" pitchFamily="2" charset="-78"/>
              </a:rPr>
              <a:t>ارتباط میزان </a:t>
            </a:r>
            <a:r>
              <a:rPr lang="en-US" sz="2000" dirty="0">
                <a:cs typeface="B Nazanin" panose="00000400000000000000" pitchFamily="2" charset="-78"/>
              </a:rPr>
              <a:t>LVEF  </a:t>
            </a:r>
            <a:r>
              <a:rPr lang="fa-IR" sz="2000" dirty="0">
                <a:cs typeface="B Nazanin" panose="00000400000000000000" pitchFamily="2" charset="-78"/>
              </a:rPr>
              <a:t>با عواقب نامطلوب بالینی (تمام علل مرگ، </a:t>
            </a:r>
            <a:r>
              <a:rPr lang="en-US" sz="2000" dirty="0">
                <a:cs typeface="B Nazanin" panose="00000400000000000000" pitchFamily="2" charset="-78"/>
              </a:rPr>
              <a:t>SCD، </a:t>
            </a:r>
            <a:r>
              <a:rPr lang="fa-IR" sz="2000" dirty="0">
                <a:cs typeface="B Nazanin" panose="00000400000000000000" pitchFamily="2" charset="-78"/>
              </a:rPr>
              <a:t>نیاز به پیوند مجدد،رد پیوند </a:t>
            </a:r>
            <a:r>
              <a:rPr lang="en-US" sz="2000" dirty="0" smtClean="0">
                <a:cs typeface="B Nazanin" panose="00000400000000000000" pitchFamily="2" charset="-78"/>
              </a:rPr>
              <a:t>(allograft failure</a:t>
            </a:r>
            <a:endParaRPr lang="en-US" sz="2000" dirty="0">
              <a:cs typeface="B Nazanin" panose="00000400000000000000" pitchFamily="2" charset="-78"/>
            </a:endParaRPr>
          </a:p>
          <a:p>
            <a:pPr algn="just" rtl="1"/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077" y="1817225"/>
            <a:ext cx="288522" cy="2885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077" y="2845170"/>
            <a:ext cx="292633" cy="2865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966" y="3871130"/>
            <a:ext cx="292633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4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536667" y="1838545"/>
            <a:ext cx="41344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40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اهداف </a:t>
            </a:r>
            <a:r>
              <a:rPr lang="fa-I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اختصاصي  </a:t>
            </a:r>
            <a:r>
              <a:rPr lang="fa-IR" sz="40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طرح</a:t>
            </a:r>
            <a:endParaRPr lang="en-US" sz="4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693" y="1259563"/>
            <a:ext cx="3639491" cy="257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3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>
            <a:spLocks noGrp="1"/>
          </p:cNvSpPr>
          <p:nvPr>
            <p:ph type="ctrTitle"/>
          </p:nvPr>
        </p:nvSpPr>
        <p:spPr>
          <a:xfrm>
            <a:off x="1507603" y="1640727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 rtl="1"/>
            <a:r>
              <a:rPr lang="fa-IR" sz="2800" dirty="0"/>
              <a:t>بررسی ارتباط پیامدهای بالینی در کودکان با پیوند قلب  با </a:t>
            </a:r>
            <a:r>
              <a:rPr lang="fa-IR" sz="2800" dirty="0" smtClean="0"/>
              <a:t>پترن </a:t>
            </a:r>
            <a:r>
              <a:rPr lang="fa-IR" sz="2800" dirty="0"/>
              <a:t>و محل </a:t>
            </a:r>
            <a:r>
              <a:rPr lang="en-US" sz="2800" dirty="0"/>
              <a:t>LGE  </a:t>
            </a:r>
            <a:r>
              <a:rPr lang="fa-IR" sz="2800" dirty="0"/>
              <a:t>و </a:t>
            </a:r>
            <a:r>
              <a:rPr lang="en-US" sz="2800" dirty="0"/>
              <a:t>Strain  </a:t>
            </a:r>
            <a:r>
              <a:rPr lang="fa-IR" sz="2800" dirty="0"/>
              <a:t>بطن چپ با استفاده از </a:t>
            </a:r>
            <a:r>
              <a:rPr lang="en-US" sz="2800" dirty="0"/>
              <a:t>CMR </a:t>
            </a:r>
            <a:endParaRPr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800" dirty="0" smtClean="0"/>
              <a:t>اهداف </a:t>
            </a:r>
            <a:r>
              <a:rPr lang="fa-IR" sz="2800" dirty="0"/>
              <a:t>اختصاصي  </a:t>
            </a:r>
            <a:r>
              <a:rPr lang="fa-IR" sz="2800" dirty="0" smtClean="0"/>
              <a:t>طرح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881" y="1264993"/>
            <a:ext cx="7540800" cy="3158700"/>
          </a:xfrm>
        </p:spPr>
        <p:txBody>
          <a:bodyPr/>
          <a:lstStyle/>
          <a:p>
            <a:pPr marL="50800" indent="0" algn="r" rtl="1">
              <a:buNone/>
            </a:pPr>
            <a:endParaRPr lang="fa-IR" sz="2000" dirty="0">
              <a:cs typeface="B Nazanin" panose="00000400000000000000" pitchFamily="2" charset="-78"/>
            </a:endParaRPr>
          </a:p>
          <a:p>
            <a:pPr marL="50800" indent="0" algn="r" rtl="1">
              <a:buNone/>
            </a:pPr>
            <a:r>
              <a:rPr lang="en-US" sz="2000" dirty="0">
                <a:cs typeface="B Nazanin" panose="00000400000000000000" pitchFamily="2" charset="-78"/>
              </a:rPr>
              <a:t> </a:t>
            </a:r>
            <a:r>
              <a:rPr lang="en-US" sz="2000" dirty="0" smtClean="0">
                <a:cs typeface="B Nazanin" panose="00000400000000000000" pitchFamily="2" charset="-78"/>
              </a:rPr>
              <a:t>     </a:t>
            </a:r>
            <a:r>
              <a:rPr lang="fa-IR" sz="2000" dirty="0" smtClean="0">
                <a:cs typeface="B Nazanin" panose="00000400000000000000" pitchFamily="2" charset="-78"/>
              </a:rPr>
              <a:t>تعیین </a:t>
            </a:r>
            <a:r>
              <a:rPr lang="fa-IR" sz="2000" dirty="0">
                <a:cs typeface="B Nazanin" panose="00000400000000000000" pitchFamily="2" charset="-78"/>
              </a:rPr>
              <a:t>ارتباط بین پترن و محل </a:t>
            </a:r>
            <a:r>
              <a:rPr lang="en-US" sz="2000" dirty="0" smtClean="0">
                <a:cs typeface="B Nazanin" panose="00000400000000000000" pitchFamily="2" charset="-78"/>
              </a:rPr>
              <a:t>LGE</a:t>
            </a:r>
            <a:r>
              <a:rPr lang="fa-IR" sz="2000" dirty="0" smtClean="0">
                <a:cs typeface="B Nazanin" panose="00000400000000000000" pitchFamily="2" charset="-78"/>
              </a:rPr>
              <a:t>با </a:t>
            </a:r>
            <a:r>
              <a:rPr lang="fa-IR" sz="2000" dirty="0">
                <a:cs typeface="B Nazanin" panose="00000400000000000000" pitchFamily="2" charset="-78"/>
              </a:rPr>
              <a:t>عواقب نامطلوب بالینی </a:t>
            </a:r>
            <a:r>
              <a:rPr lang="fa-IR" sz="2000" dirty="0" smtClean="0">
                <a:cs typeface="B Nazanin" panose="00000400000000000000" pitchFamily="2" charset="-78"/>
              </a:rPr>
              <a:t>(</a:t>
            </a:r>
            <a:r>
              <a:rPr lang="fa-IR" sz="2000" dirty="0">
                <a:cs typeface="B Nazanin" panose="00000400000000000000" pitchFamily="2" charset="-78"/>
              </a:rPr>
              <a:t>تمام علل مرگ، </a:t>
            </a:r>
            <a:r>
              <a:rPr lang="en-US" sz="2000" dirty="0">
                <a:cs typeface="B Nazanin" panose="00000400000000000000" pitchFamily="2" charset="-78"/>
              </a:rPr>
              <a:t>SCD، </a:t>
            </a:r>
            <a:r>
              <a:rPr lang="fa-IR" sz="2000" dirty="0">
                <a:cs typeface="B Nazanin" panose="00000400000000000000" pitchFamily="2" charset="-78"/>
              </a:rPr>
              <a:t>نیاز به پیوند مجدد،رد پیوند، </a:t>
            </a:r>
            <a:r>
              <a:rPr lang="en-US" sz="2000" dirty="0">
                <a:cs typeface="B Nazanin" panose="00000400000000000000" pitchFamily="2" charset="-78"/>
              </a:rPr>
              <a:t>allograft </a:t>
            </a:r>
            <a:r>
              <a:rPr lang="en-US" sz="2000" dirty="0" smtClean="0">
                <a:cs typeface="B Nazanin" panose="00000400000000000000" pitchFamily="2" charset="-78"/>
              </a:rPr>
              <a:t>failure </a:t>
            </a:r>
            <a:r>
              <a:rPr lang="fa-IR" sz="2000" dirty="0">
                <a:cs typeface="B Nazanin" panose="00000400000000000000" pitchFamily="2" charset="-78"/>
              </a:rPr>
              <a:t>بر اساس سن و </a:t>
            </a:r>
            <a:r>
              <a:rPr lang="fa-IR" sz="2000" dirty="0" smtClean="0">
                <a:cs typeface="B Nazanin" panose="00000400000000000000" pitchFamily="2" charset="-78"/>
              </a:rPr>
              <a:t>جنس</a:t>
            </a:r>
            <a:r>
              <a:rPr lang="en-US" sz="2000" dirty="0" smtClean="0">
                <a:cs typeface="B Nazanin" panose="00000400000000000000" pitchFamily="2" charset="-78"/>
              </a:rPr>
              <a:t>(</a:t>
            </a:r>
            <a:endParaRPr lang="fa-IR" sz="2000" dirty="0">
              <a:cs typeface="B Nazanin" panose="00000400000000000000" pitchFamily="2" charset="-78"/>
            </a:endParaRPr>
          </a:p>
          <a:p>
            <a:pPr marL="50800" indent="0" algn="r" rtl="1">
              <a:buNone/>
            </a:pPr>
            <a:r>
              <a:rPr lang="en-US" sz="2000" dirty="0">
                <a:cs typeface="B Nazanin" panose="00000400000000000000" pitchFamily="2" charset="-78"/>
              </a:rPr>
              <a:t> </a:t>
            </a:r>
            <a:r>
              <a:rPr lang="en-US" sz="2000" dirty="0" smtClean="0">
                <a:cs typeface="B Nazanin" panose="00000400000000000000" pitchFamily="2" charset="-78"/>
              </a:rPr>
              <a:t>     </a:t>
            </a:r>
            <a:r>
              <a:rPr lang="fa-IR" sz="2000" dirty="0" smtClean="0">
                <a:cs typeface="B Nazanin" panose="00000400000000000000" pitchFamily="2" charset="-78"/>
              </a:rPr>
              <a:t>تعیین </a:t>
            </a:r>
            <a:r>
              <a:rPr lang="fa-IR" sz="2000" dirty="0">
                <a:cs typeface="B Nazanin" panose="00000400000000000000" pitchFamily="2" charset="-78"/>
              </a:rPr>
              <a:t>ارتباط بین میزان </a:t>
            </a:r>
            <a:r>
              <a:rPr lang="en-US" sz="2000" dirty="0">
                <a:cs typeface="B Nazanin" panose="00000400000000000000" pitchFamily="2" charset="-78"/>
              </a:rPr>
              <a:t>LV longitudinal strain  </a:t>
            </a:r>
            <a:r>
              <a:rPr lang="fa-IR" sz="2000" dirty="0">
                <a:cs typeface="B Nazanin" panose="00000400000000000000" pitchFamily="2" charset="-78"/>
              </a:rPr>
              <a:t>با عواقب نامطلوب بالینی (تمام علل مرگ، </a:t>
            </a:r>
            <a:r>
              <a:rPr lang="en-US" sz="2000" dirty="0">
                <a:cs typeface="B Nazanin" panose="00000400000000000000" pitchFamily="2" charset="-78"/>
              </a:rPr>
              <a:t>SCD، </a:t>
            </a:r>
            <a:r>
              <a:rPr lang="fa-IR" sz="2000" dirty="0">
                <a:cs typeface="B Nazanin" panose="00000400000000000000" pitchFamily="2" charset="-78"/>
              </a:rPr>
              <a:t>نیاز به پیوند مجدد،رد پیوند، </a:t>
            </a:r>
            <a:r>
              <a:rPr lang="en-US" sz="2000" dirty="0">
                <a:cs typeface="B Nazanin" panose="00000400000000000000" pitchFamily="2" charset="-78"/>
              </a:rPr>
              <a:t>allograft </a:t>
            </a:r>
            <a:r>
              <a:rPr lang="en-US" sz="2000" dirty="0" smtClean="0">
                <a:cs typeface="B Nazanin" panose="00000400000000000000" pitchFamily="2" charset="-78"/>
              </a:rPr>
              <a:t>failure</a:t>
            </a:r>
            <a:r>
              <a:rPr lang="fa-IR" sz="2000" dirty="0" smtClean="0">
                <a:cs typeface="B Nazanin" panose="00000400000000000000" pitchFamily="2" charset="-78"/>
              </a:rPr>
              <a:t>بر </a:t>
            </a:r>
            <a:r>
              <a:rPr lang="fa-IR" sz="2000" dirty="0">
                <a:cs typeface="B Nazanin" panose="00000400000000000000" pitchFamily="2" charset="-78"/>
              </a:rPr>
              <a:t>اساس سن و </a:t>
            </a:r>
            <a:r>
              <a:rPr lang="fa-IR" sz="2000" dirty="0" smtClean="0">
                <a:cs typeface="B Nazanin" panose="00000400000000000000" pitchFamily="2" charset="-78"/>
              </a:rPr>
              <a:t>جنس</a:t>
            </a:r>
            <a:r>
              <a:rPr lang="en-US" sz="2000" dirty="0" smtClean="0">
                <a:cs typeface="B Nazanin" panose="00000400000000000000" pitchFamily="2" charset="-78"/>
              </a:rPr>
              <a:t>( </a:t>
            </a:r>
          </a:p>
          <a:p>
            <a:pPr marL="50800" indent="0" algn="r" rtl="1">
              <a:buNone/>
            </a:pPr>
            <a:r>
              <a:rPr lang="en-US" sz="2000" dirty="0">
                <a:cs typeface="B Nazanin" panose="00000400000000000000" pitchFamily="2" charset="-78"/>
              </a:rPr>
              <a:t> </a:t>
            </a:r>
            <a:r>
              <a:rPr lang="en-US" sz="2000" dirty="0" smtClean="0">
                <a:cs typeface="B Nazanin" panose="00000400000000000000" pitchFamily="2" charset="-78"/>
              </a:rPr>
              <a:t>     </a:t>
            </a:r>
            <a:r>
              <a:rPr lang="fa-IR" sz="2000" dirty="0" smtClean="0">
                <a:cs typeface="B Nazanin" panose="00000400000000000000" pitchFamily="2" charset="-78"/>
              </a:rPr>
              <a:t>تعیین </a:t>
            </a:r>
            <a:r>
              <a:rPr lang="fa-IR" sz="2000" dirty="0">
                <a:cs typeface="B Nazanin" panose="00000400000000000000" pitchFamily="2" charset="-78"/>
              </a:rPr>
              <a:t>ارتباط میزان </a:t>
            </a:r>
            <a:r>
              <a:rPr lang="en-US" sz="2000" dirty="0">
                <a:cs typeface="B Nazanin" panose="00000400000000000000" pitchFamily="2" charset="-78"/>
              </a:rPr>
              <a:t>LVEF  </a:t>
            </a:r>
            <a:r>
              <a:rPr lang="fa-IR" sz="2000" dirty="0">
                <a:cs typeface="B Nazanin" panose="00000400000000000000" pitchFamily="2" charset="-78"/>
              </a:rPr>
              <a:t>با عواقب نامطلوب بالینی (تمام علل مرگ، </a:t>
            </a:r>
            <a:r>
              <a:rPr lang="en-US" sz="2000" dirty="0">
                <a:cs typeface="B Nazanin" panose="00000400000000000000" pitchFamily="2" charset="-78"/>
              </a:rPr>
              <a:t>SCD، </a:t>
            </a:r>
            <a:r>
              <a:rPr lang="fa-IR" sz="2000" dirty="0">
                <a:cs typeface="B Nazanin" panose="00000400000000000000" pitchFamily="2" charset="-78"/>
              </a:rPr>
              <a:t>نیاز به پیوند مجدد، </a:t>
            </a:r>
            <a:r>
              <a:rPr lang="en-US" sz="2000" dirty="0">
                <a:cs typeface="B Nazanin" panose="00000400000000000000" pitchFamily="2" charset="-78"/>
              </a:rPr>
              <a:t>allograft failure</a:t>
            </a:r>
            <a:r>
              <a:rPr lang="fa-IR" sz="2000" dirty="0">
                <a:cs typeface="B Nazanin" panose="00000400000000000000" pitchFamily="2" charset="-78"/>
              </a:rPr>
              <a:t>رد </a:t>
            </a:r>
            <a:r>
              <a:rPr lang="fa-IR" sz="2000" dirty="0" smtClean="0">
                <a:cs typeface="B Nazanin" panose="00000400000000000000" pitchFamily="2" charset="-78"/>
              </a:rPr>
              <a:t>پیوند </a:t>
            </a:r>
            <a:r>
              <a:rPr lang="fa-IR" sz="2000" dirty="0">
                <a:cs typeface="B Nazanin" panose="00000400000000000000" pitchFamily="2" charset="-78"/>
              </a:rPr>
              <a:t>بر اساس سن و </a:t>
            </a:r>
            <a:r>
              <a:rPr lang="fa-IR" sz="2000" dirty="0" smtClean="0">
                <a:cs typeface="B Nazanin" panose="00000400000000000000" pitchFamily="2" charset="-78"/>
              </a:rPr>
              <a:t>جنس</a:t>
            </a:r>
            <a:r>
              <a:rPr lang="en-US" sz="2000" dirty="0" smtClean="0">
                <a:cs typeface="B Nazanin" panose="00000400000000000000" pitchFamily="2" charset="-78"/>
              </a:rPr>
              <a:t>(</a:t>
            </a:r>
            <a:endParaRPr lang="fa-IR" sz="2000" dirty="0">
              <a:cs typeface="B Nazanin" panose="00000400000000000000" pitchFamily="2" charset="-78"/>
            </a:endParaRPr>
          </a:p>
          <a:p>
            <a:pPr algn="r" rtl="1"/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378" y="1578918"/>
            <a:ext cx="457240" cy="487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608" y="2380565"/>
            <a:ext cx="457240" cy="4877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608" y="3402129"/>
            <a:ext cx="457240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5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800" dirty="0"/>
              <a:t>اهداف اختصاصي  طرح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186" y="1674675"/>
            <a:ext cx="7540800" cy="3158700"/>
          </a:xfrm>
        </p:spPr>
        <p:txBody>
          <a:bodyPr/>
          <a:lstStyle/>
          <a:p>
            <a:pPr marL="50800" indent="0" algn="r" rtl="1">
              <a:buNone/>
            </a:pPr>
            <a:r>
              <a:rPr lang="en-US" sz="2000" dirty="0">
                <a:cs typeface="B Nazanin" panose="00000400000000000000" pitchFamily="2" charset="-78"/>
              </a:rPr>
              <a:t> </a:t>
            </a:r>
            <a:r>
              <a:rPr lang="en-US" sz="2000" dirty="0" smtClean="0">
                <a:cs typeface="B Nazanin" panose="00000400000000000000" pitchFamily="2" charset="-78"/>
              </a:rPr>
              <a:t>    </a:t>
            </a:r>
            <a:r>
              <a:rPr lang="fa-IR" sz="2000" dirty="0" smtClean="0">
                <a:cs typeface="B Nazanin" panose="00000400000000000000" pitchFamily="2" charset="-78"/>
              </a:rPr>
              <a:t>تعیین </a:t>
            </a:r>
            <a:r>
              <a:rPr lang="fa-IR" sz="2000" dirty="0">
                <a:cs typeface="B Nazanin" panose="00000400000000000000" pitchFamily="2" charset="-78"/>
              </a:rPr>
              <a:t>ارتباط بین پترن و محل </a:t>
            </a:r>
            <a:r>
              <a:rPr lang="en-US" sz="2000" dirty="0">
                <a:cs typeface="B Nazanin" panose="00000400000000000000" pitchFamily="2" charset="-78"/>
              </a:rPr>
              <a:t>LGE </a:t>
            </a:r>
            <a:r>
              <a:rPr lang="fa-IR" sz="2000" dirty="0" smtClean="0">
                <a:cs typeface="B Nazanin" panose="00000400000000000000" pitchFamily="2" charset="-78"/>
              </a:rPr>
              <a:t>با </a:t>
            </a:r>
            <a:r>
              <a:rPr lang="fa-IR" sz="2000" dirty="0">
                <a:cs typeface="B Nazanin" panose="00000400000000000000" pitchFamily="2" charset="-78"/>
              </a:rPr>
              <a:t>عواقب نامطلوب بالینی با عواقب نامطلوب بالینی (تمام علل مرگ، </a:t>
            </a:r>
            <a:r>
              <a:rPr lang="en-US" sz="2000" dirty="0">
                <a:cs typeface="B Nazanin" panose="00000400000000000000" pitchFamily="2" charset="-78"/>
              </a:rPr>
              <a:t>SCD، </a:t>
            </a:r>
            <a:r>
              <a:rPr lang="fa-IR" sz="2000" dirty="0">
                <a:cs typeface="B Nazanin" panose="00000400000000000000" pitchFamily="2" charset="-78"/>
              </a:rPr>
              <a:t>نیاز به پیوند مجدد، رد پیوند،</a:t>
            </a:r>
            <a:r>
              <a:rPr lang="en-US" sz="2000" dirty="0">
                <a:cs typeface="B Nazanin" panose="00000400000000000000" pitchFamily="2" charset="-78"/>
              </a:rPr>
              <a:t>allograft failure) </a:t>
            </a:r>
            <a:r>
              <a:rPr lang="fa-IR" sz="2000" dirty="0">
                <a:cs typeface="B Nazanin" panose="00000400000000000000" pitchFamily="2" charset="-78"/>
              </a:rPr>
              <a:t>بر اساس فاصله از زمان پیوند( 6-12-18 ماه</a:t>
            </a:r>
            <a:r>
              <a:rPr lang="fa-IR" sz="2000" dirty="0" smtClean="0">
                <a:cs typeface="B Nazanin" panose="00000400000000000000" pitchFamily="2" charset="-78"/>
              </a:rPr>
              <a:t>)</a:t>
            </a:r>
            <a:endParaRPr lang="en-US" sz="2000" dirty="0" smtClean="0">
              <a:cs typeface="B Nazanin" panose="00000400000000000000" pitchFamily="2" charset="-78"/>
            </a:endParaRPr>
          </a:p>
          <a:p>
            <a:pPr marL="50800" indent="0" algn="r" rtl="1">
              <a:buNone/>
            </a:pPr>
            <a:endParaRPr lang="en-US" sz="2000" dirty="0" smtClean="0">
              <a:cs typeface="B Nazanin" panose="00000400000000000000" pitchFamily="2" charset="-78"/>
            </a:endParaRPr>
          </a:p>
          <a:p>
            <a:pPr marL="50800" indent="0" algn="r" rtl="1">
              <a:buNone/>
            </a:pPr>
            <a:r>
              <a:rPr lang="en-US" sz="2000" dirty="0">
                <a:cs typeface="B Nazanin" panose="00000400000000000000" pitchFamily="2" charset="-78"/>
              </a:rPr>
              <a:t> </a:t>
            </a:r>
            <a:r>
              <a:rPr lang="en-US" sz="2000" dirty="0" smtClean="0">
                <a:cs typeface="B Nazanin" panose="00000400000000000000" pitchFamily="2" charset="-78"/>
              </a:rPr>
              <a:t>    </a:t>
            </a:r>
            <a:r>
              <a:rPr lang="fa-IR" sz="2000" dirty="0" smtClean="0">
                <a:cs typeface="B Nazanin" panose="00000400000000000000" pitchFamily="2" charset="-78"/>
              </a:rPr>
              <a:t>تعیین </a:t>
            </a:r>
            <a:r>
              <a:rPr lang="fa-IR" sz="2000" dirty="0">
                <a:cs typeface="B Nazanin" panose="00000400000000000000" pitchFamily="2" charset="-78"/>
              </a:rPr>
              <a:t>ارتباط بین میزان </a:t>
            </a:r>
            <a:r>
              <a:rPr lang="en-US" sz="2000" dirty="0">
                <a:cs typeface="B Nazanin" panose="00000400000000000000" pitchFamily="2" charset="-78"/>
              </a:rPr>
              <a:t>LV longitudinal strain  </a:t>
            </a:r>
            <a:r>
              <a:rPr lang="fa-IR" sz="2000" dirty="0">
                <a:cs typeface="B Nazanin" panose="00000400000000000000" pitchFamily="2" charset="-78"/>
              </a:rPr>
              <a:t>با عواقب نامطلوب بالینی (تمام علل مرگ، </a:t>
            </a:r>
            <a:r>
              <a:rPr lang="en-US" sz="2000" dirty="0">
                <a:cs typeface="B Nazanin" panose="00000400000000000000" pitchFamily="2" charset="-78"/>
              </a:rPr>
              <a:t>SCD، </a:t>
            </a:r>
            <a:r>
              <a:rPr lang="fa-IR" sz="2000" dirty="0">
                <a:cs typeface="B Nazanin" panose="00000400000000000000" pitchFamily="2" charset="-78"/>
              </a:rPr>
              <a:t>نیاز به پیوند مجدد، </a:t>
            </a:r>
            <a:r>
              <a:rPr lang="en-US" sz="2000" dirty="0">
                <a:cs typeface="B Nazanin" panose="00000400000000000000" pitchFamily="2" charset="-78"/>
              </a:rPr>
              <a:t>allograft ،</a:t>
            </a:r>
            <a:r>
              <a:rPr lang="fa-IR" sz="2000" dirty="0">
                <a:cs typeface="B Nazanin" panose="00000400000000000000" pitchFamily="2" charset="-78"/>
              </a:rPr>
              <a:t>رد پیوند</a:t>
            </a:r>
            <a:r>
              <a:rPr lang="en-US" sz="2000" dirty="0">
                <a:cs typeface="B Nazanin" panose="00000400000000000000" pitchFamily="2" charset="-78"/>
              </a:rPr>
              <a:t>failure) </a:t>
            </a:r>
            <a:r>
              <a:rPr lang="fa-IR" sz="2000" dirty="0">
                <a:cs typeface="B Nazanin" panose="00000400000000000000" pitchFamily="2" charset="-78"/>
              </a:rPr>
              <a:t>بر اساس فاصله از زمان پیوند( 6-12-18 ماه)</a:t>
            </a:r>
          </a:p>
          <a:p>
            <a:pPr algn="r" rtl="1"/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917" y="1709400"/>
            <a:ext cx="457240" cy="487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023" y="3056464"/>
            <a:ext cx="457240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6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1460262" y="1928440"/>
            <a:ext cx="38363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/>
            <a:r>
              <a:rPr lang="fa-IR" sz="4000" b="1" dirty="0">
                <a:solidFill>
                  <a:srgbClr val="FFFFFF"/>
                </a:solidFill>
                <a:cs typeface="B Nazanin" panose="00000400000000000000" pitchFamily="2" charset="-78"/>
              </a:rPr>
              <a:t>اهداف </a:t>
            </a:r>
            <a:r>
              <a:rPr lang="fa-IR" sz="4000" b="1" dirty="0" smtClean="0">
                <a:solidFill>
                  <a:srgbClr val="FFFFFF"/>
                </a:solidFill>
                <a:cs typeface="B Nazanin" panose="00000400000000000000" pitchFamily="2" charset="-78"/>
              </a:rPr>
              <a:t>کاربردی  </a:t>
            </a:r>
            <a:r>
              <a:rPr lang="fa-IR" sz="4000" b="1" dirty="0">
                <a:solidFill>
                  <a:srgbClr val="FFFFFF"/>
                </a:solidFill>
                <a:cs typeface="B Nazanin" panose="00000400000000000000" pitchFamily="2" charset="-78"/>
              </a:rPr>
              <a:t>طرح</a:t>
            </a:r>
            <a:endParaRPr lang="en-US" sz="4000" b="1" dirty="0"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834" y="1371932"/>
            <a:ext cx="3181350" cy="182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7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2800" dirty="0"/>
              <a:t>اهدف كاربردي طرح</a:t>
            </a:r>
            <a:br>
              <a:rPr lang="fa-IR" sz="2800" dirty="0"/>
            </a:b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 algn="r" rtl="1">
              <a:buNone/>
            </a:pPr>
            <a:r>
              <a:rPr lang="en-US" dirty="0">
                <a:cs typeface="B Nazanin" panose="00000400000000000000" pitchFamily="2" charset="-78"/>
              </a:rPr>
              <a:t> </a:t>
            </a:r>
            <a:r>
              <a:rPr lang="en-US" dirty="0" smtClean="0">
                <a:cs typeface="B Nazanin" panose="00000400000000000000" pitchFamily="2" charset="-78"/>
              </a:rPr>
              <a:t>    </a:t>
            </a:r>
            <a:r>
              <a:rPr lang="fa-IR" dirty="0" smtClean="0">
                <a:cs typeface="B Nazanin" panose="00000400000000000000" pitchFamily="2" charset="-78"/>
              </a:rPr>
              <a:t>انتخاب </a:t>
            </a:r>
            <a:r>
              <a:rPr lang="fa-IR" dirty="0">
                <a:cs typeface="B Nazanin" panose="00000400000000000000" pitchFamily="2" charset="-78"/>
              </a:rPr>
              <a:t>صحیح  زمان مناسب بیوپسی در بیماران در معرض خطر  رد پیوند جهت جلوگیری از رد شدن پیوند </a:t>
            </a:r>
            <a:r>
              <a:rPr lang="fa-IR" dirty="0" smtClean="0">
                <a:cs typeface="B Nazanin" panose="00000400000000000000" pitchFamily="2" charset="-78"/>
              </a:rPr>
              <a:t>قلب</a:t>
            </a:r>
            <a:endParaRPr lang="en-US" dirty="0" smtClean="0">
              <a:cs typeface="B Nazanin" panose="00000400000000000000" pitchFamily="2" charset="-78"/>
            </a:endParaRPr>
          </a:p>
          <a:p>
            <a:pPr marL="50800" indent="0" algn="r" rtl="1"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marL="50800" indent="0" algn="r" rtl="1">
              <a:buNone/>
            </a:pPr>
            <a:r>
              <a:rPr lang="en-US" dirty="0">
                <a:cs typeface="B Nazanin" panose="00000400000000000000" pitchFamily="2" charset="-78"/>
              </a:rPr>
              <a:t> </a:t>
            </a:r>
            <a:r>
              <a:rPr lang="en-US" dirty="0" smtClean="0">
                <a:cs typeface="B Nazanin" panose="00000400000000000000" pitchFamily="2" charset="-78"/>
              </a:rPr>
              <a:t>    </a:t>
            </a:r>
            <a:r>
              <a:rPr lang="fa-IR" dirty="0" smtClean="0">
                <a:cs typeface="B Nazanin" panose="00000400000000000000" pitchFamily="2" charset="-78"/>
              </a:rPr>
              <a:t>تعیین </a:t>
            </a:r>
            <a:r>
              <a:rPr lang="fa-IR" dirty="0">
                <a:cs typeface="B Nazanin" panose="00000400000000000000" pitchFamily="2" charset="-78"/>
              </a:rPr>
              <a:t>پروگنوز در کودکانی که تحت پیوند قلب قرار گرفته اند</a:t>
            </a: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673" y="1767275"/>
            <a:ext cx="445047" cy="3901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672" y="3346625"/>
            <a:ext cx="44504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6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860740" y="1928440"/>
            <a:ext cx="443583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/>
            <a:r>
              <a:rPr lang="ar-SA" sz="3400" b="1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Roya"/>
              </a:rPr>
              <a:t>فرضي</a:t>
            </a:r>
            <a:r>
              <a:rPr lang="fa-IR" sz="3400" b="1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Roya"/>
              </a:rPr>
              <a:t>ه </a:t>
            </a:r>
            <a:r>
              <a:rPr lang="fa-IR" sz="3400" b="1" dirty="0" smtClean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Roya"/>
              </a:rPr>
              <a:t>ها</a:t>
            </a:r>
            <a:r>
              <a:rPr lang="ar-SA" sz="3400" b="1" dirty="0" smtClean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Roya"/>
              </a:rPr>
              <a:t> </a:t>
            </a:r>
            <a:r>
              <a:rPr lang="ar-SA" sz="3400" b="1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Roya"/>
              </a:rPr>
              <a:t>يا سوالات پژوهش</a:t>
            </a:r>
            <a:r>
              <a:rPr lang="ar-SA" sz="3400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Roya"/>
              </a:rPr>
              <a:t> </a:t>
            </a:r>
            <a:endParaRPr lang="en-US" sz="3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064" y="1331253"/>
            <a:ext cx="3233972" cy="242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1"/>
            <a:r>
              <a:rPr lang="ar-SA" sz="2400" dirty="0">
                <a:latin typeface="Tahoma" panose="020B0604030504040204" pitchFamily="34" charset="0"/>
                <a:ea typeface="Times New Roman" panose="02020603050405020304" pitchFamily="18" charset="0"/>
                <a:cs typeface="Roya"/>
                <a:sym typeface="Arial"/>
              </a:rPr>
              <a:t>فرضي</a:t>
            </a:r>
            <a:r>
              <a:rPr lang="fa-IR" sz="2400" dirty="0">
                <a:latin typeface="Tahoma" panose="020B0604030504040204" pitchFamily="34" charset="0"/>
                <a:ea typeface="Times New Roman" panose="02020603050405020304" pitchFamily="18" charset="0"/>
                <a:cs typeface="Roya"/>
                <a:sym typeface="Arial"/>
              </a:rPr>
              <a:t>ه ها</a:t>
            </a:r>
            <a:r>
              <a:rPr lang="ar-SA" sz="2400" dirty="0">
                <a:latin typeface="Tahoma" panose="020B0604030504040204" pitchFamily="34" charset="0"/>
                <a:ea typeface="Times New Roman" panose="02020603050405020304" pitchFamily="18" charset="0"/>
                <a:cs typeface="Roya"/>
                <a:sym typeface="Arial"/>
              </a:rPr>
              <a:t> يا سوالات پژوهش</a:t>
            </a:r>
            <a:r>
              <a:rPr lang="ar-SA" sz="2400" b="0" dirty="0">
                <a:latin typeface="Tahoma" panose="020B0604030504040204" pitchFamily="34" charset="0"/>
                <a:ea typeface="Times New Roman" panose="02020603050405020304" pitchFamily="18" charset="0"/>
                <a:cs typeface="Roya"/>
                <a:sym typeface="Arial"/>
              </a:rPr>
              <a:t> </a:t>
            </a:r>
            <a:r>
              <a:rPr lang="en-US" sz="2400" dirty="0">
                <a:latin typeface="Arial"/>
                <a:cs typeface="B Nazanin" panose="00000400000000000000" pitchFamily="2" charset="-78"/>
                <a:sym typeface="Arial"/>
              </a:rPr>
              <a:t/>
            </a:r>
            <a:br>
              <a:rPr lang="en-US" sz="2400" dirty="0">
                <a:latin typeface="Arial"/>
                <a:cs typeface="B Nazanin" panose="00000400000000000000" pitchFamily="2" charset="-78"/>
                <a:sym typeface="Arial"/>
              </a:rPr>
            </a:b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025" y="1559425"/>
            <a:ext cx="7540800" cy="3158700"/>
          </a:xfrm>
        </p:spPr>
        <p:txBody>
          <a:bodyPr/>
          <a:lstStyle/>
          <a:p>
            <a:pPr marL="5080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	 آیا نوع پترن </a:t>
            </a:r>
            <a:r>
              <a:rPr lang="en-US" sz="2000" dirty="0">
                <a:cs typeface="B Nazanin" panose="00000400000000000000" pitchFamily="2" charset="-78"/>
              </a:rPr>
              <a:t>LGE ( mid wall </a:t>
            </a:r>
            <a:r>
              <a:rPr lang="fa-IR" sz="2000" dirty="0">
                <a:cs typeface="B Nazanin" panose="00000400000000000000" pitchFamily="2" charset="-78"/>
              </a:rPr>
              <a:t>یا </a:t>
            </a:r>
            <a:r>
              <a:rPr lang="en-US" sz="2000" dirty="0">
                <a:cs typeface="B Nazanin" panose="00000400000000000000" pitchFamily="2" charset="-78"/>
              </a:rPr>
              <a:t>patchy، sub-</a:t>
            </a:r>
            <a:r>
              <a:rPr lang="en-US" sz="2000" dirty="0" err="1">
                <a:cs typeface="B Nazanin" panose="00000400000000000000" pitchFamily="2" charset="-78"/>
              </a:rPr>
              <a:t>epicardial</a:t>
            </a:r>
            <a:r>
              <a:rPr lang="en-US" sz="2000" dirty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و )</a:t>
            </a:r>
            <a:r>
              <a:rPr lang="en-US" sz="2000" dirty="0">
                <a:cs typeface="B Nazanin" panose="00000400000000000000" pitchFamily="2" charset="-78"/>
              </a:rPr>
              <a:t>multiple </a:t>
            </a:r>
            <a:r>
              <a:rPr lang="fa-IR" sz="2000" dirty="0">
                <a:cs typeface="B Nazanin" panose="00000400000000000000" pitchFamily="2" charset="-78"/>
              </a:rPr>
              <a:t>با عواقب نامطلوب بالینی (تمام علل مرگ، </a:t>
            </a:r>
            <a:r>
              <a:rPr lang="en-US" sz="2000" dirty="0">
                <a:cs typeface="B Nazanin" panose="00000400000000000000" pitchFamily="2" charset="-78"/>
              </a:rPr>
              <a:t>SCD، </a:t>
            </a:r>
            <a:r>
              <a:rPr lang="fa-IR" sz="2000" dirty="0">
                <a:cs typeface="B Nazanin" panose="00000400000000000000" pitchFamily="2" charset="-78"/>
              </a:rPr>
              <a:t>نیاز به پیوند مجدد، رد پیوند،</a:t>
            </a:r>
            <a:r>
              <a:rPr lang="en-US" sz="2000" dirty="0">
                <a:cs typeface="B Nazanin" panose="00000400000000000000" pitchFamily="2" charset="-78"/>
              </a:rPr>
              <a:t>allograft failure) </a:t>
            </a:r>
            <a:r>
              <a:rPr lang="fa-IR" sz="2000" dirty="0">
                <a:cs typeface="B Nazanin" panose="00000400000000000000" pitchFamily="2" charset="-78"/>
              </a:rPr>
              <a:t>در کودکان تحت پیوند قلب مرتبط است یا </a:t>
            </a:r>
            <a:r>
              <a:rPr lang="fa-IR" sz="2000" dirty="0" smtClean="0">
                <a:cs typeface="B Nazanin" panose="00000400000000000000" pitchFamily="2" charset="-78"/>
              </a:rPr>
              <a:t>خیر</a:t>
            </a:r>
            <a:r>
              <a:rPr lang="fa-IR" sz="2000" dirty="0">
                <a:cs typeface="B Nazanin" panose="00000400000000000000" pitchFamily="2" charset="-78"/>
              </a:rPr>
              <a:t>؟</a:t>
            </a:r>
            <a:endParaRPr lang="en-US" sz="2000" dirty="0">
              <a:cs typeface="B Nazanin" panose="00000400000000000000" pitchFamily="2" charset="-78"/>
            </a:endParaRPr>
          </a:p>
          <a:p>
            <a:pPr marL="5080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	آیا تغییر در  میزان </a:t>
            </a:r>
            <a:r>
              <a:rPr lang="en-US" sz="2000" dirty="0">
                <a:cs typeface="B Nazanin" panose="00000400000000000000" pitchFamily="2" charset="-78"/>
              </a:rPr>
              <a:t>LV longitudinal strain  </a:t>
            </a:r>
            <a:r>
              <a:rPr lang="fa-IR" sz="2000" dirty="0">
                <a:cs typeface="B Nazanin" panose="00000400000000000000" pitchFamily="2" charset="-78"/>
              </a:rPr>
              <a:t>با عواقب نامطلوب بالینی (تمام علل مرگ، </a:t>
            </a:r>
            <a:r>
              <a:rPr lang="en-US" sz="2000" dirty="0">
                <a:cs typeface="B Nazanin" panose="00000400000000000000" pitchFamily="2" charset="-78"/>
              </a:rPr>
              <a:t>SCD، </a:t>
            </a:r>
            <a:r>
              <a:rPr lang="fa-IR" sz="2000" dirty="0">
                <a:cs typeface="B Nazanin" panose="00000400000000000000" pitchFamily="2" charset="-78"/>
              </a:rPr>
              <a:t>نیاز به پیوند مجدد،رد پیوند، </a:t>
            </a:r>
            <a:r>
              <a:rPr lang="en-US" sz="2000" dirty="0">
                <a:cs typeface="B Nazanin" panose="00000400000000000000" pitchFamily="2" charset="-78"/>
              </a:rPr>
              <a:t>allograft failure)   </a:t>
            </a:r>
            <a:r>
              <a:rPr lang="fa-IR" sz="2000" dirty="0">
                <a:cs typeface="B Nazanin" panose="00000400000000000000" pitchFamily="2" charset="-78"/>
              </a:rPr>
              <a:t>در کودکان تحت پیوند قلب مرتبط است یا خیر؟</a:t>
            </a:r>
          </a:p>
          <a:p>
            <a:pPr marL="5080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	آیا تغییر در  میزان </a:t>
            </a:r>
            <a:r>
              <a:rPr lang="en-US" sz="2000" dirty="0">
                <a:cs typeface="B Nazanin" panose="00000400000000000000" pitchFamily="2" charset="-78"/>
              </a:rPr>
              <a:t>LVEF  </a:t>
            </a:r>
            <a:r>
              <a:rPr lang="fa-IR" sz="2000" dirty="0">
                <a:cs typeface="B Nazanin" panose="00000400000000000000" pitchFamily="2" charset="-78"/>
              </a:rPr>
              <a:t>با عواقب نامطلوب بالینی (تمام علل مرگ، </a:t>
            </a:r>
            <a:r>
              <a:rPr lang="en-US" sz="2000" dirty="0">
                <a:cs typeface="B Nazanin" panose="00000400000000000000" pitchFamily="2" charset="-78"/>
              </a:rPr>
              <a:t>SCD، </a:t>
            </a:r>
            <a:r>
              <a:rPr lang="fa-IR" sz="2000" dirty="0">
                <a:cs typeface="B Nazanin" panose="00000400000000000000" pitchFamily="2" charset="-78"/>
              </a:rPr>
              <a:t>نیاز به پیوند مجدد،رد پیوند، </a:t>
            </a:r>
            <a:r>
              <a:rPr lang="en-US" sz="2000" dirty="0">
                <a:cs typeface="B Nazanin" panose="00000400000000000000" pitchFamily="2" charset="-78"/>
              </a:rPr>
              <a:t>allograft </a:t>
            </a:r>
            <a:r>
              <a:rPr lang="en-US" sz="2000" dirty="0" smtClean="0">
                <a:cs typeface="B Nazanin" panose="00000400000000000000" pitchFamily="2" charset="-78"/>
              </a:rPr>
              <a:t>failure)</a:t>
            </a:r>
            <a:r>
              <a:rPr lang="fa-IR" sz="2000" dirty="0" smtClean="0">
                <a:cs typeface="B Nazanin" panose="00000400000000000000" pitchFamily="2" charset="-78"/>
              </a:rPr>
              <a:t>در </a:t>
            </a:r>
            <a:r>
              <a:rPr lang="fa-IR" sz="2000" dirty="0">
                <a:cs typeface="B Nazanin" panose="00000400000000000000" pitchFamily="2" charset="-78"/>
              </a:rPr>
              <a:t>کودکان تحت پیوند قلب مرتبط است یا خیر ؟</a:t>
            </a:r>
          </a:p>
          <a:p>
            <a:pPr algn="just" rtl="1"/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946" y="1559425"/>
            <a:ext cx="372332" cy="3797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946" y="2589919"/>
            <a:ext cx="371888" cy="3779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946" y="3654022"/>
            <a:ext cx="371888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1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2280545" y="1996757"/>
            <a:ext cx="20906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400" b="1" dirty="0">
                <a:solidFill>
                  <a:srgbClr val="FFFF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روش اجرا</a:t>
            </a:r>
            <a:r>
              <a:rPr lang="fa-IR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412" y="1428531"/>
            <a:ext cx="2220686" cy="210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6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318" y="738575"/>
            <a:ext cx="3208800" cy="1028700"/>
          </a:xfrm>
        </p:spPr>
        <p:txBody>
          <a:bodyPr/>
          <a:lstStyle/>
          <a:p>
            <a:r>
              <a:rPr lang="fa-IR" sz="2800" dirty="0"/>
              <a:t>روش اجرا </a:t>
            </a:r>
            <a:br>
              <a:rPr lang="fa-IR" sz="2800" dirty="0"/>
            </a:b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025" y="1700369"/>
            <a:ext cx="7540800" cy="3158700"/>
          </a:xfrm>
        </p:spPr>
        <p:txBody>
          <a:bodyPr/>
          <a:lstStyle/>
          <a:p>
            <a:pPr algn="r" rtl="1"/>
            <a:r>
              <a:rPr lang="ar-SA" sz="2400" dirty="0">
                <a:latin typeface="Tahoma" panose="020B060403050404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در این مطالعه تمامی کودکانی که از سال 1393 تا پایان سال </a:t>
            </a:r>
            <a:r>
              <a:rPr lang="ar-SA" sz="2400" dirty="0" smtClean="0">
                <a:latin typeface="Tahoma" panose="020B060403050404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139</a:t>
            </a:r>
            <a:r>
              <a:rPr lang="fa-IR" sz="2400" dirty="0">
                <a:latin typeface="Tahoma" panose="020B060403050404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8</a:t>
            </a:r>
            <a:r>
              <a:rPr lang="ar-SA" sz="2400" dirty="0" smtClean="0">
                <a:latin typeface="Tahoma" panose="020B060403050404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ar-SA" sz="2400" dirty="0">
                <a:latin typeface="Tahoma" panose="020B060403050404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(30 بیمار)در </a:t>
            </a:r>
            <a:r>
              <a:rPr lang="fa-IR" sz="2400" dirty="0">
                <a:latin typeface="Tahoma" panose="020B060403050404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 بیمارستان شهید رجایی تهران تحت عمل پیوند قلب قرار گرفته اند، مورد بررسی قرار می گیرند</a:t>
            </a:r>
            <a:r>
              <a:rPr lang="fa-IR" sz="2400" dirty="0" smtClean="0">
                <a:latin typeface="Tahoma" panose="020B060403050404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.</a:t>
            </a:r>
            <a:endParaRPr lang="fa-IR" sz="2400" dirty="0">
              <a:latin typeface="Tahoma" panose="020B0604030504040204" pitchFamily="34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algn="r" rtl="1"/>
            <a:r>
              <a:rPr lang="fa-IR" sz="2400" dirty="0" smtClean="0">
                <a:latin typeface="Tahoma" panose="020B060403050404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تمامی </a:t>
            </a:r>
            <a:r>
              <a:rPr lang="fa-IR" sz="2400" dirty="0">
                <a:latin typeface="Tahoma" panose="020B060403050404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بیماران حداقل 2 بار پس از عمل پیوند تحت </a:t>
            </a:r>
            <a:r>
              <a:rPr lang="en-US" sz="2400" dirty="0">
                <a:latin typeface="Tahoma" panose="020B060403050404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CMR </a:t>
            </a:r>
            <a:r>
              <a:rPr lang="fa-IR" sz="2400" dirty="0">
                <a:latin typeface="Tahoma" panose="020B060403050404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 قرار گرفته اند</a:t>
            </a:r>
            <a:r>
              <a:rPr lang="fa-IR" sz="2400" dirty="0" smtClean="0">
                <a:latin typeface="Tahoma" panose="020B060403050404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.</a:t>
            </a:r>
            <a:endParaRPr lang="en-US" sz="2400" dirty="0" smtClean="0">
              <a:latin typeface="Tahoma" panose="020B0604030504040204" pitchFamily="34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marL="50800" indent="0" algn="r" rtl="1">
              <a:buNone/>
            </a:pPr>
            <a:endParaRPr lang="en-US" sz="2400" dirty="0" smtClean="0">
              <a:latin typeface="Tahoma" panose="020B0604030504040204" pitchFamily="34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marL="342900" marR="360045" lvl="0" indent="-342900" algn="justLow" rtl="1">
              <a:lnSpc>
                <a:spcPct val="150000"/>
              </a:lnSpc>
              <a:spcBef>
                <a:spcPts val="0"/>
              </a:spcBef>
            </a:pPr>
            <a:r>
              <a:rPr lang="fa-IR" sz="2400" dirty="0">
                <a:latin typeface="Tahoma" panose="020B060403050404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بیمارانیکه پس از پیوند تحت </a:t>
            </a:r>
            <a:r>
              <a:rPr lang="en-US" sz="2400" dirty="0">
                <a:latin typeface="Tahoma" panose="020B060403050404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CMR </a:t>
            </a:r>
            <a:r>
              <a:rPr lang="fa-IR" sz="2400" dirty="0">
                <a:latin typeface="Tahoma" panose="020B060403050404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 قرار نگرفته اند از مطالعه حذف می شوند. </a:t>
            </a:r>
            <a:r>
              <a:rPr lang="fa-IR" sz="2400" dirty="0" smtClean="0">
                <a:latin typeface="Tahoma" panose="020B0604030504040204" pitchFamily="34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3460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800" dirty="0"/>
              <a:t>روش اجرا </a:t>
            </a:r>
            <a:br>
              <a:rPr lang="fa-IR" sz="2800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1"/>
            <a:r>
              <a:rPr lang="fa-IR" sz="2200" dirty="0">
                <a:cs typeface="B Nazanin" panose="00000400000000000000" pitchFamily="2" charset="-78"/>
              </a:rPr>
              <a:t>جهت بیماران سکانس های </a:t>
            </a:r>
            <a:r>
              <a:rPr lang="en-US" sz="2200" dirty="0">
                <a:cs typeface="B Nazanin" panose="00000400000000000000" pitchFamily="2" charset="-78"/>
              </a:rPr>
              <a:t>gradient </a:t>
            </a:r>
            <a:r>
              <a:rPr lang="fa-IR" sz="2200" dirty="0">
                <a:cs typeface="B Nazanin" panose="00000400000000000000" pitchFamily="2" charset="-78"/>
              </a:rPr>
              <a:t>و </a:t>
            </a:r>
            <a:r>
              <a:rPr lang="en-US" sz="2200" dirty="0">
                <a:cs typeface="B Nazanin" panose="00000400000000000000" pitchFamily="2" charset="-78"/>
              </a:rPr>
              <a:t>inversion Recovery </a:t>
            </a:r>
            <a:r>
              <a:rPr lang="fa-IR" sz="2200" dirty="0">
                <a:cs typeface="B Nazanin" panose="00000400000000000000" pitchFamily="2" charset="-78"/>
              </a:rPr>
              <a:t>در دو نمای </a:t>
            </a:r>
            <a:r>
              <a:rPr lang="en-US" sz="2200" dirty="0">
                <a:cs typeface="B Nazanin" panose="00000400000000000000" pitchFamily="2" charset="-78"/>
              </a:rPr>
              <a:t>long axis </a:t>
            </a:r>
            <a:r>
              <a:rPr lang="fa-IR" sz="2200" dirty="0">
                <a:cs typeface="B Nazanin" panose="00000400000000000000" pitchFamily="2" charset="-78"/>
              </a:rPr>
              <a:t>و </a:t>
            </a:r>
            <a:r>
              <a:rPr lang="en-US" sz="2200" dirty="0">
                <a:cs typeface="B Nazanin" panose="00000400000000000000" pitchFamily="2" charset="-78"/>
              </a:rPr>
              <a:t>short axis  </a:t>
            </a:r>
            <a:r>
              <a:rPr lang="fa-IR" sz="2200" dirty="0">
                <a:cs typeface="B Nazanin" panose="00000400000000000000" pitchFamily="2" charset="-78"/>
              </a:rPr>
              <a:t>با نگه داشتن نفس و استفاده از </a:t>
            </a:r>
            <a:r>
              <a:rPr lang="en-US" sz="2200" dirty="0">
                <a:cs typeface="B Nazanin" panose="00000400000000000000" pitchFamily="2" charset="-78"/>
              </a:rPr>
              <a:t>echo ECG gating </a:t>
            </a:r>
            <a:r>
              <a:rPr lang="fa-IR" sz="2200" dirty="0">
                <a:cs typeface="B Nazanin" panose="00000400000000000000" pitchFamily="2" charset="-78"/>
              </a:rPr>
              <a:t>و به وضعیت سوپاین، با ضخامت 6-8 میلی متر و فاصله 2 میلی متر با هم گرفته می شوند. </a:t>
            </a:r>
            <a:endParaRPr lang="en-US" sz="22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939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805" y="553027"/>
            <a:ext cx="3208800" cy="1028700"/>
          </a:xfrm>
        </p:spPr>
        <p:txBody>
          <a:bodyPr/>
          <a:lstStyle/>
          <a:p>
            <a:r>
              <a:rPr lang="fa-IR" sz="2800" dirty="0"/>
              <a:t>روش اجرا </a:t>
            </a:r>
            <a:br>
              <a:rPr lang="fa-IR" sz="2800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1"/>
            <a:r>
              <a:rPr lang="fa-IR" sz="2400" dirty="0" smtClean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با </a:t>
            </a:r>
            <a:r>
              <a:rPr lang="fa-IR" sz="2400" dirty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این روش پارامترهایی چون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LVEDV(ml)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LVESV (ml)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RVEDV(ml)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RVESV (ml)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LVEF(%)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RVEF(%)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LV Stroke Volume (ml)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RV Stroke Volume (ml)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cardiac out put (L/min)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LV mass(g/m2)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cardiac index (l/min/m2)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Global radial Strain (%0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Global circumferential strain (%)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Global Longitudinal Strain (%)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LA Volume (ml)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LA area (cm2)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RA area (cm2)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RA Volume (ml)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fa-IR" sz="2400" dirty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در بیمار بدست می آید.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9160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4623" y="1003651"/>
            <a:ext cx="4505700" cy="1159800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اساتید راهنما</a:t>
            </a:r>
            <a:br>
              <a:rPr lang="fa-IR" dirty="0" smtClean="0">
                <a:cs typeface="B Nazanin" panose="00000400000000000000" pitchFamily="2" charset="-78"/>
              </a:rPr>
            </a:b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9428" y="1945906"/>
            <a:ext cx="4868354" cy="784800"/>
          </a:xfrm>
        </p:spPr>
        <p:txBody>
          <a:bodyPr/>
          <a:lstStyle/>
          <a:p>
            <a:pPr algn="ctr" rtl="1"/>
            <a:r>
              <a:rPr lang="en-US" sz="3200" dirty="0" smtClean="0">
                <a:cs typeface="B Nazanin" panose="00000400000000000000" pitchFamily="2" charset="-78"/>
              </a:rPr>
              <a:t>   </a:t>
            </a:r>
            <a:r>
              <a:rPr lang="fa-IR" sz="3200" dirty="0" smtClean="0">
                <a:cs typeface="B Nazanin" panose="00000400000000000000" pitchFamily="2" charset="-78"/>
              </a:rPr>
              <a:t>دکتر </a:t>
            </a:r>
            <a:r>
              <a:rPr lang="fa-IR" sz="3200" dirty="0">
                <a:cs typeface="B Nazanin" panose="00000400000000000000" pitchFamily="2" charset="-78"/>
              </a:rPr>
              <a:t>حمیدرضا پورعلی </a:t>
            </a:r>
            <a:r>
              <a:rPr lang="fa-IR" sz="3200" dirty="0" smtClean="0">
                <a:cs typeface="B Nazanin" panose="00000400000000000000" pitchFamily="2" charset="-78"/>
              </a:rPr>
              <a:t>اکبر</a:t>
            </a:r>
            <a:r>
              <a:rPr lang="en-US" sz="3200" dirty="0">
                <a:cs typeface="B Nazanin" panose="00000400000000000000" pitchFamily="2" charset="-78"/>
              </a:rPr>
              <a:t> </a:t>
            </a:r>
          </a:p>
          <a:p>
            <a:pPr algn="ctr" rtl="1"/>
            <a:r>
              <a:rPr lang="fa-IR" sz="3200" dirty="0" smtClean="0">
                <a:cs typeface="B Nazanin" panose="00000400000000000000" pitchFamily="2" charset="-78"/>
              </a:rPr>
              <a:t>دکتر </a:t>
            </a:r>
            <a:r>
              <a:rPr lang="fa-IR" sz="3200" dirty="0">
                <a:cs typeface="B Nazanin" panose="00000400000000000000" pitchFamily="2" charset="-78"/>
              </a:rPr>
              <a:t>سید </a:t>
            </a:r>
            <a:r>
              <a:rPr lang="fa-IR" sz="3200" dirty="0" smtClean="0">
                <a:cs typeface="B Nazanin" panose="00000400000000000000" pitchFamily="2" charset="-78"/>
              </a:rPr>
              <a:t>محمد </a:t>
            </a:r>
            <a:r>
              <a:rPr lang="fa-IR" sz="3200" dirty="0">
                <a:cs typeface="B Nazanin" panose="00000400000000000000" pitchFamily="2" charset="-78"/>
              </a:rPr>
              <a:t>مهدوی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6" name="Rectangle 5"/>
          <p:cNvSpPr/>
          <p:nvPr/>
        </p:nvSpPr>
        <p:spPr>
          <a:xfrm>
            <a:off x="-480348" y="321296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fa-IR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دکتر </a:t>
            </a:r>
            <a:r>
              <a:rPr lang="fa-IR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فائزه تابش</a:t>
            </a:r>
          </a:p>
          <a:p>
            <a:pPr algn="ctr" rtl="1"/>
            <a:r>
              <a:rPr lang="fa-IR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فلوشیپ تصویربرداری قلب و عروق</a:t>
            </a:r>
            <a:endParaRPr lang="en-US" sz="20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64018" y="4200363"/>
            <a:ext cx="42514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600" b="1" dirty="0"/>
              <a:t>مركز آموزشي تحقيقاتي و درماني قلب و عروق شهيد رجايي</a:t>
            </a:r>
            <a:endParaRPr lang="en-US" sz="1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27" y="462590"/>
            <a:ext cx="18478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600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53" y="586481"/>
            <a:ext cx="3208800" cy="1028700"/>
          </a:xfrm>
        </p:spPr>
        <p:txBody>
          <a:bodyPr/>
          <a:lstStyle/>
          <a:p>
            <a:r>
              <a:rPr lang="fa-IR" sz="2800" dirty="0"/>
              <a:t>روش اجرا </a:t>
            </a:r>
            <a:br>
              <a:rPr lang="fa-IR" sz="2800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0585" y="1388138"/>
            <a:ext cx="7883937" cy="3158700"/>
          </a:xfrm>
        </p:spPr>
        <p:txBody>
          <a:bodyPr/>
          <a:lstStyle/>
          <a:p>
            <a:pPr marL="342900" marR="360045" indent="-342900" algn="justLow" rtl="1">
              <a:lnSpc>
                <a:spcPct val="150000"/>
              </a:lnSpc>
              <a:spcBef>
                <a:spcPts val="0"/>
              </a:spcBef>
            </a:pPr>
            <a:r>
              <a:rPr lang="fa-IR" sz="2200" dirty="0" smtClean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هم </a:t>
            </a:r>
            <a:r>
              <a:rPr lang="fa-IR" sz="2200" dirty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چنین جهت بیماران گادلینیوم با دوز 0/1 میلی مول پر کیلوگرم تزریق می شود و </a:t>
            </a:r>
            <a:r>
              <a:rPr lang="fa-IR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10</a:t>
            </a:r>
            <a:r>
              <a:rPr lang="fa-IR" sz="2200" dirty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دقیقه پس از تزریق 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GAD</a:t>
            </a:r>
            <a:r>
              <a:rPr lang="fa-IR" sz="2200" dirty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گرفته می شود</a:t>
            </a:r>
            <a:r>
              <a:rPr lang="fa-IR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2200" dirty="0" smtClean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342900" marR="360045" indent="-342900" algn="justLow" rtl="1">
              <a:lnSpc>
                <a:spcPct val="150000"/>
              </a:lnSpc>
              <a:spcBef>
                <a:spcPts val="0"/>
              </a:spcBef>
            </a:pPr>
            <a:r>
              <a:rPr lang="fa-IR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Invertion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time</a:t>
            </a:r>
            <a:r>
              <a:rPr lang="fa-IR" sz="2200" dirty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پس از زمان 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null</a:t>
            </a:r>
            <a:r>
              <a:rPr lang="fa-IR" sz="2200" dirty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شدن میوکارد می باشد. </a:t>
            </a:r>
            <a:endParaRPr lang="en-US" sz="2200" dirty="0" smtClean="0">
              <a:latin typeface="Tahoma" panose="020B060403050404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342900" marR="360045" indent="-342900" algn="justLow" rtl="1">
              <a:lnSpc>
                <a:spcPct val="150000"/>
              </a:lnSpc>
              <a:spcBef>
                <a:spcPts val="0"/>
              </a:spcBef>
            </a:pPr>
            <a:r>
              <a:rPr lang="fa-IR" sz="2200" dirty="0" smtClean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LGE</a:t>
            </a:r>
            <a:r>
              <a:rPr lang="fa-IR" sz="2200" dirty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باید در دو نمای 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short</a:t>
            </a:r>
            <a:r>
              <a:rPr lang="en-US" sz="2200" dirty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Axis</a:t>
            </a:r>
            <a:r>
              <a:rPr lang="fa-IR" sz="2200" dirty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و 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long</a:t>
            </a:r>
            <a:r>
              <a:rPr lang="en-US" sz="2200" dirty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Axis</a:t>
            </a:r>
            <a:r>
              <a:rPr lang="fa-IR" sz="2200" dirty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باشد . </a:t>
            </a:r>
            <a:endParaRPr lang="en-US" sz="2200" dirty="0" smtClean="0">
              <a:latin typeface="Tahoma" panose="020B060403050404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342900" marR="360045" indent="-342900" algn="justLow" rtl="1">
              <a:lnSpc>
                <a:spcPct val="150000"/>
              </a:lnSpc>
              <a:spcBef>
                <a:spcPts val="0"/>
              </a:spcBef>
            </a:pPr>
            <a:r>
              <a:rPr lang="fa-IR" sz="2200" dirty="0" smtClean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محل 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LGE</a:t>
            </a:r>
            <a:r>
              <a:rPr lang="fa-IR" sz="2200" dirty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به سه فرم 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septal</a:t>
            </a:r>
            <a:r>
              <a:rPr lang="en-US" sz="2200" dirty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200" dirty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و </a:t>
            </a:r>
            <a:r>
              <a:rPr lang="fa-IR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LV</a:t>
            </a:r>
            <a:r>
              <a:rPr lang="en-US" sz="2200" dirty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free</a:t>
            </a:r>
            <a:r>
              <a:rPr lang="en-US" sz="2200" dirty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wall</a:t>
            </a:r>
            <a:r>
              <a:rPr lang="fa-IR" sz="2200" dirty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و یا هر دو تقسیم می شود. </a:t>
            </a:r>
            <a:endParaRPr lang="en-US" sz="2200" dirty="0" smtClean="0">
              <a:latin typeface="Tahoma" panose="020B060403050404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342900" marR="360045" indent="-342900" algn="justLow" rtl="1">
              <a:lnSpc>
                <a:spcPct val="150000"/>
              </a:lnSpc>
              <a:spcBef>
                <a:spcPts val="0"/>
              </a:spcBef>
            </a:pPr>
            <a:r>
              <a:rPr lang="fa-IR" sz="2200" dirty="0" smtClean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پترن 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LGE</a:t>
            </a:r>
            <a:r>
              <a:rPr lang="fa-IR" sz="2200" dirty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به چهار فرم </a:t>
            </a:r>
            <a:r>
              <a:rPr lang="fa-IR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linear mid wall</a:t>
            </a:r>
            <a:r>
              <a:rPr lang="en-US" sz="2200" dirty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, 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focal</a:t>
            </a:r>
            <a:r>
              <a:rPr lang="en-US" sz="2200" dirty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, </a:t>
            </a:r>
            <a:r>
              <a:rPr lang="fa-IR" sz="2200" dirty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، ساب اپیکاردیال و مولتیپل تقسیم می شوند. 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/>
            <a:endParaRPr lang="en-US" sz="22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5760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561" y="575330"/>
            <a:ext cx="3208800" cy="1028700"/>
          </a:xfrm>
        </p:spPr>
        <p:txBody>
          <a:bodyPr/>
          <a:lstStyle/>
          <a:p>
            <a:r>
              <a:rPr lang="fa-IR" sz="2800" dirty="0"/>
              <a:t>روش اجرا </a:t>
            </a:r>
            <a:br>
              <a:rPr lang="fa-IR" sz="2800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360045" algn="justLow" rtl="1">
              <a:lnSpc>
                <a:spcPct val="150000"/>
              </a:lnSpc>
              <a:spcBef>
                <a:spcPts val="0"/>
              </a:spcBef>
            </a:pPr>
            <a:r>
              <a:rPr lang="fa-IR" sz="2200" dirty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پس از موارد فوق و مشخص شدن دقیق اطلاعات مربوط به بیماران پیوند </a:t>
            </a:r>
            <a:r>
              <a:rPr lang="fa-IR" sz="2200" dirty="0" smtClean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قلب که </a:t>
            </a:r>
            <a:r>
              <a:rPr lang="fa-IR" sz="2200" dirty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وارد مطالعه شده اند، بیماران از نظر پیامد و ریسک فاکتورها مورد بررسی قرار می گیرند. 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marR="360045" algn="justLow" rtl="1">
              <a:lnSpc>
                <a:spcPct val="150000"/>
              </a:lnSpc>
              <a:spcBef>
                <a:spcPts val="0"/>
              </a:spcBef>
            </a:pPr>
            <a:r>
              <a:rPr lang="fa-IR" sz="2200" dirty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در این مرحله از طریق مراجعه به پرونده بیماران در صورت وجود در این مرکز یا از طریق تماس تلفنی با بیمار یا همراه بیمار، موارد ذیل ثبت می </a:t>
            </a:r>
            <a:r>
              <a:rPr lang="fa-IR" sz="2200" dirty="0" smtClean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شوند</a:t>
            </a:r>
            <a:r>
              <a:rPr lang="en-US" sz="2200" dirty="0" smtClean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/>
            <a:endParaRPr lang="en-US" sz="22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2072" y="1986950"/>
            <a:ext cx="394753" cy="3166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0551" y="3456288"/>
            <a:ext cx="396274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2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860" y="519574"/>
            <a:ext cx="3208800" cy="1028700"/>
          </a:xfrm>
        </p:spPr>
        <p:txBody>
          <a:bodyPr/>
          <a:lstStyle/>
          <a:p>
            <a:pPr algn="r" rtl="1"/>
            <a:r>
              <a:rPr lang="fa-IR" sz="2600" dirty="0">
                <a:cs typeface="B Nazanin" panose="00000400000000000000" pitchFamily="2" charset="-78"/>
              </a:rPr>
              <a:t>پیامدهای </a:t>
            </a:r>
            <a:r>
              <a:rPr lang="fa-IR" sz="2600" dirty="0" smtClean="0">
                <a:cs typeface="B Nazanin" panose="00000400000000000000" pitchFamily="2" charset="-78"/>
              </a:rPr>
              <a:t>نامطلوب</a:t>
            </a:r>
            <a:endParaRPr lang="en-US" sz="2600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360045" indent="0" algn="justLow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2000" dirty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- </a:t>
            </a:r>
            <a:r>
              <a:rPr lang="fa-IR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علت </a:t>
            </a:r>
            <a:r>
              <a:rPr lang="fa-IR" sz="2000" dirty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مرگ،(بر اساس مدارک پزشکی و گواهی فوت و پرسش از همراه بیمارثبت می شود.)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342900" marR="360045" lvl="0" indent="-342900" algn="justLow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Tahoma" panose="020B0604030504040204" pitchFamily="34" charset="0"/>
              <a:buChar char="-"/>
            </a:pPr>
            <a:r>
              <a:rPr lang="fa-IR" sz="2000" dirty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نیاز به پیوند </a:t>
            </a:r>
            <a:r>
              <a:rPr lang="fa-IR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مجدد</a:t>
            </a:r>
            <a:r>
              <a:rPr lang="en-US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و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allograft 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failure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342900" marR="360045" lvl="0" indent="-342900" algn="justLow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Tahoma" panose="020B0604030504040204" pitchFamily="34" charset="0"/>
              <a:buChar char="-"/>
            </a:pPr>
            <a:r>
              <a:rPr lang="fa-IR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بروز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SCD</a:t>
            </a:r>
            <a:r>
              <a:rPr lang="fa-IR" sz="2000" dirty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: مرگ غیرقابل توجیه طی یک ساعت بعد از بروز علایم قلبی و در فقدان علایم قلبی پیشرونده ، مرگ حین خواب، مرگ در کسی که طی </a:t>
            </a:r>
            <a:r>
              <a:rPr lang="fa-IR" sz="2000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24</a:t>
            </a:r>
            <a:r>
              <a:rPr lang="fa-IR" sz="2000" dirty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ساعت قبل از مرگ، زنده دیده شده است.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3385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600" dirty="0">
                <a:cs typeface="B Nazanin" panose="00000400000000000000" pitchFamily="2" charset="-78"/>
              </a:rPr>
              <a:t>پیامدهای نامطلوب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360045" lvl="0" indent="-342900" algn="just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Tahoma" panose="020B0604030504040204" pitchFamily="34" charset="0"/>
              <a:buChar char="-"/>
            </a:pPr>
            <a:r>
              <a:rPr lang="fa-IR" sz="2000" dirty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بروز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aborted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SCD</a:t>
            </a:r>
            <a:r>
              <a:rPr lang="fa-IR" sz="2000" dirty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: شوک بجای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ICD</a:t>
            </a:r>
            <a:r>
              <a:rPr lang="fa-IR" sz="2000" dirty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برای آریتمی بطنی،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CPR</a:t>
            </a:r>
            <a:r>
              <a:rPr lang="fa-IR" sz="2000" dirty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موفق بدنبال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VT</a:t>
            </a:r>
            <a:r>
              <a:rPr lang="fa-IR" sz="2000" dirty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یا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VF</a:t>
            </a:r>
            <a:r>
              <a:rPr lang="fa-IR" sz="2000" dirty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sus</a:t>
            </a:r>
            <a:r>
              <a:rPr 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VT</a:t>
            </a:r>
            <a:r>
              <a:rPr lang="fa-IR" sz="2000" dirty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که با شوک بر می گردد و منجر به اختلال همودینامیک می شود. 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342900" marR="360045" lvl="0" indent="-342900" algn="just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Tahoma" panose="020B0604030504040204" pitchFamily="34" charset="0"/>
              <a:buChar char="-"/>
            </a:pPr>
            <a:r>
              <a:rPr lang="fa-IR" sz="2000" dirty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بستری شدن در بیمارستان بدلیل علایم نارسایی قلبی: تشدید تنگی نفس فعالیتی بطورییکه بیمار قادر به فعالیت معمول نبوده باشد و یا تنگی نفس در حالت خوابیده و بیمار نیازمند به بستری در بیمارستان جهت کاهش علایم فوق شده باشد. 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4091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800" dirty="0"/>
              <a:t>روش اجرا </a:t>
            </a:r>
            <a:br>
              <a:rPr lang="fa-IR" sz="2800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677" y="1822700"/>
            <a:ext cx="8106962" cy="3158700"/>
          </a:xfrm>
        </p:spPr>
        <p:txBody>
          <a:bodyPr/>
          <a:lstStyle/>
          <a:p>
            <a:pPr algn="just" rtl="1"/>
            <a:r>
              <a:rPr lang="fa-IR" sz="1800" dirty="0">
                <a:cs typeface="B Nazanin" panose="00000400000000000000" pitchFamily="2" charset="-78"/>
              </a:rPr>
              <a:t>پس از ثبت اطلاعات </a:t>
            </a:r>
            <a:r>
              <a:rPr lang="en-US" sz="1800" dirty="0">
                <a:cs typeface="B Nazanin" panose="00000400000000000000" pitchFamily="2" charset="-78"/>
              </a:rPr>
              <a:t>CMR </a:t>
            </a:r>
            <a:r>
              <a:rPr lang="fa-IR" sz="1800" dirty="0">
                <a:cs typeface="B Nazanin" panose="00000400000000000000" pitchFamily="2" charset="-78"/>
              </a:rPr>
              <a:t>بیمار و ثبت پرسشنامه فوق ارتباط بین پارامترهای </a:t>
            </a:r>
            <a:r>
              <a:rPr lang="en-US" sz="1800" dirty="0">
                <a:cs typeface="B Nazanin" panose="00000400000000000000" pitchFamily="2" charset="-78"/>
              </a:rPr>
              <a:t>CMR </a:t>
            </a:r>
            <a:r>
              <a:rPr lang="fa-IR" sz="1800" dirty="0">
                <a:cs typeface="B Nazanin" panose="00000400000000000000" pitchFamily="2" charset="-78"/>
              </a:rPr>
              <a:t>بیمار خصوصا پترن و محل </a:t>
            </a:r>
            <a:r>
              <a:rPr lang="en-US" sz="1800" dirty="0">
                <a:cs typeface="B Nazanin" panose="00000400000000000000" pitchFamily="2" charset="-78"/>
              </a:rPr>
              <a:t>LGE </a:t>
            </a:r>
            <a:r>
              <a:rPr lang="fa-IR" sz="1800" dirty="0">
                <a:cs typeface="B Nazanin" panose="00000400000000000000" pitchFamily="2" charset="-78"/>
              </a:rPr>
              <a:t>و تغییرات </a:t>
            </a:r>
            <a:r>
              <a:rPr lang="en-US" sz="1800" dirty="0">
                <a:cs typeface="B Nazanin" panose="00000400000000000000" pitchFamily="2" charset="-78"/>
              </a:rPr>
              <a:t>strain </a:t>
            </a:r>
            <a:r>
              <a:rPr lang="fa-IR" sz="1800" dirty="0">
                <a:cs typeface="B Nazanin" panose="00000400000000000000" pitchFamily="2" charset="-78"/>
              </a:rPr>
              <a:t>بطن چپ بیمار با پیامدهای نامطلوب مورد بررسی قرار می گیرند. </a:t>
            </a:r>
            <a:endParaRPr lang="en-US" sz="1800" dirty="0" smtClean="0">
              <a:cs typeface="B Nazanin" panose="00000400000000000000" pitchFamily="2" charset="-78"/>
            </a:endParaRPr>
          </a:p>
          <a:p>
            <a:pPr algn="just" rtl="1"/>
            <a:endParaRPr lang="en-US" sz="1800" dirty="0">
              <a:cs typeface="B Nazanin" panose="00000400000000000000" pitchFamily="2" charset="-78"/>
            </a:endParaRPr>
          </a:p>
          <a:p>
            <a:pPr marL="0" marR="360045" algn="just" rtl="1">
              <a:lnSpc>
                <a:spcPct val="150000"/>
              </a:lnSpc>
              <a:spcBef>
                <a:spcPts val="0"/>
              </a:spcBef>
            </a:pPr>
            <a:r>
              <a:rPr lang="fa-IR" sz="24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آنالیز تصاویر</a:t>
            </a:r>
            <a:r>
              <a:rPr lang="fa-IR" sz="1800" dirty="0">
                <a:latin typeface="Tahoma" panose="020B060403050404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: تصاویر بدست آمده با استفاده از نرم افزار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CVI42 </a:t>
            </a:r>
            <a:r>
              <a:rPr lang="fa-IR" sz="1800" dirty="0">
                <a:latin typeface="Tahoma" panose="020B060403050404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آنالیز می شوند.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LV mass</a:t>
            </a:r>
            <a:r>
              <a:rPr lang="en-US" sz="1800" dirty="0">
                <a:latin typeface="B Zar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8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،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LVEDV</a:t>
            </a:r>
            <a:r>
              <a:rPr lang="fa-IR" sz="18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،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LVESV</a:t>
            </a:r>
            <a:r>
              <a:rPr lang="fa-IR" sz="1800" dirty="0">
                <a:latin typeface="Tahoma" panose="020B060403050404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، حجم های بطن ها با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planimetr</a:t>
            </a:r>
            <a:r>
              <a:rPr lang="en-US" sz="1800" dirty="0" err="1">
                <a:latin typeface="Tahoma" panose="020B060403050404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y</a:t>
            </a:r>
            <a:r>
              <a:rPr lang="fa-IR" sz="1800" dirty="0">
                <a:latin typeface="Tahoma" panose="020B060403050404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دور بورد اندوکاردیال و اپی کاردیال از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Short- axis stack</a:t>
            </a:r>
            <a:r>
              <a:rPr lang="fa-IR" sz="1800" dirty="0">
                <a:latin typeface="Tahoma" panose="020B060403050404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مطابق با روش های معتبر محاسبه می شود.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Global radial strain </a:t>
            </a:r>
            <a:r>
              <a:rPr lang="fa-IR" sz="18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،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global circumferential strain</a:t>
            </a:r>
            <a:r>
              <a:rPr lang="fa-IR" sz="18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و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global longitudinal strain</a:t>
            </a:r>
            <a:r>
              <a:rPr lang="fa-IR" sz="1800" dirty="0">
                <a:latin typeface="Tahoma" panose="020B060403050404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از نتایج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FT</a:t>
            </a:r>
            <a:r>
              <a:rPr lang="fa-IR" sz="1800" dirty="0">
                <a:latin typeface="Tahoma" panose="020B060403050404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محاسبه می شود. 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/>
            <a:endParaRPr lang="en-US" sz="18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440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1991986" y="1688657"/>
            <a:ext cx="24465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4400" b="1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آنالیز </a:t>
            </a:r>
            <a:r>
              <a:rPr lang="fa-IR" sz="4400" b="1" dirty="0" smtClean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آماری</a:t>
            </a:r>
            <a:endParaRPr lang="en-US" sz="4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039" y="1436109"/>
            <a:ext cx="3676479" cy="200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0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025" y="623325"/>
            <a:ext cx="3208800" cy="1028700"/>
          </a:xfrm>
        </p:spPr>
        <p:txBody>
          <a:bodyPr/>
          <a:lstStyle/>
          <a:p>
            <a:pPr algn="ctr" rtl="1"/>
            <a:r>
              <a:rPr lang="fa-IR" sz="2800" dirty="0"/>
              <a:t>آنالیز آماری</a:t>
            </a:r>
            <a:br>
              <a:rPr lang="fa-IR" sz="2800" dirty="0"/>
            </a:b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7145" y="1470563"/>
            <a:ext cx="7540800" cy="3158700"/>
          </a:xfrm>
        </p:spPr>
        <p:txBody>
          <a:bodyPr/>
          <a:lstStyle/>
          <a:p>
            <a:pPr marL="50800" indent="0" algn="just" rtl="1">
              <a:buNone/>
            </a:pPr>
            <a:r>
              <a:rPr lang="en-US" sz="2200" dirty="0" smtClean="0">
                <a:cs typeface="B Nazanin" panose="00000400000000000000" pitchFamily="2" charset="-78"/>
              </a:rPr>
              <a:t>     </a:t>
            </a:r>
            <a:r>
              <a:rPr lang="fa-IR" sz="2200" dirty="0" smtClean="0">
                <a:cs typeface="B Nazanin" panose="00000400000000000000" pitchFamily="2" charset="-78"/>
              </a:rPr>
              <a:t>اطلاعات </a:t>
            </a:r>
            <a:r>
              <a:rPr lang="fa-IR" sz="2200" dirty="0">
                <a:cs typeface="B Nazanin" panose="00000400000000000000" pitchFamily="2" charset="-78"/>
              </a:rPr>
              <a:t>بیماران با توجه به روش اجرای طرح از تصاویر </a:t>
            </a:r>
            <a:r>
              <a:rPr lang="en-US" sz="2200" dirty="0">
                <a:cs typeface="B Nazanin" panose="00000400000000000000" pitchFamily="2" charset="-78"/>
              </a:rPr>
              <a:t>CMR </a:t>
            </a:r>
            <a:r>
              <a:rPr lang="fa-IR" sz="2200" dirty="0">
                <a:cs typeface="B Nazanin" panose="00000400000000000000" pitchFamily="2" charset="-78"/>
              </a:rPr>
              <a:t>آنها استخراج و اطلاعات دموگرافیک و بالینی آنها نیز از پرونده بیمار یا از طریق تماس تلفنی از همراهان بیمار نیز ثبت می شوند</a:t>
            </a:r>
            <a:r>
              <a:rPr lang="fa-IR" sz="2200">
                <a:cs typeface="B Nazanin" panose="00000400000000000000" pitchFamily="2" charset="-78"/>
              </a:rPr>
              <a:t>. </a:t>
            </a:r>
            <a:endParaRPr lang="en-US" sz="2200" dirty="0" smtClean="0">
              <a:cs typeface="B Nazanin" panose="00000400000000000000" pitchFamily="2" charset="-78"/>
            </a:endParaRPr>
          </a:p>
          <a:p>
            <a:pPr algn="just" rtl="1"/>
            <a:endParaRPr lang="en-US" sz="2200" dirty="0">
              <a:cs typeface="B Nazanin" panose="00000400000000000000" pitchFamily="2" charset="-78"/>
            </a:endParaRPr>
          </a:p>
          <a:p>
            <a:pPr marL="0" marR="269875" algn="justLow" rtl="1">
              <a:lnSpc>
                <a:spcPct val="150000"/>
              </a:lnSpc>
              <a:spcBef>
                <a:spcPts val="0"/>
              </a:spcBef>
              <a:tabLst>
                <a:tab pos="114300" algn="r"/>
              </a:tabLst>
            </a:pPr>
            <a:r>
              <a:rPr lang="fa-IR" sz="2200" dirty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مطالعه حاضر یک مطالعه کوهورت گذشته نگر</a:t>
            </a:r>
            <a:r>
              <a:rPr lang="fa-IR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200" dirty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است و تمامی کودکانی که در سال 1393 لغایت 1398 تحت عمل پیوند قرار گرفتند وارد مطالعه می شوند</a:t>
            </a:r>
            <a:r>
              <a:rPr lang="en-US" sz="2200" dirty="0"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/>
            <a:endParaRPr lang="fa-IR" sz="2200" dirty="0">
              <a:cs typeface="B Nazanin" panose="00000400000000000000" pitchFamily="2" charset="-78"/>
            </a:endParaRPr>
          </a:p>
          <a:p>
            <a:pPr algn="just" rtl="1"/>
            <a:endParaRPr lang="en-US" sz="22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106" y="1510553"/>
            <a:ext cx="323116" cy="263560"/>
          </a:xfrm>
          <a:prstGeom prst="rect">
            <a:avLst/>
          </a:prstGeom>
          <a:effectLst>
            <a:outerShdw blurRad="50800" dist="50800" dir="5400000" algn="ctr" rotWithShape="0">
              <a:srgbClr val="00CC99"/>
            </a:outerShdw>
          </a:effectLst>
        </p:spPr>
      </p:pic>
    </p:spTree>
    <p:extLst>
      <p:ext uri="{BB962C8B-B14F-4D97-AF65-F5344CB8AC3E}">
        <p14:creationId xmlns:p14="http://schemas.microsoft.com/office/powerpoint/2010/main" val="93307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39" y="1698875"/>
            <a:ext cx="2893672" cy="20136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4193" y="2189109"/>
            <a:ext cx="52116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4400" b="1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محدوديتهاي اجرايي طرح </a:t>
            </a:r>
            <a:endParaRPr lang="en-US" sz="4400" b="1" dirty="0">
              <a:solidFill>
                <a:schemeClr val="bg1"/>
              </a:solidFill>
              <a:latin typeface="Tahoma" panose="020B060403050404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960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2000" dirty="0">
                <a:cs typeface="B Nazanin" panose="00000400000000000000" pitchFamily="2" charset="-78"/>
              </a:rPr>
              <a:t>محدوديتهاي اجرايي طرح </a:t>
            </a:r>
            <a:r>
              <a:rPr lang="fa-IR" sz="2000" dirty="0" smtClean="0">
                <a:cs typeface="B Nazanin" panose="00000400000000000000" pitchFamily="2" charset="-78"/>
              </a:rPr>
              <a:t>و</a:t>
            </a:r>
            <a:r>
              <a:rPr lang="en-US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cs typeface="B Nazanin" panose="00000400000000000000" pitchFamily="2" charset="-78"/>
              </a:rPr>
              <a:t>روش </a:t>
            </a:r>
            <a:r>
              <a:rPr lang="fa-IR" sz="2000" dirty="0">
                <a:cs typeface="B Nazanin" panose="00000400000000000000" pitchFamily="2" charset="-78"/>
              </a:rPr>
              <a:t>كاهش آنها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025" y="1559425"/>
            <a:ext cx="7540800" cy="3158700"/>
          </a:xfrm>
        </p:spPr>
        <p:txBody>
          <a:bodyPr/>
          <a:lstStyle/>
          <a:p>
            <a:pPr algn="just" rtl="1"/>
            <a:r>
              <a:rPr lang="fa-IR" sz="2400" dirty="0">
                <a:cs typeface="B Nazanin" panose="00000400000000000000" pitchFamily="2" charset="-78"/>
              </a:rPr>
              <a:t>ممکن است اطلاعات ثبت شده دقیق و کامل نباشند که سعی می شود با تماس تلفنی که با بیماران یا همراهان گرفته خواهد شد و  با برقراری ارتباط درست و توضیح کافی در مورد اهمیت طرح اطلاعات دقیق بدست آید</a:t>
            </a:r>
            <a:r>
              <a:rPr lang="fa-IR" sz="2400" dirty="0" smtClean="0">
                <a:cs typeface="B Nazanin" panose="00000400000000000000" pitchFamily="2" charset="-78"/>
              </a:rPr>
              <a:t>.</a:t>
            </a:r>
            <a:endParaRPr lang="fa-IR" sz="2400" dirty="0">
              <a:cs typeface="B Nazanin" panose="00000400000000000000" pitchFamily="2" charset="-78"/>
            </a:endParaRPr>
          </a:p>
          <a:p>
            <a:pPr algn="just" rtl="1"/>
            <a:r>
              <a:rPr lang="fa-IR" sz="2400" dirty="0">
                <a:cs typeface="B Nazanin" panose="00000400000000000000" pitchFamily="2" charset="-78"/>
              </a:rPr>
              <a:t>برای جلوگیری از بایس در آنالیز و تفسیر تصاویر، تمامی تصاویر توسط دو نفر از متخصصین آنالیز شده و درصد توافق بین نتایج محاسبه می گردد</a:t>
            </a:r>
            <a:r>
              <a:rPr lang="fa-IR" sz="2400" dirty="0" smtClean="0">
                <a:cs typeface="B Nazanin" panose="00000400000000000000" pitchFamily="2" charset="-78"/>
              </a:rPr>
              <a:t>.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 algn="just" rtl="1"/>
            <a:endParaRPr lang="en-US" sz="2400" dirty="0">
              <a:cs typeface="B Nazanin" panose="00000400000000000000" pitchFamily="2" charset="-78"/>
            </a:endParaRPr>
          </a:p>
          <a:p>
            <a:pPr marL="0" marR="360045" algn="justLow" rtl="1">
              <a:lnSpc>
                <a:spcPct val="150000"/>
              </a:lnSpc>
              <a:spcBef>
                <a:spcPts val="0"/>
              </a:spcBef>
            </a:pPr>
            <a:r>
              <a:rPr lang="ar-SA" sz="2400" dirty="0">
                <a:cs typeface="B Nazanin" panose="00000400000000000000" pitchFamily="2" charset="-78"/>
              </a:rPr>
              <a:t>تعداد حجم نمونه با توجه به جمعیت مورد مطالعه محدود است.</a:t>
            </a:r>
            <a:endParaRPr lang="en-US" sz="2400" dirty="0">
              <a:cs typeface="B Nazanin" panose="00000400000000000000" pitchFamily="2" charset="-78"/>
            </a:endParaRPr>
          </a:p>
          <a:p>
            <a:pPr algn="just" rtl="1"/>
            <a:endParaRPr lang="fa-IR" sz="2400" dirty="0">
              <a:cs typeface="B Nazanin" panose="00000400000000000000" pitchFamily="2" charset="-78"/>
            </a:endParaRPr>
          </a:p>
          <a:p>
            <a:pPr algn="just" rtl="1"/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9313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804" y="553027"/>
            <a:ext cx="3208800" cy="1028700"/>
          </a:xfrm>
        </p:spPr>
        <p:txBody>
          <a:bodyPr/>
          <a:lstStyle/>
          <a:p>
            <a:r>
              <a:rPr lang="fa-IR" sz="2800" dirty="0"/>
              <a:t>روش اجرا </a:t>
            </a:r>
            <a:br>
              <a:rPr lang="fa-IR" sz="2800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ملاحظات اخلاقي:</a:t>
            </a: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-	 اصل محرمانگی داده ها با کدگذاری آنها رعایت می گردد.</a:t>
            </a: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6291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ctrTitle" idx="4294967295"/>
          </p:nvPr>
        </p:nvSpPr>
        <p:spPr>
          <a:xfrm>
            <a:off x="685800" y="499125"/>
            <a:ext cx="6593700" cy="75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4294967295"/>
          </p:nvPr>
        </p:nvSpPr>
        <p:spPr>
          <a:xfrm>
            <a:off x="298150" y="1096379"/>
            <a:ext cx="5200200" cy="2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fa-IR" sz="8000" b="1" dirty="0" smtClean="0">
                <a:solidFill>
                  <a:srgbClr val="FFFFFF"/>
                </a:solidFill>
                <a:cs typeface="B Nazanin" panose="00000400000000000000" pitchFamily="2" charset="-78"/>
              </a:rPr>
              <a:t>بیان مسئله</a:t>
            </a:r>
            <a:endParaRPr sz="8000" b="1" dirty="0"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pic>
        <p:nvPicPr>
          <p:cNvPr id="140" name="Google Shape;140;p15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1697" y="1259025"/>
            <a:ext cx="2728325" cy="272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40</a:t>
            </a:fld>
            <a:endParaRPr lang="en"/>
          </a:p>
        </p:txBody>
      </p:sp>
      <p:sp>
        <p:nvSpPr>
          <p:cNvPr id="4" name="Rectangle 3"/>
          <p:cNvSpPr/>
          <p:nvPr/>
        </p:nvSpPr>
        <p:spPr>
          <a:xfrm>
            <a:off x="123550" y="1848475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rtl="1"/>
            <a:r>
              <a:rPr lang="fa-IR" sz="4400" b="1" dirty="0" smtClean="0">
                <a:solidFill>
                  <a:srgbClr val="FFFFFF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جدول متغیرها</a:t>
            </a:r>
            <a:endParaRPr lang="en-US" sz="4400" b="1" dirty="0">
              <a:solidFill>
                <a:srgbClr val="FFFFFF"/>
              </a:solidFill>
              <a:latin typeface="Tahoma" panose="020B060403050404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579" y="1479108"/>
            <a:ext cx="3354323" cy="17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0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41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4861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42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356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43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655" y="1556554"/>
            <a:ext cx="2609850" cy="17306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45215" y="3032567"/>
            <a:ext cx="2615879" cy="2777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9797" y="1887088"/>
            <a:ext cx="4572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sz="35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هزينه پرسنلي و مواد مصرفی</a:t>
            </a:r>
            <a:endParaRPr lang="en-US" sz="35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04595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2800" dirty="0"/>
              <a:t>هزينه </a:t>
            </a:r>
            <a:r>
              <a:rPr lang="fa-IR" sz="2800" dirty="0" smtClean="0"/>
              <a:t>پرسنلي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44</a:t>
            </a:fld>
            <a:endParaRPr lang="en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827733"/>
              </p:ext>
            </p:extLst>
          </p:nvPr>
        </p:nvGraphicFramePr>
        <p:xfrm>
          <a:off x="1979399" y="1847689"/>
          <a:ext cx="5375690" cy="299721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075138">
                  <a:extLst>
                    <a:ext uri="{9D8B030D-6E8A-4147-A177-3AD203B41FA5}">
                      <a16:colId xmlns:a16="http://schemas.microsoft.com/office/drawing/2014/main" xmlns="" val="1632930879"/>
                    </a:ext>
                  </a:extLst>
                </a:gridCol>
                <a:gridCol w="1075138">
                  <a:extLst>
                    <a:ext uri="{9D8B030D-6E8A-4147-A177-3AD203B41FA5}">
                      <a16:colId xmlns:a16="http://schemas.microsoft.com/office/drawing/2014/main" xmlns="" val="3298185844"/>
                    </a:ext>
                  </a:extLst>
                </a:gridCol>
                <a:gridCol w="1075138">
                  <a:extLst>
                    <a:ext uri="{9D8B030D-6E8A-4147-A177-3AD203B41FA5}">
                      <a16:colId xmlns:a16="http://schemas.microsoft.com/office/drawing/2014/main" xmlns="" val="2619248101"/>
                    </a:ext>
                  </a:extLst>
                </a:gridCol>
                <a:gridCol w="1075138">
                  <a:extLst>
                    <a:ext uri="{9D8B030D-6E8A-4147-A177-3AD203B41FA5}">
                      <a16:colId xmlns:a16="http://schemas.microsoft.com/office/drawing/2014/main" xmlns="" val="2762648781"/>
                    </a:ext>
                  </a:extLst>
                </a:gridCol>
                <a:gridCol w="1075138">
                  <a:extLst>
                    <a:ext uri="{9D8B030D-6E8A-4147-A177-3AD203B41FA5}">
                      <a16:colId xmlns:a16="http://schemas.microsoft.com/office/drawing/2014/main" xmlns="" val="3151616856"/>
                    </a:ext>
                  </a:extLst>
                </a:gridCol>
              </a:tblGrid>
              <a:tr h="599445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حق الزحمه (ريال)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تحصيلات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نوع فعاليت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نام و نام خانوادگي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ردیف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8472990"/>
                  </a:ext>
                </a:extLst>
              </a:tr>
              <a:tr h="599445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100000</a:t>
                      </a:r>
                      <a:r>
                        <a:rPr lang="fa-IR" b="1" baseline="0" dirty="0" smtClean="0">
                          <a:cs typeface="B Nazanin" panose="00000400000000000000" pitchFamily="2" charset="-78"/>
                        </a:rPr>
                        <a:t> به ازای هر پیگیری </a:t>
                      </a:r>
                    </a:p>
                    <a:p>
                      <a:pPr algn="ctr" rtl="1"/>
                      <a:r>
                        <a:rPr lang="fa-IR" b="1" baseline="0" dirty="0" smtClean="0">
                          <a:cs typeface="B Nazanin" panose="00000400000000000000" pitchFamily="2" charset="-78"/>
                        </a:rPr>
                        <a:t>(30 بیمار دو مرتبه جمع آوری اطلاعات و دو مرتبه تماس تلفنی برای فالوآپ)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فوق دیپلم </a:t>
                      </a:r>
                      <a:r>
                        <a:rPr lang="en-US" b="1" dirty="0" smtClean="0">
                          <a:cs typeface="B Nazanin" panose="00000400000000000000" pitchFamily="2" charset="-78"/>
                        </a:rPr>
                        <a:t>IT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جمع</a:t>
                      </a:r>
                      <a:r>
                        <a:rPr lang="fa-IR" b="1" baseline="0" dirty="0" smtClean="0">
                          <a:cs typeface="B Nazanin" panose="00000400000000000000" pitchFamily="2" charset="-78"/>
                        </a:rPr>
                        <a:t> آوری اطلاعات فالوآپ و تکمیل پرسشنامه و کمک به دریافت کد بیماران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لیلا گرجی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1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9342185"/>
                  </a:ext>
                </a:extLst>
              </a:tr>
              <a:tr h="599445">
                <a:tc>
                  <a:txBody>
                    <a:bodyPr/>
                    <a:lstStyle/>
                    <a:p>
                      <a:pPr algn="ctr" rtl="1"/>
                      <a:endParaRPr lang="en-US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b="1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6470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6827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2800" dirty="0" smtClean="0"/>
              <a:t>مواد مصرفی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45</a:t>
            </a:fld>
            <a:endParaRPr lang="en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823704"/>
              </p:ext>
            </p:extLst>
          </p:nvPr>
        </p:nvGraphicFramePr>
        <p:xfrm>
          <a:off x="2368953" y="2160207"/>
          <a:ext cx="4876800" cy="109728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347375813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19167140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56548935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19012601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قيمت كل</a:t>
                      </a:r>
                      <a:r>
                        <a:rPr lang="fa-IR" sz="2000" b="1" dirty="0" smtClean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(ريال)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قيمت واحد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smtClean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تعداد يا مقدار لازم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نام ماده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5624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2320000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580000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>
                          <a:cs typeface="B Nazanin" panose="00000400000000000000" pitchFamily="2" charset="-78"/>
                        </a:rPr>
                        <a:t>4 </a:t>
                      </a:r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بسته</a:t>
                      </a:r>
                      <a:r>
                        <a:rPr lang="fa-IR" sz="2000" b="1" baseline="0" dirty="0" smtClean="0">
                          <a:cs typeface="B Nazanin" panose="00000400000000000000" pitchFamily="2" charset="-78"/>
                        </a:rPr>
                        <a:t> 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کاغذ </a:t>
                      </a:r>
                      <a:r>
                        <a:rPr lang="en-US" sz="2000" b="1" dirty="0" smtClean="0">
                          <a:cs typeface="B Nazanin" panose="00000400000000000000" pitchFamily="2" charset="-78"/>
                        </a:rPr>
                        <a:t>A4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5770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0361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7"/>
          <p:cNvSpPr txBox="1">
            <a:spLocks noGrp="1"/>
          </p:cNvSpPr>
          <p:nvPr>
            <p:ph type="subTitle" idx="4294967295"/>
          </p:nvPr>
        </p:nvSpPr>
        <p:spPr>
          <a:xfrm>
            <a:off x="4401672" y="1332522"/>
            <a:ext cx="2704712" cy="23829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a-IR" sz="4400" b="1" dirty="0" smtClean="0">
                <a:solidFill>
                  <a:srgbClr val="FFFFFF"/>
                </a:solidFill>
                <a:cs typeface="B Nazanin" panose="00000400000000000000" pitchFamily="2" charset="-78"/>
              </a:rPr>
              <a:t>سوال؟؟؟؟</a:t>
            </a:r>
            <a:endParaRPr sz="4400" b="1" dirty="0">
              <a:solidFill>
                <a:srgbClr val="FFFFFF"/>
              </a:solidFill>
              <a:cs typeface="B Nazanin" panose="00000400000000000000" pitchFamily="2" charset="-78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400" dirty="0">
              <a:solidFill>
                <a:srgbClr val="FFFFFF"/>
              </a:solidFill>
              <a:cs typeface="B Nazanin" panose="00000400000000000000" pitchFamily="2" charset="-78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400" b="1" dirty="0"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sp>
        <p:nvSpPr>
          <p:cNvPr id="440" name="Google Shape;440;p3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668" y="1332522"/>
            <a:ext cx="469433" cy="4572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463" y="1561142"/>
            <a:ext cx="696410" cy="415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7201" y="1561142"/>
            <a:ext cx="1933575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9250" y="-914400"/>
            <a:ext cx="12382500" cy="6972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74209" y="332585"/>
            <a:ext cx="25955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000" dirty="0" smtClean="0">
                <a:solidFill>
                  <a:schemeClr val="bg1">
                    <a:lumMod val="95000"/>
                  </a:schemeClr>
                </a:solidFill>
              </a:rPr>
              <a:t>ممنون از توجه شما</a:t>
            </a:r>
            <a:endParaRPr lang="fa-IR" sz="3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9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0"/>
          <p:cNvSpPr txBox="1"/>
          <p:nvPr/>
        </p:nvSpPr>
        <p:spPr>
          <a:xfrm>
            <a:off x="6248575" y="7692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. </a:t>
            </a:r>
            <a:endParaRPr sz="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This means that you can:</a:t>
            </a:r>
            <a:endParaRPr sz="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Slab"/>
              <a:buChar char="●"/>
            </a:pPr>
            <a:r>
              <a:rPr lang="en" sz="9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Resize them without losing quality.</a:t>
            </a:r>
            <a:endParaRPr sz="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Slab"/>
              <a:buChar char="●"/>
            </a:pPr>
            <a:r>
              <a:rPr lang="en" sz="9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Change line color, width and style.</a:t>
            </a:r>
            <a:endParaRPr sz="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Isn’t that nice? :)</a:t>
            </a:r>
            <a:endParaRPr sz="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Examples:</a:t>
            </a:r>
            <a:endParaRPr sz="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463" name="Google Shape;463;p40"/>
          <p:cNvGrpSpPr/>
          <p:nvPr/>
        </p:nvGrpSpPr>
        <p:grpSpPr>
          <a:xfrm>
            <a:off x="620375" y="555432"/>
            <a:ext cx="291294" cy="379973"/>
            <a:chOff x="590250" y="244200"/>
            <a:chExt cx="407975" cy="532175"/>
          </a:xfrm>
        </p:grpSpPr>
        <p:sp>
          <p:nvSpPr>
            <p:cNvPr id="464" name="Google Shape;464;p40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" name="Google Shape;478;p40"/>
          <p:cNvGrpSpPr/>
          <p:nvPr/>
        </p:nvGrpSpPr>
        <p:grpSpPr>
          <a:xfrm>
            <a:off x="1089883" y="611516"/>
            <a:ext cx="316516" cy="263466"/>
            <a:chOff x="1247825" y="322750"/>
            <a:chExt cx="443300" cy="369000"/>
          </a:xfrm>
        </p:grpSpPr>
        <p:sp>
          <p:nvSpPr>
            <p:cNvPr id="479" name="Google Shape;479;p40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" name="Google Shape;484;p40"/>
          <p:cNvGrpSpPr/>
          <p:nvPr/>
        </p:nvGrpSpPr>
        <p:grpSpPr>
          <a:xfrm>
            <a:off x="1576795" y="610213"/>
            <a:ext cx="302593" cy="266072"/>
            <a:chOff x="1929775" y="320925"/>
            <a:chExt cx="423800" cy="372650"/>
          </a:xfrm>
        </p:grpSpPr>
        <p:sp>
          <p:nvSpPr>
            <p:cNvPr id="485" name="Google Shape;485;p40"/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l" t="t" r="r" b="b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l" t="t" r="r" b="b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l" t="t" r="r" b="b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l" t="t" r="r" b="b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0"/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l" t="t" r="r" b="b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2083954" y="600625"/>
            <a:ext cx="247812" cy="285207"/>
          </a:xfrm>
          <a:custGeom>
            <a:avLst/>
            <a:gdLst/>
            <a:ahLst/>
            <a:cxnLst/>
            <a:rect l="l" t="t" r="r" b="b"/>
            <a:pathLst>
              <a:path w="13883" h="15978" fill="none" extrusionOk="0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2580816" y="601500"/>
            <a:ext cx="213897" cy="283458"/>
          </a:xfrm>
          <a:custGeom>
            <a:avLst/>
            <a:gdLst/>
            <a:ahLst/>
            <a:cxnLst/>
            <a:rect l="l" t="t" r="r" b="b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3504845" y="580207"/>
            <a:ext cx="286082" cy="326066"/>
            <a:chOff x="4630125" y="278900"/>
            <a:chExt cx="400675" cy="456675"/>
          </a:xfrm>
        </p:grpSpPr>
        <p:sp>
          <p:nvSpPr>
            <p:cNvPr id="493" name="Google Shape;493;p40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7" name="Google Shape;497;p40"/>
          <p:cNvSpPr/>
          <p:nvPr/>
        </p:nvSpPr>
        <p:spPr>
          <a:xfrm>
            <a:off x="3963582" y="600197"/>
            <a:ext cx="327815" cy="286064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8" name="Google Shape;498;p40"/>
          <p:cNvGrpSpPr/>
          <p:nvPr/>
        </p:nvGrpSpPr>
        <p:grpSpPr>
          <a:xfrm>
            <a:off x="624730" y="1044504"/>
            <a:ext cx="291276" cy="355197"/>
            <a:chOff x="596350" y="929175"/>
            <a:chExt cx="407950" cy="497475"/>
          </a:xfrm>
        </p:grpSpPr>
        <p:sp>
          <p:nvSpPr>
            <p:cNvPr id="499" name="Google Shape;499;p40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6" name="Google Shape;506;p40"/>
          <p:cNvGrpSpPr/>
          <p:nvPr/>
        </p:nvGrpSpPr>
        <p:grpSpPr>
          <a:xfrm>
            <a:off x="1579830" y="1096251"/>
            <a:ext cx="296524" cy="253898"/>
            <a:chOff x="1934025" y="1001650"/>
            <a:chExt cx="415300" cy="355600"/>
          </a:xfrm>
        </p:grpSpPr>
        <p:sp>
          <p:nvSpPr>
            <p:cNvPr id="507" name="Google Shape;507;p40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1" name="Google Shape;511;p40"/>
          <p:cNvSpPr/>
          <p:nvPr/>
        </p:nvSpPr>
        <p:spPr>
          <a:xfrm>
            <a:off x="2058752" y="1074873"/>
            <a:ext cx="298238" cy="296506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40"/>
          <p:cNvSpPr/>
          <p:nvPr/>
        </p:nvSpPr>
        <p:spPr>
          <a:xfrm>
            <a:off x="2539087" y="1089652"/>
            <a:ext cx="297381" cy="266947"/>
          </a:xfrm>
          <a:custGeom>
            <a:avLst/>
            <a:gdLst/>
            <a:ahLst/>
            <a:cxnLst/>
            <a:rect l="l" t="t" r="r" b="b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40"/>
          <p:cNvSpPr/>
          <p:nvPr/>
        </p:nvSpPr>
        <p:spPr>
          <a:xfrm>
            <a:off x="3023330" y="1091829"/>
            <a:ext cx="288688" cy="262591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40"/>
          <p:cNvSpPr/>
          <p:nvPr/>
        </p:nvSpPr>
        <p:spPr>
          <a:xfrm>
            <a:off x="3512804" y="1094435"/>
            <a:ext cx="269553" cy="25737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5" name="Google Shape;515;p40"/>
          <p:cNvGrpSpPr/>
          <p:nvPr/>
        </p:nvGrpSpPr>
        <p:grpSpPr>
          <a:xfrm>
            <a:off x="3979138" y="1077116"/>
            <a:ext cx="297381" cy="297809"/>
            <a:chOff x="5294400" y="974850"/>
            <a:chExt cx="416500" cy="417100"/>
          </a:xfrm>
        </p:grpSpPr>
        <p:sp>
          <p:nvSpPr>
            <p:cNvPr id="516" name="Google Shape;516;p40"/>
            <p:cNvSpPr/>
            <p:nvPr/>
          </p:nvSpPr>
          <p:spPr>
            <a:xfrm>
              <a:off x="5325450" y="997975"/>
              <a:ext cx="151650" cy="154700"/>
            </a:xfrm>
            <a:custGeom>
              <a:avLst/>
              <a:gdLst/>
              <a:ahLst/>
              <a:cxnLst/>
              <a:rect l="l" t="t" r="r" b="b"/>
              <a:pathLst>
                <a:path w="6066" h="6188" fill="none" extrusionOk="0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5294400" y="974850"/>
              <a:ext cx="416500" cy="417100"/>
            </a:xfrm>
            <a:custGeom>
              <a:avLst/>
              <a:gdLst/>
              <a:ahLst/>
              <a:cxnLst/>
              <a:rect l="l" t="t" r="r" b="b"/>
              <a:pathLst>
                <a:path w="16660" h="16684" fill="none" extrusionOk="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8" name="Google Shape;518;p40"/>
          <p:cNvGrpSpPr/>
          <p:nvPr/>
        </p:nvGrpSpPr>
        <p:grpSpPr>
          <a:xfrm>
            <a:off x="4423442" y="1043647"/>
            <a:ext cx="368674" cy="359106"/>
            <a:chOff x="5916675" y="927975"/>
            <a:chExt cx="516350" cy="502950"/>
          </a:xfrm>
        </p:grpSpPr>
        <p:sp>
          <p:nvSpPr>
            <p:cNvPr id="519" name="Google Shape;519;p40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" name="Google Shape;521;p40"/>
          <p:cNvGrpSpPr/>
          <p:nvPr/>
        </p:nvGrpSpPr>
        <p:grpSpPr>
          <a:xfrm>
            <a:off x="602114" y="1595319"/>
            <a:ext cx="332153" cy="224339"/>
            <a:chOff x="564675" y="1700625"/>
            <a:chExt cx="465200" cy="314200"/>
          </a:xfrm>
        </p:grpSpPr>
        <p:sp>
          <p:nvSpPr>
            <p:cNvPr id="522" name="Google Shape;522;p40"/>
            <p:cNvSpPr/>
            <p:nvPr/>
          </p:nvSpPr>
          <p:spPr>
            <a:xfrm>
              <a:off x="564675" y="1700625"/>
              <a:ext cx="465200" cy="29250"/>
            </a:xfrm>
            <a:custGeom>
              <a:avLst/>
              <a:gdLst/>
              <a:ahLst/>
              <a:cxnLst/>
              <a:rect l="l" t="t" r="r" b="b"/>
              <a:pathLst>
                <a:path w="18608" h="1170" fill="none" extrusionOk="0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564675" y="1732300"/>
              <a:ext cx="465200" cy="272175"/>
            </a:xfrm>
            <a:custGeom>
              <a:avLst/>
              <a:gdLst/>
              <a:ahLst/>
              <a:cxnLst/>
              <a:rect l="l" t="t" r="r" b="b"/>
              <a:pathLst>
                <a:path w="18608" h="10887" fill="none" extrusionOk="0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572600" y="201420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525;p40"/>
          <p:cNvGrpSpPr/>
          <p:nvPr/>
        </p:nvGrpSpPr>
        <p:grpSpPr>
          <a:xfrm>
            <a:off x="1082065" y="1540537"/>
            <a:ext cx="332153" cy="325209"/>
            <a:chOff x="1236875" y="1623900"/>
            <a:chExt cx="465200" cy="455475"/>
          </a:xfrm>
        </p:grpSpPr>
        <p:sp>
          <p:nvSpPr>
            <p:cNvPr id="526" name="Google Shape;526;p40"/>
            <p:cNvSpPr/>
            <p:nvPr/>
          </p:nvSpPr>
          <p:spPr>
            <a:xfrm>
              <a:off x="1236875" y="1623900"/>
              <a:ext cx="465200" cy="445125"/>
            </a:xfrm>
            <a:custGeom>
              <a:avLst/>
              <a:gdLst/>
              <a:ahLst/>
              <a:cxnLst/>
              <a:rect l="l" t="t" r="r" b="b"/>
              <a:pathLst>
                <a:path w="18608" h="17805" fill="none" extrusionOk="0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1244800" y="207875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1236875" y="1791950"/>
              <a:ext cx="465200" cy="171725"/>
            </a:xfrm>
            <a:custGeom>
              <a:avLst/>
              <a:gdLst/>
              <a:ahLst/>
              <a:cxnLst/>
              <a:rect l="l" t="t" r="r" b="b"/>
              <a:pathLst>
                <a:path w="18608" h="6869" fill="none" extrusionOk="0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1330025" y="1750550"/>
              <a:ext cx="278900" cy="110850"/>
            </a:xfrm>
            <a:custGeom>
              <a:avLst/>
              <a:gdLst/>
              <a:ahLst/>
              <a:cxnLst/>
              <a:rect l="l" t="t" r="r" b="b"/>
              <a:pathLst>
                <a:path w="11156" h="4434" fill="none" extrusionOk="0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1402500" y="18102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1402500" y="18443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1402500" y="1878425"/>
              <a:ext cx="85250" cy="25"/>
            </a:xfrm>
            <a:custGeom>
              <a:avLst/>
              <a:gdLst/>
              <a:ahLst/>
              <a:cxnLst/>
              <a:rect l="l" t="t" r="r" b="b"/>
              <a:pathLst>
                <a:path w="3410" h="1" fill="none" extrusionOk="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" name="Google Shape;533;p40"/>
          <p:cNvGrpSpPr/>
          <p:nvPr/>
        </p:nvGrpSpPr>
        <p:grpSpPr>
          <a:xfrm>
            <a:off x="1572440" y="1547499"/>
            <a:ext cx="311304" cy="311286"/>
            <a:chOff x="1923675" y="1633650"/>
            <a:chExt cx="436000" cy="435975"/>
          </a:xfrm>
        </p:grpSpPr>
        <p:sp>
          <p:nvSpPr>
            <p:cNvPr id="534" name="Google Shape;534;p40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0" name="Google Shape;540;p40"/>
          <p:cNvGrpSpPr/>
          <p:nvPr/>
        </p:nvGrpSpPr>
        <p:grpSpPr>
          <a:xfrm>
            <a:off x="2051088" y="1546196"/>
            <a:ext cx="313892" cy="313892"/>
            <a:chOff x="2594050" y="1631825"/>
            <a:chExt cx="439625" cy="439625"/>
          </a:xfrm>
        </p:grpSpPr>
        <p:sp>
          <p:nvSpPr>
            <p:cNvPr id="541" name="Google Shape;541;p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5" name="Google Shape;545;p40"/>
          <p:cNvSpPr/>
          <p:nvPr/>
        </p:nvSpPr>
        <p:spPr>
          <a:xfrm>
            <a:off x="2544727" y="1559991"/>
            <a:ext cx="286082" cy="286082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6" name="Google Shape;546;p40"/>
          <p:cNvGrpSpPr/>
          <p:nvPr/>
        </p:nvGrpSpPr>
        <p:grpSpPr>
          <a:xfrm>
            <a:off x="3040549" y="1522723"/>
            <a:ext cx="254773" cy="360838"/>
            <a:chOff x="3979850" y="1598950"/>
            <a:chExt cx="356825" cy="505375"/>
          </a:xfrm>
        </p:grpSpPr>
        <p:sp>
          <p:nvSpPr>
            <p:cNvPr id="547" name="Google Shape;547;p40"/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l" t="t" r="r" b="b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l" t="t" r="r" b="b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9" name="Google Shape;549;p40"/>
          <p:cNvGrpSpPr/>
          <p:nvPr/>
        </p:nvGrpSpPr>
        <p:grpSpPr>
          <a:xfrm>
            <a:off x="3480069" y="1600103"/>
            <a:ext cx="335634" cy="206078"/>
            <a:chOff x="4595425" y="1707325"/>
            <a:chExt cx="470075" cy="288625"/>
          </a:xfrm>
        </p:grpSpPr>
        <p:sp>
          <p:nvSpPr>
            <p:cNvPr id="550" name="Google Shape;550;p40"/>
            <p:cNvSpPr/>
            <p:nvPr/>
          </p:nvSpPr>
          <p:spPr>
            <a:xfrm>
              <a:off x="4809750" y="17073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5024075" y="17615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4628900" y="1760300"/>
              <a:ext cx="403100" cy="177825"/>
            </a:xfrm>
            <a:custGeom>
              <a:avLst/>
              <a:gdLst/>
              <a:ahLst/>
              <a:cxnLst/>
              <a:rect l="l" t="t" r="r" b="b"/>
              <a:pathLst>
                <a:path w="16124" h="7113" fill="none" extrusionOk="0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4595425" y="17615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4667275" y="1951475"/>
              <a:ext cx="326375" cy="44475"/>
            </a:xfrm>
            <a:custGeom>
              <a:avLst/>
              <a:gdLst/>
              <a:ahLst/>
              <a:cxnLst/>
              <a:rect l="l" t="t" r="r" b="b"/>
              <a:pathLst>
                <a:path w="13055" h="1779" fill="none" extrusionOk="0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" name="Google Shape;555;p40"/>
          <p:cNvGrpSpPr/>
          <p:nvPr/>
        </p:nvGrpSpPr>
        <p:grpSpPr>
          <a:xfrm>
            <a:off x="3976103" y="1549677"/>
            <a:ext cx="303468" cy="306931"/>
            <a:chOff x="5290150" y="1636700"/>
            <a:chExt cx="425025" cy="429875"/>
          </a:xfrm>
        </p:grpSpPr>
        <p:sp>
          <p:nvSpPr>
            <p:cNvPr id="556" name="Google Shape;556;p40"/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l" t="t" r="r" b="b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0"/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l" t="t" r="r" b="b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" name="Google Shape;558;p40"/>
          <p:cNvGrpSpPr/>
          <p:nvPr/>
        </p:nvGrpSpPr>
        <p:grpSpPr>
          <a:xfrm>
            <a:off x="4455179" y="1540537"/>
            <a:ext cx="305199" cy="319997"/>
            <a:chOff x="5961125" y="1623900"/>
            <a:chExt cx="427450" cy="448175"/>
          </a:xfrm>
        </p:grpSpPr>
        <p:sp>
          <p:nvSpPr>
            <p:cNvPr id="559" name="Google Shape;559;p40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6" name="Google Shape;566;p40"/>
          <p:cNvGrpSpPr/>
          <p:nvPr/>
        </p:nvGrpSpPr>
        <p:grpSpPr>
          <a:xfrm>
            <a:off x="4924688" y="1548802"/>
            <a:ext cx="326066" cy="308680"/>
            <a:chOff x="6618700" y="1635475"/>
            <a:chExt cx="456675" cy="432325"/>
          </a:xfrm>
        </p:grpSpPr>
        <p:sp>
          <p:nvSpPr>
            <p:cNvPr id="567" name="Google Shape;567;p40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" name="Google Shape;572;p40"/>
          <p:cNvGrpSpPr/>
          <p:nvPr/>
        </p:nvGrpSpPr>
        <p:grpSpPr>
          <a:xfrm>
            <a:off x="639064" y="2044407"/>
            <a:ext cx="258254" cy="277371"/>
            <a:chOff x="616425" y="2329600"/>
            <a:chExt cx="361700" cy="388475"/>
          </a:xfrm>
        </p:grpSpPr>
        <p:sp>
          <p:nvSpPr>
            <p:cNvPr id="573" name="Google Shape;573;p40"/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l" t="t" r="r" b="b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l" t="t" r="r" b="b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l" t="t" r="r" b="b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l" t="t" r="r" b="b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l" t="t" r="r" b="b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40"/>
          <p:cNvGrpSpPr/>
          <p:nvPr/>
        </p:nvGrpSpPr>
        <p:grpSpPr>
          <a:xfrm>
            <a:off x="1112071" y="2047013"/>
            <a:ext cx="272159" cy="272159"/>
            <a:chOff x="1278900" y="2333250"/>
            <a:chExt cx="381175" cy="381175"/>
          </a:xfrm>
        </p:grpSpPr>
        <p:sp>
          <p:nvSpPr>
            <p:cNvPr id="582" name="Google Shape;582;p40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6" name="Google Shape;586;p40"/>
          <p:cNvGrpSpPr/>
          <p:nvPr/>
        </p:nvGrpSpPr>
        <p:grpSpPr>
          <a:xfrm>
            <a:off x="1592004" y="2047013"/>
            <a:ext cx="272177" cy="272159"/>
            <a:chOff x="1951075" y="2333250"/>
            <a:chExt cx="381200" cy="381175"/>
          </a:xfrm>
        </p:grpSpPr>
        <p:sp>
          <p:nvSpPr>
            <p:cNvPr id="587" name="Google Shape;587;p40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l" t="t" r="r" b="b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l" t="t" r="r" b="b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1" name="Google Shape;591;p40"/>
          <p:cNvGrpSpPr/>
          <p:nvPr/>
        </p:nvGrpSpPr>
        <p:grpSpPr>
          <a:xfrm>
            <a:off x="2071954" y="2047013"/>
            <a:ext cx="272159" cy="272159"/>
            <a:chOff x="2623275" y="2333250"/>
            <a:chExt cx="381175" cy="381175"/>
          </a:xfrm>
        </p:grpSpPr>
        <p:sp>
          <p:nvSpPr>
            <p:cNvPr id="592" name="Google Shape;592;p40"/>
            <p:cNvSpPr/>
            <p:nvPr/>
          </p:nvSpPr>
          <p:spPr>
            <a:xfrm>
              <a:off x="2623275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28698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27140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2810200" y="2595675"/>
              <a:ext cx="99875" cy="31075"/>
            </a:xfrm>
            <a:custGeom>
              <a:avLst/>
              <a:gdLst/>
              <a:ahLst/>
              <a:cxnLst/>
              <a:rect l="l" t="t" r="r" b="b"/>
              <a:pathLst>
                <a:path w="3995" h="1243" fill="none" extrusionOk="0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6" name="Google Shape;596;p40"/>
          <p:cNvGrpSpPr/>
          <p:nvPr/>
        </p:nvGrpSpPr>
        <p:grpSpPr>
          <a:xfrm>
            <a:off x="2615380" y="2000068"/>
            <a:ext cx="145210" cy="362587"/>
            <a:chOff x="3384375" y="2267500"/>
            <a:chExt cx="203375" cy="507825"/>
          </a:xfrm>
        </p:grpSpPr>
        <p:sp>
          <p:nvSpPr>
            <p:cNvPr id="597" name="Google Shape;597;p40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l" t="t" r="r" b="b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l" t="t" r="r" b="b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40"/>
          <p:cNvGrpSpPr/>
          <p:nvPr/>
        </p:nvGrpSpPr>
        <p:grpSpPr>
          <a:xfrm>
            <a:off x="3588312" y="2046139"/>
            <a:ext cx="119131" cy="270427"/>
            <a:chOff x="4747025" y="2332025"/>
            <a:chExt cx="166850" cy="378750"/>
          </a:xfrm>
        </p:grpSpPr>
        <p:sp>
          <p:nvSpPr>
            <p:cNvPr id="600" name="Google Shape;600;p40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l" t="t" r="r" b="b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l" t="t" r="r" b="b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" name="Google Shape;602;p40"/>
          <p:cNvGrpSpPr/>
          <p:nvPr/>
        </p:nvGrpSpPr>
        <p:grpSpPr>
          <a:xfrm>
            <a:off x="3106201" y="2001799"/>
            <a:ext cx="123468" cy="359106"/>
            <a:chOff x="4071800" y="2269925"/>
            <a:chExt cx="172925" cy="502950"/>
          </a:xfrm>
        </p:grpSpPr>
        <p:sp>
          <p:nvSpPr>
            <p:cNvPr id="603" name="Google Shape;603;p40"/>
            <p:cNvSpPr/>
            <p:nvPr/>
          </p:nvSpPr>
          <p:spPr>
            <a:xfrm>
              <a:off x="4118075" y="2269925"/>
              <a:ext cx="80375" cy="91350"/>
            </a:xfrm>
            <a:custGeom>
              <a:avLst/>
              <a:gdLst/>
              <a:ahLst/>
              <a:cxnLst/>
              <a:rect l="l" t="t" r="r" b="b"/>
              <a:pathLst>
                <a:path w="3215" h="3654" fill="none" extrusionOk="0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4071800" y="2372825"/>
              <a:ext cx="172925" cy="400050"/>
            </a:xfrm>
            <a:custGeom>
              <a:avLst/>
              <a:gdLst/>
              <a:ahLst/>
              <a:cxnLst/>
              <a:rect l="l" t="t" r="r" b="b"/>
              <a:pathLst>
                <a:path w="6917" h="16002" fill="none" extrusionOk="0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5" name="Google Shape;605;p40"/>
          <p:cNvSpPr/>
          <p:nvPr/>
        </p:nvSpPr>
        <p:spPr>
          <a:xfrm>
            <a:off x="3991407" y="2039469"/>
            <a:ext cx="272159" cy="286939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6" name="Google Shape;606;p40"/>
          <p:cNvGrpSpPr/>
          <p:nvPr/>
        </p:nvGrpSpPr>
        <p:grpSpPr>
          <a:xfrm>
            <a:off x="4463444" y="2044836"/>
            <a:ext cx="293900" cy="276514"/>
            <a:chOff x="5972700" y="2330200"/>
            <a:chExt cx="411625" cy="387275"/>
          </a:xfrm>
        </p:grpSpPr>
        <p:sp>
          <p:nvSpPr>
            <p:cNvPr id="607" name="Google Shape;607;p4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40"/>
          <p:cNvGrpSpPr/>
          <p:nvPr/>
        </p:nvGrpSpPr>
        <p:grpSpPr>
          <a:xfrm>
            <a:off x="721673" y="2493478"/>
            <a:ext cx="93052" cy="339114"/>
            <a:chOff x="732125" y="2958550"/>
            <a:chExt cx="130325" cy="474950"/>
          </a:xfrm>
        </p:grpSpPr>
        <p:sp>
          <p:nvSpPr>
            <p:cNvPr id="610" name="Google Shape;610;p40"/>
            <p:cNvSpPr/>
            <p:nvPr/>
          </p:nvSpPr>
          <p:spPr>
            <a:xfrm>
              <a:off x="732125" y="2958550"/>
              <a:ext cx="130325" cy="474950"/>
            </a:xfrm>
            <a:custGeom>
              <a:avLst/>
              <a:gdLst/>
              <a:ahLst/>
              <a:cxnLst/>
              <a:rect l="l" t="t" r="r" b="b"/>
              <a:pathLst>
                <a:path w="5213" h="18998" fill="none" extrusionOk="0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756475" y="3090675"/>
              <a:ext cx="81625" cy="318475"/>
            </a:xfrm>
            <a:custGeom>
              <a:avLst/>
              <a:gdLst/>
              <a:ahLst/>
              <a:cxnLst/>
              <a:rect l="l" t="t" r="r" b="b"/>
              <a:pathLst>
                <a:path w="3265" h="12739" fill="none" extrusionOk="0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0"/>
            <p:cNvSpPr/>
            <p:nvPr/>
          </p:nvSpPr>
          <p:spPr>
            <a:xfrm>
              <a:off x="802750" y="312905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0"/>
            <p:cNvSpPr/>
            <p:nvPr/>
          </p:nvSpPr>
          <p:spPr>
            <a:xfrm>
              <a:off x="802750" y="316252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0"/>
            <p:cNvSpPr/>
            <p:nvPr/>
          </p:nvSpPr>
          <p:spPr>
            <a:xfrm>
              <a:off x="802750" y="319602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0"/>
            <p:cNvSpPr/>
            <p:nvPr/>
          </p:nvSpPr>
          <p:spPr>
            <a:xfrm>
              <a:off x="802750" y="322950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0"/>
            <p:cNvSpPr/>
            <p:nvPr/>
          </p:nvSpPr>
          <p:spPr>
            <a:xfrm>
              <a:off x="802750" y="326300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0"/>
            <p:cNvSpPr/>
            <p:nvPr/>
          </p:nvSpPr>
          <p:spPr>
            <a:xfrm>
              <a:off x="802750" y="329647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8" name="Google Shape;618;p40"/>
          <p:cNvSpPr/>
          <p:nvPr/>
        </p:nvSpPr>
        <p:spPr>
          <a:xfrm>
            <a:off x="1585360" y="2479805"/>
            <a:ext cx="285207" cy="366068"/>
          </a:xfrm>
          <a:custGeom>
            <a:avLst/>
            <a:gdLst/>
            <a:ahLst/>
            <a:cxnLst/>
            <a:rect l="l" t="t" r="r" b="b"/>
            <a:pathLst>
              <a:path w="15978" h="20508" fill="none" extrusionOk="0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40"/>
          <p:cNvSpPr/>
          <p:nvPr/>
        </p:nvSpPr>
        <p:spPr>
          <a:xfrm>
            <a:off x="1142400" y="2479805"/>
            <a:ext cx="211308" cy="366068"/>
          </a:xfrm>
          <a:custGeom>
            <a:avLst/>
            <a:gdLst/>
            <a:ahLst/>
            <a:cxnLst/>
            <a:rect l="l" t="t" r="r" b="b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0" name="Google Shape;620;p40"/>
          <p:cNvGrpSpPr/>
          <p:nvPr/>
        </p:nvGrpSpPr>
        <p:grpSpPr>
          <a:xfrm>
            <a:off x="2043269" y="2504348"/>
            <a:ext cx="329547" cy="312161"/>
            <a:chOff x="2583100" y="2973775"/>
            <a:chExt cx="461550" cy="437200"/>
          </a:xfrm>
        </p:grpSpPr>
        <p:sp>
          <p:nvSpPr>
            <p:cNvPr id="621" name="Google Shape;621;p40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0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3" name="Google Shape;623;p40"/>
          <p:cNvSpPr/>
          <p:nvPr/>
        </p:nvSpPr>
        <p:spPr>
          <a:xfrm>
            <a:off x="3496276" y="2511539"/>
            <a:ext cx="302593" cy="302593"/>
          </a:xfrm>
          <a:custGeom>
            <a:avLst/>
            <a:gdLst/>
            <a:ahLst/>
            <a:cxnLst/>
            <a:rect l="l" t="t" r="r" b="b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4" name="Google Shape;624;p40"/>
          <p:cNvGrpSpPr/>
          <p:nvPr/>
        </p:nvGrpSpPr>
        <p:grpSpPr>
          <a:xfrm>
            <a:off x="3945669" y="2528267"/>
            <a:ext cx="369549" cy="274765"/>
            <a:chOff x="5247525" y="3007275"/>
            <a:chExt cx="517575" cy="384825"/>
          </a:xfrm>
        </p:grpSpPr>
        <p:sp>
          <p:nvSpPr>
            <p:cNvPr id="625" name="Google Shape;625;p40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0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7" name="Google Shape;627;p40"/>
          <p:cNvGrpSpPr/>
          <p:nvPr/>
        </p:nvGrpSpPr>
        <p:grpSpPr>
          <a:xfrm>
            <a:off x="3020557" y="2512613"/>
            <a:ext cx="291276" cy="297381"/>
            <a:chOff x="3951850" y="2985350"/>
            <a:chExt cx="407950" cy="416500"/>
          </a:xfrm>
        </p:grpSpPr>
        <p:sp>
          <p:nvSpPr>
            <p:cNvPr id="628" name="Google Shape;628;p40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0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0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0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" name="Google Shape;632;p40"/>
          <p:cNvGrpSpPr/>
          <p:nvPr/>
        </p:nvGrpSpPr>
        <p:grpSpPr>
          <a:xfrm>
            <a:off x="605166" y="3013430"/>
            <a:ext cx="337365" cy="259111"/>
            <a:chOff x="568950" y="3686775"/>
            <a:chExt cx="472500" cy="362900"/>
          </a:xfrm>
        </p:grpSpPr>
        <p:sp>
          <p:nvSpPr>
            <p:cNvPr id="633" name="Google Shape;633;p40"/>
            <p:cNvSpPr/>
            <p:nvPr/>
          </p:nvSpPr>
          <p:spPr>
            <a:xfrm>
              <a:off x="568950" y="3686775"/>
              <a:ext cx="472500" cy="362900"/>
            </a:xfrm>
            <a:custGeom>
              <a:avLst/>
              <a:gdLst/>
              <a:ahLst/>
              <a:cxnLst/>
              <a:rect l="l" t="t" r="r" b="b"/>
              <a:pathLst>
                <a:path w="18900" h="14516" fill="none" extrusionOk="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0"/>
            <p:cNvSpPr/>
            <p:nvPr/>
          </p:nvSpPr>
          <p:spPr>
            <a:xfrm>
              <a:off x="645650" y="3820725"/>
              <a:ext cx="34125" cy="34125"/>
            </a:xfrm>
            <a:custGeom>
              <a:avLst/>
              <a:gdLst/>
              <a:ahLst/>
              <a:cxnLst/>
              <a:rect l="l" t="t" r="r" b="b"/>
              <a:pathLst>
                <a:path w="1365" h="1365" fill="none" extrusionOk="0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0"/>
            <p:cNvSpPr/>
            <p:nvPr/>
          </p:nvSpPr>
          <p:spPr>
            <a:xfrm>
              <a:off x="747950" y="3753750"/>
              <a:ext cx="85275" cy="12200"/>
            </a:xfrm>
            <a:custGeom>
              <a:avLst/>
              <a:gdLst/>
              <a:ahLst/>
              <a:cxnLst/>
              <a:rect l="l" t="t" r="r" b="b"/>
              <a:pathLst>
                <a:path w="3411" h="488" fill="none" extrusionOk="0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6" name="Google Shape;636;p40"/>
          <p:cNvSpPr/>
          <p:nvPr/>
        </p:nvSpPr>
        <p:spPr>
          <a:xfrm>
            <a:off x="4492607" y="2497636"/>
            <a:ext cx="229551" cy="330421"/>
          </a:xfrm>
          <a:custGeom>
            <a:avLst/>
            <a:gdLst/>
            <a:ahLst/>
            <a:cxnLst/>
            <a:rect l="l" t="t" r="r" b="b"/>
            <a:pathLst>
              <a:path w="12860" h="18511" fill="none" extrusionOk="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7" name="Google Shape;637;p40"/>
          <p:cNvGrpSpPr/>
          <p:nvPr/>
        </p:nvGrpSpPr>
        <p:grpSpPr>
          <a:xfrm>
            <a:off x="1087723" y="3035172"/>
            <a:ext cx="320854" cy="215646"/>
            <a:chOff x="1244800" y="3717225"/>
            <a:chExt cx="449375" cy="302025"/>
          </a:xfrm>
        </p:grpSpPr>
        <p:sp>
          <p:nvSpPr>
            <p:cNvPr id="638" name="Google Shape;638;p40"/>
            <p:cNvSpPr/>
            <p:nvPr/>
          </p:nvSpPr>
          <p:spPr>
            <a:xfrm>
              <a:off x="1244800" y="3717225"/>
              <a:ext cx="449375" cy="302025"/>
            </a:xfrm>
            <a:custGeom>
              <a:avLst/>
              <a:gdLst/>
              <a:ahLst/>
              <a:cxnLst/>
              <a:rect l="l" t="t" r="r" b="b"/>
              <a:pathLst>
                <a:path w="17975" h="12081" fill="none" extrusionOk="0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0"/>
            <p:cNvSpPr/>
            <p:nvPr/>
          </p:nvSpPr>
          <p:spPr>
            <a:xfrm>
              <a:off x="1244800" y="379515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0"/>
            <p:cNvSpPr/>
            <p:nvPr/>
          </p:nvSpPr>
          <p:spPr>
            <a:xfrm>
              <a:off x="1244800" y="385300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0"/>
            <p:cNvSpPr/>
            <p:nvPr/>
          </p:nvSpPr>
          <p:spPr>
            <a:xfrm>
              <a:off x="1302625" y="3893800"/>
              <a:ext cx="161375" cy="25"/>
            </a:xfrm>
            <a:custGeom>
              <a:avLst/>
              <a:gdLst/>
              <a:ahLst/>
              <a:cxnLst/>
              <a:rect l="l" t="t" r="r" b="b"/>
              <a:pathLst>
                <a:path w="6455" h="1" fill="none" extrusionOk="0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0"/>
            <p:cNvSpPr/>
            <p:nvPr/>
          </p:nvSpPr>
          <p:spPr>
            <a:xfrm>
              <a:off x="1302625" y="3933975"/>
              <a:ext cx="110250" cy="25"/>
            </a:xfrm>
            <a:custGeom>
              <a:avLst/>
              <a:gdLst/>
              <a:ahLst/>
              <a:cxnLst/>
              <a:rect l="l" t="t" r="r" b="b"/>
              <a:pathLst>
                <a:path w="4410" h="1" fill="none" extrusionOk="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0"/>
            <p:cNvSpPr/>
            <p:nvPr/>
          </p:nvSpPr>
          <p:spPr>
            <a:xfrm>
              <a:off x="1572975" y="3899875"/>
              <a:ext cx="62125" cy="40225"/>
            </a:xfrm>
            <a:custGeom>
              <a:avLst/>
              <a:gdLst/>
              <a:ahLst/>
              <a:cxnLst/>
              <a:rect l="l" t="t" r="r" b="b"/>
              <a:pathLst>
                <a:path w="2485" h="1609" fill="none" extrusionOk="0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40"/>
          <p:cNvGrpSpPr/>
          <p:nvPr/>
        </p:nvGrpSpPr>
        <p:grpSpPr>
          <a:xfrm>
            <a:off x="1572012" y="3018642"/>
            <a:ext cx="312161" cy="243902"/>
            <a:chOff x="1923075" y="3694075"/>
            <a:chExt cx="437200" cy="341600"/>
          </a:xfrm>
        </p:grpSpPr>
        <p:sp>
          <p:nvSpPr>
            <p:cNvPr id="645" name="Google Shape;645;p40"/>
            <p:cNvSpPr/>
            <p:nvPr/>
          </p:nvSpPr>
          <p:spPr>
            <a:xfrm>
              <a:off x="22476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0"/>
            <p:cNvSpPr/>
            <p:nvPr/>
          </p:nvSpPr>
          <p:spPr>
            <a:xfrm>
              <a:off x="20351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0"/>
            <p:cNvSpPr/>
            <p:nvPr/>
          </p:nvSpPr>
          <p:spPr>
            <a:xfrm>
              <a:off x="1923075" y="3694075"/>
              <a:ext cx="437200" cy="280100"/>
            </a:xfrm>
            <a:custGeom>
              <a:avLst/>
              <a:gdLst/>
              <a:ahLst/>
              <a:cxnLst/>
              <a:rect l="l" t="t" r="r" b="b"/>
              <a:pathLst>
                <a:path w="17488" h="11204" fill="none" extrusionOk="0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0"/>
            <p:cNvSpPr/>
            <p:nvPr/>
          </p:nvSpPr>
          <p:spPr>
            <a:xfrm>
              <a:off x="2261000" y="3781750"/>
              <a:ext cx="48725" cy="108400"/>
            </a:xfrm>
            <a:custGeom>
              <a:avLst/>
              <a:gdLst/>
              <a:ahLst/>
              <a:cxnLst/>
              <a:rect l="l" t="t" r="r" b="b"/>
              <a:pathLst>
                <a:path w="1949" h="4336" fill="none" extrusionOk="0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0"/>
            <p:cNvSpPr/>
            <p:nvPr/>
          </p:nvSpPr>
          <p:spPr>
            <a:xfrm>
              <a:off x="2225675" y="3780550"/>
              <a:ext cx="32300" cy="113875"/>
            </a:xfrm>
            <a:custGeom>
              <a:avLst/>
              <a:gdLst/>
              <a:ahLst/>
              <a:cxnLst/>
              <a:rect l="l" t="t" r="r" b="b"/>
              <a:pathLst>
                <a:path w="1292" h="4555" fill="none" extrusionOk="0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0"/>
            <p:cNvSpPr/>
            <p:nvPr/>
          </p:nvSpPr>
          <p:spPr>
            <a:xfrm>
              <a:off x="2190375" y="3779325"/>
              <a:ext cx="15850" cy="119350"/>
            </a:xfrm>
            <a:custGeom>
              <a:avLst/>
              <a:gdLst/>
              <a:ahLst/>
              <a:cxnLst/>
              <a:rect l="l" t="t" r="r" b="b"/>
              <a:pathLst>
                <a:path w="634" h="4774" fill="none" extrusionOk="0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0"/>
            <p:cNvSpPr/>
            <p:nvPr/>
          </p:nvSpPr>
          <p:spPr>
            <a:xfrm>
              <a:off x="2154450" y="3777500"/>
              <a:ext cx="1250" cy="126050"/>
            </a:xfrm>
            <a:custGeom>
              <a:avLst/>
              <a:gdLst/>
              <a:ahLst/>
              <a:cxnLst/>
              <a:rect l="l" t="t" r="r" b="b"/>
              <a:pathLst>
                <a:path w="50" h="5042" fill="none" extrusionOk="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0"/>
            <p:cNvSpPr/>
            <p:nvPr/>
          </p:nvSpPr>
          <p:spPr>
            <a:xfrm>
              <a:off x="2103300" y="3776275"/>
              <a:ext cx="17075" cy="131550"/>
            </a:xfrm>
            <a:custGeom>
              <a:avLst/>
              <a:gdLst/>
              <a:ahLst/>
              <a:cxnLst/>
              <a:rect l="l" t="t" r="r" b="b"/>
              <a:pathLst>
                <a:path w="683" h="5262" fill="none" extrusionOk="0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0"/>
            <p:cNvSpPr/>
            <p:nvPr/>
          </p:nvSpPr>
          <p:spPr>
            <a:xfrm>
              <a:off x="2051550" y="3775050"/>
              <a:ext cx="34125" cy="137025"/>
            </a:xfrm>
            <a:custGeom>
              <a:avLst/>
              <a:gdLst/>
              <a:ahLst/>
              <a:cxnLst/>
              <a:rect l="l" t="t" r="r" b="b"/>
              <a:pathLst>
                <a:path w="1365" h="5481" fill="none" extrusionOk="0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" name="Google Shape;654;p40"/>
          <p:cNvGrpSpPr/>
          <p:nvPr/>
        </p:nvGrpSpPr>
        <p:grpSpPr>
          <a:xfrm>
            <a:off x="2054997" y="3014733"/>
            <a:ext cx="306074" cy="251292"/>
            <a:chOff x="2599525" y="3688600"/>
            <a:chExt cx="428675" cy="351950"/>
          </a:xfrm>
        </p:grpSpPr>
        <p:sp>
          <p:nvSpPr>
            <p:cNvPr id="655" name="Google Shape;655;p40"/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l" t="t" r="r" b="b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0"/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l" t="t" r="r" b="b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0"/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l" t="t" r="r" b="b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" name="Google Shape;658;p40"/>
          <p:cNvGrpSpPr/>
          <p:nvPr/>
        </p:nvGrpSpPr>
        <p:grpSpPr>
          <a:xfrm>
            <a:off x="2549727" y="2997347"/>
            <a:ext cx="283476" cy="279549"/>
            <a:chOff x="3292425" y="3664250"/>
            <a:chExt cx="397025" cy="391525"/>
          </a:xfrm>
        </p:grpSpPr>
        <p:sp>
          <p:nvSpPr>
            <p:cNvPr id="659" name="Google Shape;659;p40"/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l" t="t" r="r" b="b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0"/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l" t="t" r="r" b="b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0"/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l" t="t" r="r" b="b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" name="Google Shape;662;p40"/>
          <p:cNvGrpSpPr/>
          <p:nvPr/>
        </p:nvGrpSpPr>
        <p:grpSpPr>
          <a:xfrm>
            <a:off x="3006634" y="3033422"/>
            <a:ext cx="313910" cy="227820"/>
            <a:chOff x="3932350" y="3714775"/>
            <a:chExt cx="439650" cy="319075"/>
          </a:xfrm>
        </p:grpSpPr>
        <p:sp>
          <p:nvSpPr>
            <p:cNvPr id="663" name="Google Shape;663;p40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0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0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0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0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" name="Google Shape;668;p40"/>
          <p:cNvGrpSpPr/>
          <p:nvPr/>
        </p:nvGrpSpPr>
        <p:grpSpPr>
          <a:xfrm>
            <a:off x="3486585" y="3033422"/>
            <a:ext cx="313892" cy="227820"/>
            <a:chOff x="4604550" y="3714775"/>
            <a:chExt cx="439625" cy="319075"/>
          </a:xfrm>
        </p:grpSpPr>
        <p:sp>
          <p:nvSpPr>
            <p:cNvPr id="669" name="Google Shape;669;p40"/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l" t="t" r="r" b="b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0"/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l" t="t" r="r" b="b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1" name="Google Shape;671;p40"/>
          <p:cNvGrpSpPr/>
          <p:nvPr/>
        </p:nvGrpSpPr>
        <p:grpSpPr>
          <a:xfrm>
            <a:off x="3977835" y="3009949"/>
            <a:ext cx="299987" cy="266518"/>
            <a:chOff x="5292575" y="3681900"/>
            <a:chExt cx="420150" cy="373275"/>
          </a:xfrm>
        </p:grpSpPr>
        <p:sp>
          <p:nvSpPr>
            <p:cNvPr id="672" name="Google Shape;672;p40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0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0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0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0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0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0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" name="Google Shape;679;p40"/>
          <p:cNvGrpSpPr/>
          <p:nvPr/>
        </p:nvGrpSpPr>
        <p:grpSpPr>
          <a:xfrm>
            <a:off x="4440828" y="2976034"/>
            <a:ext cx="333902" cy="333902"/>
            <a:chOff x="5941025" y="3634400"/>
            <a:chExt cx="467650" cy="467650"/>
          </a:xfrm>
        </p:grpSpPr>
        <p:sp>
          <p:nvSpPr>
            <p:cNvPr id="680" name="Google Shape;680;p40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0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0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0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0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0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" name="Google Shape;686;p40"/>
          <p:cNvGrpSpPr/>
          <p:nvPr/>
        </p:nvGrpSpPr>
        <p:grpSpPr>
          <a:xfrm>
            <a:off x="4942092" y="2997347"/>
            <a:ext cx="291276" cy="291294"/>
            <a:chOff x="6643075" y="3664250"/>
            <a:chExt cx="407950" cy="407975"/>
          </a:xfrm>
        </p:grpSpPr>
        <p:sp>
          <p:nvSpPr>
            <p:cNvPr id="687" name="Google Shape;687;p40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0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" name="Google Shape;689;p40"/>
          <p:cNvGrpSpPr/>
          <p:nvPr/>
        </p:nvGrpSpPr>
        <p:grpSpPr>
          <a:xfrm>
            <a:off x="610379" y="3465124"/>
            <a:ext cx="315642" cy="315624"/>
            <a:chOff x="576250" y="4319400"/>
            <a:chExt cx="442075" cy="442050"/>
          </a:xfrm>
        </p:grpSpPr>
        <p:sp>
          <p:nvSpPr>
            <p:cNvPr id="690" name="Google Shape;690;p40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0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0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0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4" name="Google Shape;694;p40"/>
          <p:cNvSpPr/>
          <p:nvPr/>
        </p:nvSpPr>
        <p:spPr>
          <a:xfrm>
            <a:off x="1077200" y="3526128"/>
            <a:ext cx="341720" cy="193030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40"/>
          <p:cNvSpPr/>
          <p:nvPr/>
        </p:nvSpPr>
        <p:spPr>
          <a:xfrm>
            <a:off x="3022902" y="3477866"/>
            <a:ext cx="289545" cy="289563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40"/>
          <p:cNvSpPr/>
          <p:nvPr/>
        </p:nvSpPr>
        <p:spPr>
          <a:xfrm>
            <a:off x="2542996" y="3496125"/>
            <a:ext cx="289545" cy="253042"/>
          </a:xfrm>
          <a:custGeom>
            <a:avLst/>
            <a:gdLst/>
            <a:ahLst/>
            <a:cxnLst/>
            <a:rect l="l" t="t" r="r" b="b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40"/>
          <p:cNvSpPr/>
          <p:nvPr/>
        </p:nvSpPr>
        <p:spPr>
          <a:xfrm>
            <a:off x="3501506" y="3476563"/>
            <a:ext cx="292151" cy="292169"/>
          </a:xfrm>
          <a:custGeom>
            <a:avLst/>
            <a:gdLst/>
            <a:ahLst/>
            <a:cxnLst/>
            <a:rect l="l" t="t" r="r" b="b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8" name="Google Shape;698;p40"/>
          <p:cNvGrpSpPr/>
          <p:nvPr/>
        </p:nvGrpSpPr>
        <p:grpSpPr>
          <a:xfrm>
            <a:off x="3960449" y="3481207"/>
            <a:ext cx="334759" cy="276514"/>
            <a:chOff x="5268225" y="4341925"/>
            <a:chExt cx="468850" cy="387275"/>
          </a:xfrm>
        </p:grpSpPr>
        <p:sp>
          <p:nvSpPr>
            <p:cNvPr id="699" name="Google Shape;699;p40"/>
            <p:cNvSpPr/>
            <p:nvPr/>
          </p:nvSpPr>
          <p:spPr>
            <a:xfrm>
              <a:off x="5652425" y="4676800"/>
              <a:ext cx="65775" cy="52400"/>
            </a:xfrm>
            <a:custGeom>
              <a:avLst/>
              <a:gdLst/>
              <a:ahLst/>
              <a:cxnLst/>
              <a:rect l="l" t="t" r="r" b="b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0"/>
            <p:cNvSpPr/>
            <p:nvPr/>
          </p:nvSpPr>
          <p:spPr>
            <a:xfrm>
              <a:off x="5287100" y="4676800"/>
              <a:ext cx="65775" cy="52400"/>
            </a:xfrm>
            <a:custGeom>
              <a:avLst/>
              <a:gdLst/>
              <a:ahLst/>
              <a:cxnLst/>
              <a:rect l="l" t="t" r="r" b="b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0"/>
            <p:cNvSpPr/>
            <p:nvPr/>
          </p:nvSpPr>
          <p:spPr>
            <a:xfrm>
              <a:off x="5268225" y="4341925"/>
              <a:ext cx="468850" cy="333075"/>
            </a:xfrm>
            <a:custGeom>
              <a:avLst/>
              <a:gdLst/>
              <a:ahLst/>
              <a:cxnLst/>
              <a:rect l="l" t="t" r="r" b="b"/>
              <a:pathLst>
                <a:path w="18754" h="13323" fill="none" extrusionOk="0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0"/>
            <p:cNvSpPr/>
            <p:nvPr/>
          </p:nvSpPr>
          <p:spPr>
            <a:xfrm>
              <a:off x="5351025" y="4375400"/>
              <a:ext cx="303250" cy="149825"/>
            </a:xfrm>
            <a:custGeom>
              <a:avLst/>
              <a:gdLst/>
              <a:ahLst/>
              <a:cxnLst/>
              <a:rect l="l" t="t" r="r" b="b"/>
              <a:pathLst>
                <a:path w="12130" h="5993" fill="none" extrusionOk="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0"/>
            <p:cNvSpPr/>
            <p:nvPr/>
          </p:nvSpPr>
          <p:spPr>
            <a:xfrm>
              <a:off x="5326675" y="4569025"/>
              <a:ext cx="81000" cy="65175"/>
            </a:xfrm>
            <a:custGeom>
              <a:avLst/>
              <a:gdLst/>
              <a:ahLst/>
              <a:cxnLst/>
              <a:rect l="l" t="t" r="r" b="b"/>
              <a:pathLst>
                <a:path w="3240" h="2607" fill="none" extrusionOk="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0"/>
            <p:cNvSpPr/>
            <p:nvPr/>
          </p:nvSpPr>
          <p:spPr>
            <a:xfrm>
              <a:off x="5447225" y="4615925"/>
              <a:ext cx="110850" cy="25"/>
            </a:xfrm>
            <a:custGeom>
              <a:avLst/>
              <a:gdLst/>
              <a:ahLst/>
              <a:cxnLst/>
              <a:rect l="l" t="t" r="r" b="b"/>
              <a:pathLst>
                <a:path w="4434" h="1" fill="none" extrusionOk="0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0"/>
            <p:cNvSpPr/>
            <p:nvPr/>
          </p:nvSpPr>
          <p:spPr>
            <a:xfrm>
              <a:off x="5439925" y="4589125"/>
              <a:ext cx="125450" cy="25"/>
            </a:xfrm>
            <a:custGeom>
              <a:avLst/>
              <a:gdLst/>
              <a:ahLst/>
              <a:cxnLst/>
              <a:rect l="l" t="t" r="r" b="b"/>
              <a:pathLst>
                <a:path w="5018" h="1" fill="none" extrusionOk="0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0"/>
            <p:cNvSpPr/>
            <p:nvPr/>
          </p:nvSpPr>
          <p:spPr>
            <a:xfrm>
              <a:off x="5597625" y="4569025"/>
              <a:ext cx="81000" cy="65175"/>
            </a:xfrm>
            <a:custGeom>
              <a:avLst/>
              <a:gdLst/>
              <a:ahLst/>
              <a:cxnLst/>
              <a:rect l="l" t="t" r="r" b="b"/>
              <a:pathLst>
                <a:path w="3240" h="2607" fill="none" extrusionOk="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" name="Google Shape;707;p40"/>
          <p:cNvGrpSpPr/>
          <p:nvPr/>
        </p:nvGrpSpPr>
        <p:grpSpPr>
          <a:xfrm>
            <a:off x="4457357" y="3472514"/>
            <a:ext cx="300844" cy="300844"/>
            <a:chOff x="5964175" y="4329750"/>
            <a:chExt cx="421350" cy="421350"/>
          </a:xfrm>
        </p:grpSpPr>
        <p:sp>
          <p:nvSpPr>
            <p:cNvPr id="708" name="Google Shape;708;p40"/>
            <p:cNvSpPr/>
            <p:nvPr/>
          </p:nvSpPr>
          <p:spPr>
            <a:xfrm>
              <a:off x="5964175" y="4329750"/>
              <a:ext cx="421350" cy="421350"/>
            </a:xfrm>
            <a:custGeom>
              <a:avLst/>
              <a:gdLst/>
              <a:ahLst/>
              <a:cxnLst/>
              <a:rect l="l" t="t" r="r" b="b"/>
              <a:pathLst>
                <a:path w="16854" h="16854" fill="none" extrusionOk="0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0"/>
            <p:cNvSpPr/>
            <p:nvPr/>
          </p:nvSpPr>
          <p:spPr>
            <a:xfrm>
              <a:off x="6322800" y="4360800"/>
              <a:ext cx="31675" cy="30475"/>
            </a:xfrm>
            <a:custGeom>
              <a:avLst/>
              <a:gdLst/>
              <a:ahLst/>
              <a:cxnLst/>
              <a:rect l="l" t="t" r="r" b="b"/>
              <a:pathLst>
                <a:path w="1267" h="1219" fill="none" extrusionOk="0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" name="Google Shape;710;p40"/>
          <p:cNvGrpSpPr/>
          <p:nvPr/>
        </p:nvGrpSpPr>
        <p:grpSpPr>
          <a:xfrm>
            <a:off x="1089883" y="3952465"/>
            <a:ext cx="316516" cy="306074"/>
            <a:chOff x="1247825" y="5001950"/>
            <a:chExt cx="443300" cy="428675"/>
          </a:xfrm>
        </p:grpSpPr>
        <p:sp>
          <p:nvSpPr>
            <p:cNvPr id="711" name="Google Shape;711;p40"/>
            <p:cNvSpPr/>
            <p:nvPr/>
          </p:nvSpPr>
          <p:spPr>
            <a:xfrm>
              <a:off x="1247825" y="5168175"/>
              <a:ext cx="373875" cy="221650"/>
            </a:xfrm>
            <a:custGeom>
              <a:avLst/>
              <a:gdLst/>
              <a:ahLst/>
              <a:cxnLst/>
              <a:rect l="l" t="t" r="r" b="b"/>
              <a:pathLst>
                <a:path w="14955" h="8866" fill="none" extrusionOk="0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0"/>
            <p:cNvSpPr/>
            <p:nvPr/>
          </p:nvSpPr>
          <p:spPr>
            <a:xfrm>
              <a:off x="1275850" y="5209575"/>
              <a:ext cx="60900" cy="87075"/>
            </a:xfrm>
            <a:custGeom>
              <a:avLst/>
              <a:gdLst/>
              <a:ahLst/>
              <a:cxnLst/>
              <a:rect l="l" t="t" r="r" b="b"/>
              <a:pathLst>
                <a:path w="2436" h="3483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0"/>
            <p:cNvSpPr/>
            <p:nvPr/>
          </p:nvSpPr>
          <p:spPr>
            <a:xfrm>
              <a:off x="1247825" y="5391625"/>
              <a:ext cx="443300" cy="39000"/>
            </a:xfrm>
            <a:custGeom>
              <a:avLst/>
              <a:gdLst/>
              <a:ahLst/>
              <a:cxnLst/>
              <a:rect l="l" t="t" r="r" b="b"/>
              <a:pathLst>
                <a:path w="17732" h="1560" fill="none" extrusionOk="0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0"/>
            <p:cNvSpPr/>
            <p:nvPr/>
          </p:nvSpPr>
          <p:spPr>
            <a:xfrm>
              <a:off x="14548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0"/>
            <p:cNvSpPr/>
            <p:nvPr/>
          </p:nvSpPr>
          <p:spPr>
            <a:xfrm>
              <a:off x="1411025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0"/>
            <p:cNvSpPr/>
            <p:nvPr/>
          </p:nvSpPr>
          <p:spPr>
            <a:xfrm>
              <a:off x="1498700" y="5001950"/>
              <a:ext cx="16450" cy="114475"/>
            </a:xfrm>
            <a:custGeom>
              <a:avLst/>
              <a:gdLst/>
              <a:ahLst/>
              <a:cxnLst/>
              <a:rect l="l" t="t" r="r" b="b"/>
              <a:pathLst>
                <a:path w="658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" name="Google Shape;717;p40"/>
          <p:cNvGrpSpPr/>
          <p:nvPr/>
        </p:nvGrpSpPr>
        <p:grpSpPr>
          <a:xfrm>
            <a:off x="1598090" y="3937239"/>
            <a:ext cx="260003" cy="331296"/>
            <a:chOff x="1959600" y="4980625"/>
            <a:chExt cx="364150" cy="464000"/>
          </a:xfrm>
        </p:grpSpPr>
        <p:sp>
          <p:nvSpPr>
            <p:cNvPr id="718" name="Google Shape;718;p40"/>
            <p:cNvSpPr/>
            <p:nvPr/>
          </p:nvSpPr>
          <p:spPr>
            <a:xfrm>
              <a:off x="1959600" y="4980625"/>
              <a:ext cx="364150" cy="239325"/>
            </a:xfrm>
            <a:custGeom>
              <a:avLst/>
              <a:gdLst/>
              <a:ahLst/>
              <a:cxnLst/>
              <a:rect l="l" t="t" r="r" b="b"/>
              <a:pathLst>
                <a:path w="14566" h="9573" fill="none" extrusionOk="0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0"/>
            <p:cNvSpPr/>
            <p:nvPr/>
          </p:nvSpPr>
          <p:spPr>
            <a:xfrm>
              <a:off x="2053375" y="5121275"/>
              <a:ext cx="176600" cy="25"/>
            </a:xfrm>
            <a:custGeom>
              <a:avLst/>
              <a:gdLst/>
              <a:ahLst/>
              <a:cxnLst/>
              <a:rect l="l" t="t" r="r" b="b"/>
              <a:pathLst>
                <a:path w="7064" h="1" fill="none" extrusionOk="0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0"/>
            <p:cNvSpPr/>
            <p:nvPr/>
          </p:nvSpPr>
          <p:spPr>
            <a:xfrm>
              <a:off x="2104525" y="5121275"/>
              <a:ext cx="74300" cy="323350"/>
            </a:xfrm>
            <a:custGeom>
              <a:avLst/>
              <a:gdLst/>
              <a:ahLst/>
              <a:cxnLst/>
              <a:rect l="l" t="t" r="r" b="b"/>
              <a:pathLst>
                <a:path w="2972" h="12934" fill="none" extrusionOk="0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0"/>
            <p:cNvSpPr/>
            <p:nvPr/>
          </p:nvSpPr>
          <p:spPr>
            <a:xfrm>
              <a:off x="2166625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0"/>
            <p:cNvSpPr/>
            <p:nvPr/>
          </p:nvSpPr>
          <p:spPr>
            <a:xfrm>
              <a:off x="2031450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0"/>
            <p:cNvSpPr/>
            <p:nvPr/>
          </p:nvSpPr>
          <p:spPr>
            <a:xfrm>
              <a:off x="19791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0"/>
            <p:cNvSpPr/>
            <p:nvPr/>
          </p:nvSpPr>
          <p:spPr>
            <a:xfrm>
              <a:off x="21788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" name="Google Shape;725;p40"/>
          <p:cNvGrpSpPr/>
          <p:nvPr/>
        </p:nvGrpSpPr>
        <p:grpSpPr>
          <a:xfrm>
            <a:off x="2058924" y="3949859"/>
            <a:ext cx="298238" cy="306502"/>
            <a:chOff x="2605025" y="4998300"/>
            <a:chExt cx="417700" cy="429275"/>
          </a:xfrm>
        </p:grpSpPr>
        <p:sp>
          <p:nvSpPr>
            <p:cNvPr id="726" name="Google Shape;726;p40"/>
            <p:cNvSpPr/>
            <p:nvPr/>
          </p:nvSpPr>
          <p:spPr>
            <a:xfrm>
              <a:off x="2819350" y="5216875"/>
              <a:ext cx="202150" cy="210700"/>
            </a:xfrm>
            <a:custGeom>
              <a:avLst/>
              <a:gdLst/>
              <a:ahLst/>
              <a:cxnLst/>
              <a:rect l="l" t="t" r="r" b="b"/>
              <a:pathLst>
                <a:path w="8086" h="8428" fill="none" extrusionOk="0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0"/>
            <p:cNvSpPr/>
            <p:nvPr/>
          </p:nvSpPr>
          <p:spPr>
            <a:xfrm>
              <a:off x="2606225" y="4998300"/>
              <a:ext cx="203400" cy="207650"/>
            </a:xfrm>
            <a:custGeom>
              <a:avLst/>
              <a:gdLst/>
              <a:ahLst/>
              <a:cxnLst/>
              <a:rect l="l" t="t" r="r" b="b"/>
              <a:pathLst>
                <a:path w="8136" h="8306" fill="none" extrusionOk="0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0"/>
            <p:cNvSpPr/>
            <p:nvPr/>
          </p:nvSpPr>
          <p:spPr>
            <a:xfrm>
              <a:off x="2605025" y="5003775"/>
              <a:ext cx="417700" cy="417700"/>
            </a:xfrm>
            <a:custGeom>
              <a:avLst/>
              <a:gdLst/>
              <a:ahLst/>
              <a:cxnLst/>
              <a:rect l="l" t="t" r="r" b="b"/>
              <a:pathLst>
                <a:path w="16708" h="16708" fill="none" extrusionOk="0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" name="Google Shape;729;p40"/>
          <p:cNvGrpSpPr/>
          <p:nvPr/>
        </p:nvGrpSpPr>
        <p:grpSpPr>
          <a:xfrm>
            <a:off x="2509743" y="3952465"/>
            <a:ext cx="356500" cy="296935"/>
            <a:chOff x="3236425" y="5001950"/>
            <a:chExt cx="499300" cy="415875"/>
          </a:xfrm>
        </p:grpSpPr>
        <p:sp>
          <p:nvSpPr>
            <p:cNvPr id="730" name="Google Shape;730;p40"/>
            <p:cNvSpPr/>
            <p:nvPr/>
          </p:nvSpPr>
          <p:spPr>
            <a:xfrm>
              <a:off x="3236425" y="5309425"/>
              <a:ext cx="499300" cy="108400"/>
            </a:xfrm>
            <a:custGeom>
              <a:avLst/>
              <a:gdLst/>
              <a:ahLst/>
              <a:cxnLst/>
              <a:rect l="l" t="t" r="r" b="b"/>
              <a:pathLst>
                <a:path w="19972" h="4336" fill="none" extrusionOk="0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0"/>
            <p:cNvSpPr/>
            <p:nvPr/>
          </p:nvSpPr>
          <p:spPr>
            <a:xfrm>
              <a:off x="3294875" y="5330725"/>
              <a:ext cx="382400" cy="25"/>
            </a:xfrm>
            <a:custGeom>
              <a:avLst/>
              <a:gdLst/>
              <a:ahLst/>
              <a:cxnLst/>
              <a:rect l="l" t="t" r="r" b="b"/>
              <a:pathLst>
                <a:path w="15296" h="1" fill="none" extrusionOk="0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0"/>
            <p:cNvSpPr/>
            <p:nvPr/>
          </p:nvSpPr>
          <p:spPr>
            <a:xfrm>
              <a:off x="3280250" y="5162675"/>
              <a:ext cx="411625" cy="140075"/>
            </a:xfrm>
            <a:custGeom>
              <a:avLst/>
              <a:gdLst/>
              <a:ahLst/>
              <a:cxnLst/>
              <a:rect l="l" t="t" r="r" b="b"/>
              <a:pathLst>
                <a:path w="16465" h="5603" fill="none" extrusionOk="0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0"/>
            <p:cNvSpPr/>
            <p:nvPr/>
          </p:nvSpPr>
          <p:spPr>
            <a:xfrm>
              <a:off x="34714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0"/>
            <p:cNvSpPr/>
            <p:nvPr/>
          </p:nvSpPr>
          <p:spPr>
            <a:xfrm>
              <a:off x="342760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0"/>
            <p:cNvSpPr/>
            <p:nvPr/>
          </p:nvSpPr>
          <p:spPr>
            <a:xfrm>
              <a:off x="3515275" y="5001950"/>
              <a:ext cx="16475" cy="114475"/>
            </a:xfrm>
            <a:custGeom>
              <a:avLst/>
              <a:gdLst/>
              <a:ahLst/>
              <a:cxnLst/>
              <a:rect l="l" t="t" r="r" b="b"/>
              <a:pathLst>
                <a:path w="659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" name="Google Shape;736;p40"/>
          <p:cNvGrpSpPr/>
          <p:nvPr/>
        </p:nvGrpSpPr>
        <p:grpSpPr>
          <a:xfrm>
            <a:off x="3032284" y="3937239"/>
            <a:ext cx="271302" cy="323031"/>
            <a:chOff x="3968275" y="4980625"/>
            <a:chExt cx="379975" cy="452425"/>
          </a:xfrm>
        </p:grpSpPr>
        <p:sp>
          <p:nvSpPr>
            <p:cNvPr id="737" name="Google Shape;737;p40"/>
            <p:cNvSpPr/>
            <p:nvPr/>
          </p:nvSpPr>
          <p:spPr>
            <a:xfrm>
              <a:off x="4168000" y="4980625"/>
              <a:ext cx="85875" cy="102325"/>
            </a:xfrm>
            <a:custGeom>
              <a:avLst/>
              <a:gdLst/>
              <a:ahLst/>
              <a:cxnLst/>
              <a:rect l="l" t="t" r="r" b="b"/>
              <a:pathLst>
                <a:path w="3435" h="4093" fill="none" extrusionOk="0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0"/>
            <p:cNvSpPr/>
            <p:nvPr/>
          </p:nvSpPr>
          <p:spPr>
            <a:xfrm>
              <a:off x="3968275" y="5043350"/>
              <a:ext cx="379975" cy="389700"/>
            </a:xfrm>
            <a:custGeom>
              <a:avLst/>
              <a:gdLst/>
              <a:ahLst/>
              <a:cxnLst/>
              <a:rect l="l" t="t" r="r" b="b"/>
              <a:pathLst>
                <a:path w="15199" h="15588" fill="none" extrusionOk="0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0"/>
            <p:cNvSpPr/>
            <p:nvPr/>
          </p:nvSpPr>
          <p:spPr>
            <a:xfrm>
              <a:off x="4031000" y="5150500"/>
              <a:ext cx="54200" cy="61525"/>
            </a:xfrm>
            <a:custGeom>
              <a:avLst/>
              <a:gdLst/>
              <a:ahLst/>
              <a:cxnLst/>
              <a:rect l="l" t="t" r="r" b="b"/>
              <a:pathLst>
                <a:path w="2168" h="2461" fill="none" extrusionOk="0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0" name="Google Shape;740;p40"/>
          <p:cNvGrpSpPr/>
          <p:nvPr/>
        </p:nvGrpSpPr>
        <p:grpSpPr>
          <a:xfrm>
            <a:off x="4438650" y="4009407"/>
            <a:ext cx="343470" cy="186961"/>
            <a:chOff x="5937975" y="5081700"/>
            <a:chExt cx="481050" cy="261850"/>
          </a:xfrm>
        </p:grpSpPr>
        <p:sp>
          <p:nvSpPr>
            <p:cNvPr id="741" name="Google Shape;741;p40"/>
            <p:cNvSpPr/>
            <p:nvPr/>
          </p:nvSpPr>
          <p:spPr>
            <a:xfrm>
              <a:off x="6104200" y="5081700"/>
              <a:ext cx="314825" cy="215575"/>
            </a:xfrm>
            <a:custGeom>
              <a:avLst/>
              <a:gdLst/>
              <a:ahLst/>
              <a:cxnLst/>
              <a:rect l="l" t="t" r="r" b="b"/>
              <a:pathLst>
                <a:path w="12593" h="8623" fill="none" extrusionOk="0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0"/>
            <p:cNvSpPr/>
            <p:nvPr/>
          </p:nvSpPr>
          <p:spPr>
            <a:xfrm>
              <a:off x="5937975" y="5210175"/>
              <a:ext cx="333700" cy="133375"/>
            </a:xfrm>
            <a:custGeom>
              <a:avLst/>
              <a:gdLst/>
              <a:ahLst/>
              <a:cxnLst/>
              <a:rect l="l" t="t" r="r" b="b"/>
              <a:pathLst>
                <a:path w="13348" h="5335" fill="none" extrusionOk="0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0"/>
            <p:cNvSpPr/>
            <p:nvPr/>
          </p:nvSpPr>
          <p:spPr>
            <a:xfrm>
              <a:off x="6352025" y="5109100"/>
              <a:ext cx="19500" cy="18900"/>
            </a:xfrm>
            <a:custGeom>
              <a:avLst/>
              <a:gdLst/>
              <a:ahLst/>
              <a:cxnLst/>
              <a:rect l="l" t="t" r="r" b="b"/>
              <a:pathLst>
                <a:path w="780" h="756" extrusionOk="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4" name="Google Shape;744;p40"/>
          <p:cNvGrpSpPr/>
          <p:nvPr/>
        </p:nvGrpSpPr>
        <p:grpSpPr>
          <a:xfrm>
            <a:off x="4963815" y="3973332"/>
            <a:ext cx="246508" cy="283458"/>
            <a:chOff x="6673500" y="5031175"/>
            <a:chExt cx="345250" cy="397000"/>
          </a:xfrm>
        </p:grpSpPr>
        <p:sp>
          <p:nvSpPr>
            <p:cNvPr id="745" name="Google Shape;745;p40"/>
            <p:cNvSpPr/>
            <p:nvPr/>
          </p:nvSpPr>
          <p:spPr>
            <a:xfrm>
              <a:off x="6731950" y="5031175"/>
              <a:ext cx="105375" cy="147375"/>
            </a:xfrm>
            <a:custGeom>
              <a:avLst/>
              <a:gdLst/>
              <a:ahLst/>
              <a:cxnLst/>
              <a:rect l="l" t="t" r="r" b="b"/>
              <a:pathLst>
                <a:path w="4215" h="5895" fill="none" extrusionOk="0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0"/>
            <p:cNvSpPr/>
            <p:nvPr/>
          </p:nvSpPr>
          <p:spPr>
            <a:xfrm>
              <a:off x="6673500" y="5146850"/>
              <a:ext cx="84050" cy="116925"/>
            </a:xfrm>
            <a:custGeom>
              <a:avLst/>
              <a:gdLst/>
              <a:ahLst/>
              <a:cxnLst/>
              <a:rect l="l" t="t" r="r" b="b"/>
              <a:pathLst>
                <a:path w="3362" h="4677" fill="none" extrusionOk="0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0"/>
            <p:cNvSpPr/>
            <p:nvPr/>
          </p:nvSpPr>
          <p:spPr>
            <a:xfrm>
              <a:off x="6859225" y="5033600"/>
              <a:ext cx="105350" cy="144950"/>
            </a:xfrm>
            <a:custGeom>
              <a:avLst/>
              <a:gdLst/>
              <a:ahLst/>
              <a:cxnLst/>
              <a:rect l="l" t="t" r="r" b="b"/>
              <a:pathLst>
                <a:path w="4214" h="5798" fill="none" extrusionOk="0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0"/>
            <p:cNvSpPr/>
            <p:nvPr/>
          </p:nvSpPr>
          <p:spPr>
            <a:xfrm>
              <a:off x="6931675" y="5150500"/>
              <a:ext cx="87075" cy="115725"/>
            </a:xfrm>
            <a:custGeom>
              <a:avLst/>
              <a:gdLst/>
              <a:ahLst/>
              <a:cxnLst/>
              <a:rect l="l" t="t" r="r" b="b"/>
              <a:pathLst>
                <a:path w="3483" h="4629" fill="none" extrusionOk="0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0"/>
            <p:cNvSpPr/>
            <p:nvPr/>
          </p:nvSpPr>
          <p:spPr>
            <a:xfrm>
              <a:off x="6715525" y="5180350"/>
              <a:ext cx="263050" cy="247825"/>
            </a:xfrm>
            <a:custGeom>
              <a:avLst/>
              <a:gdLst/>
              <a:ahLst/>
              <a:cxnLst/>
              <a:rect l="l" t="t" r="r" b="b"/>
              <a:pathLst>
                <a:path w="10522" h="9913" fill="none" extrusionOk="0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0" name="Google Shape;750;p40"/>
          <p:cNvGrpSpPr/>
          <p:nvPr/>
        </p:nvGrpSpPr>
        <p:grpSpPr>
          <a:xfrm>
            <a:off x="3003171" y="596290"/>
            <a:ext cx="329547" cy="293900"/>
            <a:chOff x="3927500" y="301425"/>
            <a:chExt cx="461550" cy="411625"/>
          </a:xfrm>
        </p:grpSpPr>
        <p:sp>
          <p:nvSpPr>
            <p:cNvPr id="751" name="Google Shape;751;p40"/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l" t="t" r="r" b="b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0"/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l" t="t" r="r" b="b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0"/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l" t="t" r="r" b="b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0"/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l" t="t" r="r" b="b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0"/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l" t="t" r="r" b="b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0"/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l" t="t" r="r" b="b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0"/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l" t="t" r="r" b="b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0"/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l" t="t" r="r" b="b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0"/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l" t="t" r="r" b="b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0"/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l" t="t" r="r" b="b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0"/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0"/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l" t="t" r="r" b="b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0"/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l" t="t" r="r" b="b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0"/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l" t="t" r="r" b="b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0"/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l" t="t" r="r" b="b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0"/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l" t="t" r="r" b="b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0"/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l" t="t" r="r" b="b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0"/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l" t="t" r="r" b="b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0"/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l" t="t" r="r" b="b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0"/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l" t="t" r="r" b="b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0"/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l" t="t" r="r" b="b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0"/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l" t="t" r="r" b="b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0"/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0"/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l" t="t" r="r" b="b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0"/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l" t="t" r="r" b="b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0"/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l" t="t" r="r" b="b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0"/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l" t="t" r="r" b="b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40"/>
          <p:cNvGrpSpPr/>
          <p:nvPr/>
        </p:nvGrpSpPr>
        <p:grpSpPr>
          <a:xfrm>
            <a:off x="4946429" y="601949"/>
            <a:ext cx="282601" cy="282601"/>
            <a:chOff x="6649150" y="309350"/>
            <a:chExt cx="395800" cy="395800"/>
          </a:xfrm>
        </p:grpSpPr>
        <p:sp>
          <p:nvSpPr>
            <p:cNvPr id="779" name="Google Shape;779;p40"/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l" t="t" r="r" b="b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0"/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l" t="t" r="r" b="b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0"/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l" t="t" r="r" b="b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0"/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0"/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0"/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0"/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0"/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0"/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0"/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0"/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0"/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0"/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0"/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0"/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0"/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0"/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0"/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0"/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0"/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0"/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0"/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0"/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2" name="Google Shape;802;p40"/>
          <p:cNvGrpSpPr/>
          <p:nvPr/>
        </p:nvGrpSpPr>
        <p:grpSpPr>
          <a:xfrm>
            <a:off x="4464301" y="608464"/>
            <a:ext cx="286957" cy="271731"/>
            <a:chOff x="5973900" y="318475"/>
            <a:chExt cx="401900" cy="380575"/>
          </a:xfrm>
        </p:grpSpPr>
        <p:sp>
          <p:nvSpPr>
            <p:cNvPr id="803" name="Google Shape;803;p40"/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l" t="t" r="r" b="b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0"/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0"/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0"/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l" t="t" r="r" b="b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0"/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0"/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0"/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l" t="t" r="r" b="b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0"/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l" t="t" r="r" b="b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0"/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0"/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0"/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0"/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0"/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0"/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" name="Google Shape;817;p40"/>
          <p:cNvGrpSpPr/>
          <p:nvPr/>
        </p:nvGrpSpPr>
        <p:grpSpPr>
          <a:xfrm>
            <a:off x="1104681" y="1044504"/>
            <a:ext cx="291276" cy="355197"/>
            <a:chOff x="1268550" y="929175"/>
            <a:chExt cx="407950" cy="497475"/>
          </a:xfrm>
        </p:grpSpPr>
        <p:sp>
          <p:nvSpPr>
            <p:cNvPr id="818" name="Google Shape;818;p40"/>
            <p:cNvSpPr/>
            <p:nvPr/>
          </p:nvSpPr>
          <p:spPr>
            <a:xfrm>
              <a:off x="12685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0"/>
            <p:cNvSpPr/>
            <p:nvPr/>
          </p:nvSpPr>
          <p:spPr>
            <a:xfrm>
              <a:off x="12989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0"/>
            <p:cNvSpPr/>
            <p:nvPr/>
          </p:nvSpPr>
          <p:spPr>
            <a:xfrm>
              <a:off x="15924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" name="Google Shape;821;p40"/>
          <p:cNvGrpSpPr/>
          <p:nvPr/>
        </p:nvGrpSpPr>
        <p:grpSpPr>
          <a:xfrm>
            <a:off x="4915566" y="1057981"/>
            <a:ext cx="344326" cy="330421"/>
            <a:chOff x="6605925" y="948050"/>
            <a:chExt cx="482250" cy="462775"/>
          </a:xfrm>
        </p:grpSpPr>
        <p:sp>
          <p:nvSpPr>
            <p:cNvPr id="822" name="Google Shape;822;p40"/>
            <p:cNvSpPr/>
            <p:nvPr/>
          </p:nvSpPr>
          <p:spPr>
            <a:xfrm>
              <a:off x="6847025" y="1209875"/>
              <a:ext cx="60325" cy="200950"/>
            </a:xfrm>
            <a:custGeom>
              <a:avLst/>
              <a:gdLst/>
              <a:ahLst/>
              <a:cxnLst/>
              <a:rect l="l" t="t" r="r" b="b"/>
              <a:pathLst>
                <a:path w="2413" h="8038" fill="none" extrusionOk="0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0"/>
            <p:cNvSpPr/>
            <p:nvPr/>
          </p:nvSpPr>
          <p:spPr>
            <a:xfrm>
              <a:off x="6605925" y="971800"/>
              <a:ext cx="482250" cy="228350"/>
            </a:xfrm>
            <a:custGeom>
              <a:avLst/>
              <a:gdLst/>
              <a:ahLst/>
              <a:cxnLst/>
              <a:rect l="l" t="t" r="r" b="b"/>
              <a:pathLst>
                <a:path w="19290" h="9134" fill="none" extrusionOk="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0"/>
            <p:cNvSpPr/>
            <p:nvPr/>
          </p:nvSpPr>
          <p:spPr>
            <a:xfrm>
              <a:off x="6847025" y="948050"/>
              <a:ext cx="25" cy="23775"/>
            </a:xfrm>
            <a:custGeom>
              <a:avLst/>
              <a:gdLst/>
              <a:ahLst/>
              <a:cxnLst/>
              <a:rect l="l" t="t" r="r" b="b"/>
              <a:pathLst>
                <a:path w="1" h="951" fill="none" extrusionOk="0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0"/>
            <p:cNvSpPr/>
            <p:nvPr/>
          </p:nvSpPr>
          <p:spPr>
            <a:xfrm>
              <a:off x="6847025" y="1001025"/>
              <a:ext cx="25" cy="183900"/>
            </a:xfrm>
            <a:custGeom>
              <a:avLst/>
              <a:gdLst/>
              <a:ahLst/>
              <a:cxnLst/>
              <a:rect l="l" t="t" r="r" b="b"/>
              <a:pathLst>
                <a:path w="1" h="7356" fill="none" extrusionOk="0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0"/>
            <p:cNvSpPr/>
            <p:nvPr/>
          </p:nvSpPr>
          <p:spPr>
            <a:xfrm>
              <a:off x="6872000" y="994325"/>
              <a:ext cx="85275" cy="190600"/>
            </a:xfrm>
            <a:custGeom>
              <a:avLst/>
              <a:gdLst/>
              <a:ahLst/>
              <a:cxnLst/>
              <a:rect l="l" t="t" r="r" b="b"/>
              <a:pathLst>
                <a:path w="3411" h="7624" fill="none" extrusionOk="0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0"/>
            <p:cNvSpPr/>
            <p:nvPr/>
          </p:nvSpPr>
          <p:spPr>
            <a:xfrm>
              <a:off x="6736825" y="994325"/>
              <a:ext cx="85275" cy="190600"/>
            </a:xfrm>
            <a:custGeom>
              <a:avLst/>
              <a:gdLst/>
              <a:ahLst/>
              <a:cxnLst/>
              <a:rect l="l" t="t" r="r" b="b"/>
              <a:pathLst>
                <a:path w="3411" h="7624" fill="none" extrusionOk="0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8" name="Google Shape;828;p40"/>
          <p:cNvGrpSpPr/>
          <p:nvPr/>
        </p:nvGrpSpPr>
        <p:grpSpPr>
          <a:xfrm>
            <a:off x="4995999" y="2036571"/>
            <a:ext cx="183462" cy="290866"/>
            <a:chOff x="6718575" y="2318625"/>
            <a:chExt cx="256950" cy="407375"/>
          </a:xfrm>
        </p:grpSpPr>
        <p:sp>
          <p:nvSpPr>
            <p:cNvPr id="829" name="Google Shape;829;p4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7" name="Google Shape;837;p40"/>
          <p:cNvGrpSpPr/>
          <p:nvPr/>
        </p:nvGrpSpPr>
        <p:grpSpPr>
          <a:xfrm>
            <a:off x="2533645" y="2569126"/>
            <a:ext cx="308680" cy="187836"/>
            <a:chOff x="3269900" y="3064500"/>
            <a:chExt cx="432325" cy="263075"/>
          </a:xfrm>
        </p:grpSpPr>
        <p:sp>
          <p:nvSpPr>
            <p:cNvPr id="838" name="Google Shape;838;p40"/>
            <p:cNvSpPr/>
            <p:nvPr/>
          </p:nvSpPr>
          <p:spPr>
            <a:xfrm>
              <a:off x="3269900" y="3064500"/>
              <a:ext cx="432325" cy="263075"/>
            </a:xfrm>
            <a:custGeom>
              <a:avLst/>
              <a:gdLst/>
              <a:ahLst/>
              <a:cxnLst/>
              <a:rect l="l" t="t" r="r" b="b"/>
              <a:pathLst>
                <a:path w="17293" h="10523" fill="none" extrusionOk="0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0"/>
            <p:cNvSpPr/>
            <p:nvPr/>
          </p:nvSpPr>
          <p:spPr>
            <a:xfrm>
              <a:off x="3445875" y="3155825"/>
              <a:ext cx="80400" cy="80400"/>
            </a:xfrm>
            <a:custGeom>
              <a:avLst/>
              <a:gdLst/>
              <a:ahLst/>
              <a:cxnLst/>
              <a:rect l="l" t="t" r="r" b="b"/>
              <a:pathLst>
                <a:path w="3216" h="3216" fill="none" extrusionOk="0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0"/>
            <p:cNvSpPr/>
            <p:nvPr/>
          </p:nvSpPr>
          <p:spPr>
            <a:xfrm>
              <a:off x="3381925" y="3091900"/>
              <a:ext cx="208275" cy="208275"/>
            </a:xfrm>
            <a:custGeom>
              <a:avLst/>
              <a:gdLst/>
              <a:ahLst/>
              <a:cxnLst/>
              <a:rect l="l" t="t" r="r" b="b"/>
              <a:pathLst>
                <a:path w="8331" h="8331" fill="none" extrusionOk="0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40"/>
          <p:cNvGrpSpPr/>
          <p:nvPr/>
        </p:nvGrpSpPr>
        <p:grpSpPr>
          <a:xfrm>
            <a:off x="4975114" y="2511738"/>
            <a:ext cx="225213" cy="316516"/>
            <a:chOff x="6689325" y="2984125"/>
            <a:chExt cx="315425" cy="443300"/>
          </a:xfrm>
        </p:grpSpPr>
        <p:sp>
          <p:nvSpPr>
            <p:cNvPr id="842" name="Google Shape;842;p40"/>
            <p:cNvSpPr/>
            <p:nvPr/>
          </p:nvSpPr>
          <p:spPr>
            <a:xfrm>
              <a:off x="6689325" y="2984125"/>
              <a:ext cx="315425" cy="77975"/>
            </a:xfrm>
            <a:custGeom>
              <a:avLst/>
              <a:gdLst/>
              <a:ahLst/>
              <a:cxnLst/>
              <a:rect l="l" t="t" r="r" b="b"/>
              <a:pathLst>
                <a:path w="12617" h="3119" fill="none" extrusionOk="0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0"/>
            <p:cNvSpPr/>
            <p:nvPr/>
          </p:nvSpPr>
          <p:spPr>
            <a:xfrm>
              <a:off x="6702125" y="3069375"/>
              <a:ext cx="289850" cy="358050"/>
            </a:xfrm>
            <a:custGeom>
              <a:avLst/>
              <a:gdLst/>
              <a:ahLst/>
              <a:cxnLst/>
              <a:rect l="l" t="t" r="r" b="b"/>
              <a:pathLst>
                <a:path w="11594" h="14322" fill="none" extrusionOk="0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0"/>
            <p:cNvSpPr/>
            <p:nvPr/>
          </p:nvSpPr>
          <p:spPr>
            <a:xfrm>
              <a:off x="676117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0"/>
            <p:cNvSpPr/>
            <p:nvPr/>
          </p:nvSpPr>
          <p:spPr>
            <a:xfrm>
              <a:off x="684702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0"/>
            <p:cNvSpPr/>
            <p:nvPr/>
          </p:nvSpPr>
          <p:spPr>
            <a:xfrm>
              <a:off x="693287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7" name="Google Shape;847;p40"/>
          <p:cNvGrpSpPr/>
          <p:nvPr/>
        </p:nvGrpSpPr>
        <p:grpSpPr>
          <a:xfrm>
            <a:off x="1618529" y="3441652"/>
            <a:ext cx="217824" cy="352145"/>
            <a:chOff x="1988225" y="4286525"/>
            <a:chExt cx="305075" cy="493200"/>
          </a:xfrm>
        </p:grpSpPr>
        <p:sp>
          <p:nvSpPr>
            <p:cNvPr id="848" name="Google Shape;848;p40"/>
            <p:cNvSpPr/>
            <p:nvPr/>
          </p:nvSpPr>
          <p:spPr>
            <a:xfrm>
              <a:off x="2178800" y="4519725"/>
              <a:ext cx="114500" cy="114475"/>
            </a:xfrm>
            <a:custGeom>
              <a:avLst/>
              <a:gdLst/>
              <a:ahLst/>
              <a:cxnLst/>
              <a:rect l="l" t="t" r="r" b="b"/>
              <a:pathLst>
                <a:path w="4580" h="4579" fill="none" extrusionOk="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0"/>
            <p:cNvSpPr/>
            <p:nvPr/>
          </p:nvSpPr>
          <p:spPr>
            <a:xfrm>
              <a:off x="1988225" y="45392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0"/>
            <p:cNvSpPr/>
            <p:nvPr/>
          </p:nvSpPr>
          <p:spPr>
            <a:xfrm>
              <a:off x="2042425" y="4286525"/>
              <a:ext cx="239300" cy="236250"/>
            </a:xfrm>
            <a:custGeom>
              <a:avLst/>
              <a:gdLst/>
              <a:ahLst/>
              <a:cxnLst/>
              <a:rect l="l" t="t" r="r" b="b"/>
              <a:pathLst>
                <a:path w="9572" h="9450" fill="none" extrusionOk="0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0"/>
            <p:cNvSpPr/>
            <p:nvPr/>
          </p:nvSpPr>
          <p:spPr>
            <a:xfrm>
              <a:off x="2161750" y="4522750"/>
              <a:ext cx="25" cy="256975"/>
            </a:xfrm>
            <a:custGeom>
              <a:avLst/>
              <a:gdLst/>
              <a:ahLst/>
              <a:cxnLst/>
              <a:rect l="l" t="t" r="r" b="b"/>
              <a:pathLst>
                <a:path w="1" h="10279" fill="none" extrusionOk="0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0"/>
            <p:cNvSpPr/>
            <p:nvPr/>
          </p:nvSpPr>
          <p:spPr>
            <a:xfrm>
              <a:off x="2133750" y="4377850"/>
              <a:ext cx="56050" cy="56025"/>
            </a:xfrm>
            <a:custGeom>
              <a:avLst/>
              <a:gdLst/>
              <a:ahLst/>
              <a:cxnLst/>
              <a:rect l="l" t="t" r="r" b="b"/>
              <a:pathLst>
                <a:path w="2242" h="2241" fill="none" extrusionOk="0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0"/>
            <p:cNvSpPr/>
            <p:nvPr/>
          </p:nvSpPr>
          <p:spPr>
            <a:xfrm>
              <a:off x="2038150" y="45891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0"/>
            <p:cNvSpPr/>
            <p:nvPr/>
          </p:nvSpPr>
          <p:spPr>
            <a:xfrm>
              <a:off x="2194025" y="4564150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" name="Google Shape;855;p40"/>
          <p:cNvGrpSpPr/>
          <p:nvPr/>
        </p:nvGrpSpPr>
        <p:grpSpPr>
          <a:xfrm>
            <a:off x="2080647" y="3466427"/>
            <a:ext cx="263038" cy="333027"/>
            <a:chOff x="2635450" y="4321225"/>
            <a:chExt cx="368400" cy="466425"/>
          </a:xfrm>
        </p:grpSpPr>
        <p:sp>
          <p:nvSpPr>
            <p:cNvPr id="856" name="Google Shape;856;p40"/>
            <p:cNvSpPr/>
            <p:nvPr/>
          </p:nvSpPr>
          <p:spPr>
            <a:xfrm>
              <a:off x="2635450" y="4653050"/>
              <a:ext cx="368400" cy="134600"/>
            </a:xfrm>
            <a:custGeom>
              <a:avLst/>
              <a:gdLst/>
              <a:ahLst/>
              <a:cxnLst/>
              <a:rect l="l" t="t" r="r" b="b"/>
              <a:pathLst>
                <a:path w="14736" h="5384" fill="none" extrusionOk="0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0"/>
            <p:cNvSpPr/>
            <p:nvPr/>
          </p:nvSpPr>
          <p:spPr>
            <a:xfrm>
              <a:off x="2819350" y="4321225"/>
              <a:ext cx="25" cy="347075"/>
            </a:xfrm>
            <a:custGeom>
              <a:avLst/>
              <a:gdLst/>
              <a:ahLst/>
              <a:cxnLst/>
              <a:rect l="l" t="t" r="r" b="b"/>
              <a:pathLst>
                <a:path w="1" h="13883" fill="none" extrusionOk="0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0"/>
            <p:cNvSpPr/>
            <p:nvPr/>
          </p:nvSpPr>
          <p:spPr>
            <a:xfrm>
              <a:off x="2835175" y="4328525"/>
              <a:ext cx="114475" cy="114500"/>
            </a:xfrm>
            <a:custGeom>
              <a:avLst/>
              <a:gdLst/>
              <a:ahLst/>
              <a:cxnLst/>
              <a:rect l="l" t="t" r="r" b="b"/>
              <a:pathLst>
                <a:path w="4579" h="4580" fill="none" extrusionOk="0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0"/>
            <p:cNvSpPr/>
            <p:nvPr/>
          </p:nvSpPr>
          <p:spPr>
            <a:xfrm>
              <a:off x="2850400" y="4372975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0"/>
            <p:cNvSpPr/>
            <p:nvPr/>
          </p:nvSpPr>
          <p:spPr>
            <a:xfrm>
              <a:off x="2646425" y="44296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0"/>
            <p:cNvSpPr/>
            <p:nvPr/>
          </p:nvSpPr>
          <p:spPr>
            <a:xfrm>
              <a:off x="2696350" y="44795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2" name="Google Shape;862;p40"/>
          <p:cNvGrpSpPr/>
          <p:nvPr/>
        </p:nvGrpSpPr>
        <p:grpSpPr>
          <a:xfrm>
            <a:off x="4942092" y="3458163"/>
            <a:ext cx="291276" cy="326066"/>
            <a:chOff x="6643075" y="4309650"/>
            <a:chExt cx="407950" cy="456675"/>
          </a:xfrm>
        </p:grpSpPr>
        <p:sp>
          <p:nvSpPr>
            <p:cNvPr id="863" name="Google Shape;863;p40"/>
            <p:cNvSpPr/>
            <p:nvPr/>
          </p:nvSpPr>
          <p:spPr>
            <a:xfrm>
              <a:off x="6643075" y="4698125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0"/>
            <p:cNvSpPr/>
            <p:nvPr/>
          </p:nvSpPr>
          <p:spPr>
            <a:xfrm>
              <a:off x="6643075" y="4727350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0"/>
            <p:cNvSpPr/>
            <p:nvPr/>
          </p:nvSpPr>
          <p:spPr>
            <a:xfrm>
              <a:off x="6643075" y="4751700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0"/>
            <p:cNvSpPr/>
            <p:nvPr/>
          </p:nvSpPr>
          <p:spPr>
            <a:xfrm>
              <a:off x="6672900" y="4309650"/>
              <a:ext cx="348900" cy="376300"/>
            </a:xfrm>
            <a:custGeom>
              <a:avLst/>
              <a:gdLst/>
              <a:ahLst/>
              <a:cxnLst/>
              <a:rect l="l" t="t" r="r" b="b"/>
              <a:pathLst>
                <a:path w="13956" h="15052" fill="none" extrusionOk="0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0"/>
            <p:cNvSpPr/>
            <p:nvPr/>
          </p:nvSpPr>
          <p:spPr>
            <a:xfrm>
              <a:off x="6805625" y="4452725"/>
              <a:ext cx="15850" cy="28050"/>
            </a:xfrm>
            <a:custGeom>
              <a:avLst/>
              <a:gdLst/>
              <a:ahLst/>
              <a:cxnLst/>
              <a:rect l="l" t="t" r="r" b="b"/>
              <a:pathLst>
                <a:path w="634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0"/>
            <p:cNvSpPr/>
            <p:nvPr/>
          </p:nvSpPr>
          <p:spPr>
            <a:xfrm>
              <a:off x="6872600" y="4452725"/>
              <a:ext cx="15875" cy="28050"/>
            </a:xfrm>
            <a:custGeom>
              <a:avLst/>
              <a:gdLst/>
              <a:ahLst/>
              <a:cxnLst/>
              <a:rect l="l" t="t" r="r" b="b"/>
              <a:pathLst>
                <a:path w="635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0"/>
            <p:cNvSpPr/>
            <p:nvPr/>
          </p:nvSpPr>
          <p:spPr>
            <a:xfrm>
              <a:off x="6709425" y="4414975"/>
              <a:ext cx="275250" cy="54825"/>
            </a:xfrm>
            <a:custGeom>
              <a:avLst/>
              <a:gdLst/>
              <a:ahLst/>
              <a:cxnLst/>
              <a:rect l="l" t="t" r="r" b="b"/>
              <a:pathLst>
                <a:path w="11010" h="2193" fill="none" extrusionOk="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0"/>
            <p:cNvSpPr/>
            <p:nvPr/>
          </p:nvSpPr>
          <p:spPr>
            <a:xfrm>
              <a:off x="6733175" y="4382725"/>
              <a:ext cx="227750" cy="37150"/>
            </a:xfrm>
            <a:custGeom>
              <a:avLst/>
              <a:gdLst/>
              <a:ahLst/>
              <a:cxnLst/>
              <a:rect l="l" t="t" r="r" b="b"/>
              <a:pathLst>
                <a:path w="9110" h="1486" fill="none" extrusionOk="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0"/>
            <p:cNvSpPr/>
            <p:nvPr/>
          </p:nvSpPr>
          <p:spPr>
            <a:xfrm>
              <a:off x="6847025" y="4414975"/>
              <a:ext cx="25" cy="145550"/>
            </a:xfrm>
            <a:custGeom>
              <a:avLst/>
              <a:gdLst/>
              <a:ahLst/>
              <a:cxnLst/>
              <a:rect l="l" t="t" r="r" b="b"/>
              <a:pathLst>
                <a:path w="1" h="5822" fill="none" extrusionOk="0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2" name="Google Shape;872;p40"/>
          <p:cNvGrpSpPr/>
          <p:nvPr/>
        </p:nvGrpSpPr>
        <p:grpSpPr>
          <a:xfrm>
            <a:off x="3935673" y="3918550"/>
            <a:ext cx="384328" cy="368674"/>
            <a:chOff x="5233525" y="4954450"/>
            <a:chExt cx="538275" cy="516350"/>
          </a:xfrm>
        </p:grpSpPr>
        <p:sp>
          <p:nvSpPr>
            <p:cNvPr id="873" name="Google Shape;873;p40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0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0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0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0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0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0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0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0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0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0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4" name="Google Shape;884;p40"/>
          <p:cNvGrpSpPr/>
          <p:nvPr/>
        </p:nvGrpSpPr>
        <p:grpSpPr>
          <a:xfrm>
            <a:off x="3452241" y="3925065"/>
            <a:ext cx="391290" cy="355643"/>
            <a:chOff x="4556450" y="4963575"/>
            <a:chExt cx="548025" cy="498100"/>
          </a:xfrm>
        </p:grpSpPr>
        <p:sp>
          <p:nvSpPr>
            <p:cNvPr id="885" name="Google Shape;885;p40"/>
            <p:cNvSpPr/>
            <p:nvPr/>
          </p:nvSpPr>
          <p:spPr>
            <a:xfrm>
              <a:off x="4611850" y="5222350"/>
              <a:ext cx="436600" cy="239325"/>
            </a:xfrm>
            <a:custGeom>
              <a:avLst/>
              <a:gdLst/>
              <a:ahLst/>
              <a:cxnLst/>
              <a:rect l="l" t="t" r="r" b="b"/>
              <a:pathLst>
                <a:path w="17464" h="9573" fill="none" extrusionOk="0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0"/>
            <p:cNvSpPr/>
            <p:nvPr/>
          </p:nvSpPr>
          <p:spPr>
            <a:xfrm>
              <a:off x="4612475" y="4963575"/>
              <a:ext cx="435975" cy="125450"/>
            </a:xfrm>
            <a:custGeom>
              <a:avLst/>
              <a:gdLst/>
              <a:ahLst/>
              <a:cxnLst/>
              <a:rect l="l" t="t" r="r" b="b"/>
              <a:pathLst>
                <a:path w="17439" h="5018" fill="none" extrusionOk="0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0"/>
            <p:cNvSpPr/>
            <p:nvPr/>
          </p:nvSpPr>
          <p:spPr>
            <a:xfrm>
              <a:off x="4556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0"/>
            <p:cNvSpPr/>
            <p:nvPr/>
          </p:nvSpPr>
          <p:spPr>
            <a:xfrm>
              <a:off x="4830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0"/>
            <p:cNvSpPr/>
            <p:nvPr/>
          </p:nvSpPr>
          <p:spPr>
            <a:xfrm>
              <a:off x="4830450" y="5213225"/>
              <a:ext cx="25" cy="248450"/>
            </a:xfrm>
            <a:custGeom>
              <a:avLst/>
              <a:gdLst/>
              <a:ahLst/>
              <a:cxnLst/>
              <a:rect l="l" t="t" r="r" b="b"/>
              <a:pathLst>
                <a:path w="1" h="9938" fill="none" extrusionOk="0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" name="Google Shape;890;p40"/>
          <p:cNvGrpSpPr/>
          <p:nvPr/>
        </p:nvGrpSpPr>
        <p:grpSpPr>
          <a:xfrm>
            <a:off x="578641" y="4002017"/>
            <a:ext cx="378241" cy="209131"/>
            <a:chOff x="531800" y="5071350"/>
            <a:chExt cx="529750" cy="292900"/>
          </a:xfrm>
        </p:grpSpPr>
        <p:sp>
          <p:nvSpPr>
            <p:cNvPr id="891" name="Google Shape;891;p40"/>
            <p:cNvSpPr/>
            <p:nvPr/>
          </p:nvSpPr>
          <p:spPr>
            <a:xfrm>
              <a:off x="632875" y="5077450"/>
              <a:ext cx="272200" cy="185725"/>
            </a:xfrm>
            <a:custGeom>
              <a:avLst/>
              <a:gdLst/>
              <a:ahLst/>
              <a:cxnLst/>
              <a:rect l="l" t="t" r="r" b="b"/>
              <a:pathLst>
                <a:path w="10888" h="7429" fill="none" extrusionOk="0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0"/>
            <p:cNvSpPr/>
            <p:nvPr/>
          </p:nvSpPr>
          <p:spPr>
            <a:xfrm>
              <a:off x="886175" y="5071350"/>
              <a:ext cx="74300" cy="191825"/>
            </a:xfrm>
            <a:custGeom>
              <a:avLst/>
              <a:gdLst/>
              <a:ahLst/>
              <a:cxnLst/>
              <a:rect l="l" t="t" r="r" b="b"/>
              <a:pathLst>
                <a:path w="2972" h="7673" fill="none" extrusionOk="0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0"/>
            <p:cNvSpPr/>
            <p:nvPr/>
          </p:nvSpPr>
          <p:spPr>
            <a:xfrm>
              <a:off x="531800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0"/>
            <p:cNvSpPr/>
            <p:nvPr/>
          </p:nvSpPr>
          <p:spPr>
            <a:xfrm>
              <a:off x="859375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0"/>
            <p:cNvSpPr/>
            <p:nvPr/>
          </p:nvSpPr>
          <p:spPr>
            <a:xfrm>
              <a:off x="676100" y="5071350"/>
              <a:ext cx="86500" cy="7325"/>
            </a:xfrm>
            <a:custGeom>
              <a:avLst/>
              <a:gdLst/>
              <a:ahLst/>
              <a:cxnLst/>
              <a:rect l="l" t="t" r="r" b="b"/>
              <a:pathLst>
                <a:path w="3460" h="293" fill="none" extrusionOk="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0"/>
            <p:cNvSpPr/>
            <p:nvPr/>
          </p:nvSpPr>
          <p:spPr>
            <a:xfrm>
              <a:off x="941575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0"/>
            <p:cNvSpPr/>
            <p:nvPr/>
          </p:nvSpPr>
          <p:spPr>
            <a:xfrm>
              <a:off x="614600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1" name="Google Shape;901;p40"/>
          <p:cNvGrpSpPr/>
          <p:nvPr/>
        </p:nvGrpSpPr>
        <p:grpSpPr>
          <a:xfrm>
            <a:off x="6359914" y="2966502"/>
            <a:ext cx="1079481" cy="1051467"/>
            <a:chOff x="5916675" y="927975"/>
            <a:chExt cx="516350" cy="502950"/>
          </a:xfrm>
        </p:grpSpPr>
        <p:sp>
          <p:nvSpPr>
            <p:cNvPr id="902" name="Google Shape;902;p40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0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4" name="Google Shape;904;p40"/>
          <p:cNvGrpSpPr/>
          <p:nvPr/>
        </p:nvGrpSpPr>
        <p:grpSpPr>
          <a:xfrm>
            <a:off x="6360057" y="2260600"/>
            <a:ext cx="433992" cy="422729"/>
            <a:chOff x="5916675" y="927975"/>
            <a:chExt cx="516350" cy="502950"/>
          </a:xfrm>
        </p:grpSpPr>
        <p:sp>
          <p:nvSpPr>
            <p:cNvPr id="905" name="Google Shape;905;p40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2175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0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2175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8" name="Google Shape;908;p40"/>
          <p:cNvSpPr/>
          <p:nvPr/>
        </p:nvSpPr>
        <p:spPr>
          <a:xfrm>
            <a:off x="6552218" y="2496978"/>
            <a:ext cx="402263" cy="227229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40"/>
          <p:cNvSpPr/>
          <p:nvPr/>
        </p:nvSpPr>
        <p:spPr>
          <a:xfrm>
            <a:off x="6837753" y="3554515"/>
            <a:ext cx="1000561" cy="565194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40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5" name="Google Shape;915;p41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16" name="Google Shape;916;p41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41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41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41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41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41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2" name="Google Shape;922;p41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23" name="Google Shape;923;p41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41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41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41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7" name="Google Shape;927;p41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28" name="Google Shape;928;p41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41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41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1" name="Google Shape;931;p41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932" name="Google Shape;932;p41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41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41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41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41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7" name="Google Shape;937;p41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938" name="Google Shape;938;p41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41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41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1" name="Google Shape;941;p41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942" name="Google Shape;942;p41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41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41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41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6" name="Google Shape;946;p41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947" name="Google Shape;947;p41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41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41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41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41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2" name="Google Shape;952;p41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953" name="Google Shape;953;p41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41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41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1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41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41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9" name="Google Shape;959;p41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960" name="Google Shape;960;p41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41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2" name="Google Shape;962;p41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963" name="Google Shape;963;p41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41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41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6" name="Google Shape;966;p41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967" name="Google Shape;967;p41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41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41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41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41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1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3" name="Google Shape;973;p41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974" name="Google Shape;974;p41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41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41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1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41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9" name="Google Shape;979;p41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980" name="Google Shape;980;p41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1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41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3" name="Google Shape;983;p41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984" name="Google Shape;984;p41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985" name="Google Shape;985;p41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6" name="Google Shape;986;p41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7" name="Google Shape;987;p41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8" name="Google Shape;988;p41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9" name="Google Shape;989;p41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0" name="Google Shape;990;p41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1" name="Google Shape;991;p41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2" name="Google Shape;992;p41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3" name="Google Shape;993;p41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4" name="Google Shape;994;p41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95" name="Google Shape;995;p41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1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1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1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1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1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1" name="Google Shape;1001;p41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02" name="Google Shape;1002;p41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1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1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41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6" name="Google Shape;1006;p41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07" name="Google Shape;1007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2" name="Google Shape;1012;p41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13" name="Google Shape;1013;p41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1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1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1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1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1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9" name="Google Shape;1019;p41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20" name="Google Shape;1020;p41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1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1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1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4" name="Google Shape;1024;p41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25" name="Google Shape;1025;p41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1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1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1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9" name="Google Shape;1029;p41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30" name="Google Shape;1030;p41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1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1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1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1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5" name="Google Shape;1035;p41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36" name="Google Shape;1036;p4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4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4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4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4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4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4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4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4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4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46" name="Google Shape;1046;p41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047" name="Google Shape;1047;p41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1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1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0" name="Google Shape;1050;p41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051" name="Google Shape;1051;p4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4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4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4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4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4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4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4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4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4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1" name="Google Shape;1061;p41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062" name="Google Shape;1062;p41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1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1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1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6" name="Google Shape;1066;p41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067" name="Google Shape;1067;p4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4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" name="Google Shape;1069;p4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4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4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4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4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4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4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4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77" name="Google Shape;1077;p41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078" name="Google Shape;1078;p41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1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1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41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1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1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1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5" name="Google Shape;1085;p41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086" name="Google Shape;1086;p41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1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1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1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0" name="Google Shape;1090;p41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091" name="Google Shape;1091;p41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1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1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1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5" name="Google Shape;1095;p41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096" name="Google Shape;1096;p41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1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1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1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1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1" name="Google Shape;1101;p41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02" name="Google Shape;1102;p41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1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1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1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1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1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8" name="Google Shape;1108;p41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09" name="Google Shape;1109;p41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1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1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2" name="Google Shape;1112;p41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13" name="Google Shape;1113;p41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1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1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1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1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8" name="Google Shape;1118;p41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19" name="Google Shape;1119;p41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1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1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41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41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1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5" name="Google Shape;1125;p41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26" name="Google Shape;1126;p41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1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1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9" name="Google Shape;1129;p41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30" name="Google Shape;1130;p41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1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1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41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4" name="Google Shape;1134;p41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135" name="Google Shape;1135;p41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1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1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1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41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41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1" name="Google Shape;1141;p41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142" name="Google Shape;1142;p41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1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1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1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1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1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1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9" name="Google Shape;1149;p41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150" name="Google Shape;1150;p41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1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1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1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4" name="Google Shape;1154;p41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155" name="Google Shape;1155;p41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1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1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8" name="Google Shape;1158;p41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159" name="Google Shape;1159;p41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1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1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2" name="Google Shape;1162;p41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163" name="Google Shape;1163;p41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1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1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1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7" name="Google Shape;1167;p41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168" name="Google Shape;1168;p41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1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1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1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2" name="Google Shape;1172;p41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173" name="Google Shape;1173;p41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1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1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1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41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8" name="Google Shape;1178;p41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179" name="Google Shape;1179;p41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1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41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41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1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1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5" name="Google Shape;1185;p41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186" name="Google Shape;1186;p41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41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1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1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1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3" name="Google Shape;1193;p41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194" name="Google Shape;1194;p41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1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1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1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1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1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1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1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1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6" name="Google Shape;1206;p41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07" name="Google Shape;1207;p41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1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1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1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1" name="Google Shape;1211;p41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12" name="Google Shape;1212;p41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1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1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5" name="Google Shape;1215;p41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16" name="Google Shape;1216;p4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2" name="Google Shape;1222;p41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23" name="Google Shape;1223;p41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1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1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1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1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1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1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1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1" name="Google Shape;1231;p41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232" name="Google Shape;1232;p41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1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1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1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1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1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1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41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1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1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1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1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4" name="Google Shape;1244;p41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245" name="Google Shape;1245;p41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1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1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1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1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1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1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1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1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1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1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1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7" name="Google Shape;1257;p41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258" name="Google Shape;1258;p41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1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1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1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1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1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1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1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1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1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1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1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0" name="Google Shape;1270;p41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271" name="Google Shape;1271;p41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1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1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1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1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1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7" name="Google Shape;1277;p41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278" name="Google Shape;1278;p41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1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1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1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1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1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1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1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1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1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1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1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1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1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1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3" name="Google Shape;1293;p41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294" name="Google Shape;1294;p41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1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1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1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1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9" name="Google Shape;1299;p41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300" name="Google Shape;1300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01" name="Google Shape;1301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2" name="Google Shape;1302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3" name="Google Shape;1303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4" name="Google Shape;1304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05" name="Google Shape;1305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7" name="Google Shape;1307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8" name="Google Shape;1308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09" name="Google Shape;1309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0" name="Google Shape;1310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1" name="Google Shape;1311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2" name="Google Shape;1312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13" name="Google Shape;1313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4" name="Google Shape;1314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5" name="Google Shape;1315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16" name="Google Shape;1316;p41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17" name="Google Shape;1317;p41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1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1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1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1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1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1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1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5" name="Google Shape;1325;p41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26" name="Google Shape;1326;p41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1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1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1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1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1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1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1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1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1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1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1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1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1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1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1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1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1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1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1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1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1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1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1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0" name="Google Shape;1350;p41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351" name="Google Shape;1351;p41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352" name="Google Shape;1352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3" name="Google Shape;1353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4" name="Google Shape;1354;p41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355" name="Google Shape;1355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1356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7" name="Google Shape;1357;p41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358" name="Google Shape;1358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9" name="Google Shape;1359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60" name="Google Shape;1360;p41"/>
          <p:cNvSpPr txBox="1">
            <a:spLocks noGrp="1"/>
          </p:cNvSpPr>
          <p:nvPr>
            <p:ph type="title" idx="4294967295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Diagrams and infographics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361" name="Google Shape;1361;p4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/>
              <a:t>بيان مسئله و ضرورت اجراي طرح</a:t>
            </a:r>
            <a:endParaRPr dirty="0"/>
          </a:p>
        </p:txBody>
      </p:sp>
      <p:sp>
        <p:nvSpPr>
          <p:cNvPr id="161" name="Google Shape;161;p18"/>
          <p:cNvSpPr txBox="1">
            <a:spLocks noGrp="1"/>
          </p:cNvSpPr>
          <p:nvPr>
            <p:ph type="body" idx="1"/>
          </p:nvPr>
        </p:nvSpPr>
        <p:spPr>
          <a:xfrm>
            <a:off x="902957" y="1477908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r" rtl="1">
              <a:buNone/>
            </a:pPr>
            <a:r>
              <a:rPr lang="fa-IR" sz="2400" dirty="0">
                <a:cs typeface="B Nazanin" panose="00000400000000000000" pitchFamily="2" charset="-78"/>
              </a:rPr>
              <a:t>نارسایی قلب در کودکان  بیماری پیچیده ای است و علت های متفاوتی  دارد که پروگنوزهای متفاوتی </a:t>
            </a:r>
            <a:r>
              <a:rPr lang="fa-IR" sz="2400" dirty="0" smtClean="0">
                <a:cs typeface="B Nazanin" panose="00000400000000000000" pitchFamily="2" charset="-78"/>
              </a:rPr>
              <a:t>دارند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 lvl="0" algn="r" rtl="1"/>
            <a:r>
              <a:rPr lang="fa-IR" sz="2400" dirty="0" smtClean="0">
                <a:cs typeface="B Nazanin" panose="00000400000000000000" pitchFamily="2" charset="-78"/>
              </a:rPr>
              <a:t>بیماری </a:t>
            </a:r>
            <a:r>
              <a:rPr lang="fa-IR" sz="2400" dirty="0">
                <a:cs typeface="B Nazanin" panose="00000400000000000000" pitchFamily="2" charset="-78"/>
              </a:rPr>
              <a:t>های مادرزادی </a:t>
            </a:r>
            <a:r>
              <a:rPr lang="fa-IR" sz="2400" dirty="0" smtClean="0">
                <a:cs typeface="B Nazanin" panose="00000400000000000000" pitchFamily="2" charset="-78"/>
              </a:rPr>
              <a:t>قلبی</a:t>
            </a:r>
            <a:r>
              <a:rPr lang="en-US" sz="2400" dirty="0" smtClean="0">
                <a:cs typeface="B Nazanin" panose="00000400000000000000" pitchFamily="2" charset="-78"/>
              </a:rPr>
              <a:t>(CHD)،</a:t>
            </a:r>
          </a:p>
          <a:p>
            <a:pPr lvl="0" algn="r" rtl="1"/>
            <a:r>
              <a:rPr lang="fa-IR" sz="2400" dirty="0" smtClean="0">
                <a:cs typeface="B Nazanin" panose="00000400000000000000" pitchFamily="2" charset="-78"/>
              </a:rPr>
              <a:t>کاردیومیوپاتی </a:t>
            </a:r>
            <a:r>
              <a:rPr lang="fa-IR" sz="2400" dirty="0">
                <a:cs typeface="B Nazanin" panose="00000400000000000000" pitchFamily="2" charset="-78"/>
              </a:rPr>
              <a:t>ها و بیماری های اکتسابی مثل میوکاردیت و </a:t>
            </a:r>
            <a:r>
              <a:rPr lang="fa-IR" sz="2400" dirty="0" smtClean="0">
                <a:cs typeface="B Nazanin" panose="00000400000000000000" pitchFamily="2" charset="-78"/>
              </a:rPr>
              <a:t>کاوازاکی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 lvl="0" algn="r" rtl="1"/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تاثیرات داروهای کموتراپی روی قلب از علل مهم نارسایی قلب در کودکان هستند.</a:t>
            </a:r>
            <a:endParaRPr sz="2400" dirty="0">
              <a:cs typeface="B Nazanin" panose="00000400000000000000" pitchFamily="2" charset="-78"/>
            </a:endParaRPr>
          </a:p>
        </p:txBody>
      </p:sp>
      <p:grpSp>
        <p:nvGrpSpPr>
          <p:cNvPr id="162" name="Google Shape;162;p18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63" name="Google Shape;163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Google Shape;169;p1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42"/>
          <p:cNvSpPr txBox="1"/>
          <p:nvPr/>
        </p:nvSpPr>
        <p:spPr>
          <a:xfrm>
            <a:off x="2087650" y="7618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Now you can use any emoji as an icon!</a:t>
            </a:r>
            <a:endParaRPr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And of course it resizes without losing quality and you can change the color.</a:t>
            </a:r>
            <a:endParaRPr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367" name="Google Shape;1367;p42"/>
          <p:cNvSpPr txBox="1"/>
          <p:nvPr/>
        </p:nvSpPr>
        <p:spPr>
          <a:xfrm>
            <a:off x="731900" y="22218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18637B"/>
                </a:highlight>
                <a:latin typeface="Roboto Slab"/>
                <a:ea typeface="Roboto Slab"/>
                <a:cs typeface="Roboto Slab"/>
                <a:sym typeface="Roboto Slab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18637B"/>
              </a:highlight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368" name="Google Shape;1368;p42"/>
          <p:cNvSpPr txBox="1"/>
          <p:nvPr/>
        </p:nvSpPr>
        <p:spPr>
          <a:xfrm>
            <a:off x="572775" y="7040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87AF64"/>
                </a:solidFill>
                <a:latin typeface="Roboto Slab"/>
                <a:ea typeface="Roboto Slab"/>
                <a:cs typeface="Roboto Slab"/>
                <a:sym typeface="Roboto Slab"/>
              </a:rPr>
              <a:t>😉</a:t>
            </a:r>
            <a:endParaRPr sz="9600">
              <a:solidFill>
                <a:srgbClr val="87AF64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369" name="Google Shape;1369;p4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بيان مسئله و ضرورت اجراي طرح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382" y="1466333"/>
            <a:ext cx="7540800" cy="3158700"/>
          </a:xfrm>
        </p:spPr>
        <p:txBody>
          <a:bodyPr/>
          <a:lstStyle/>
          <a:p>
            <a:pPr algn="r" rtl="1"/>
            <a:r>
              <a:rPr lang="fa-IR" sz="2000" dirty="0">
                <a:cs typeface="B Nazanin" panose="00000400000000000000" pitchFamily="2" charset="-78"/>
              </a:rPr>
              <a:t>بیماران دچار </a:t>
            </a:r>
            <a:r>
              <a:rPr lang="en-US" sz="2000" dirty="0">
                <a:cs typeface="B Nazanin" panose="00000400000000000000" pitchFamily="2" charset="-78"/>
              </a:rPr>
              <a:t>End Stage Heart Failure  </a:t>
            </a:r>
            <a:r>
              <a:rPr lang="fa-IR" sz="2000" dirty="0">
                <a:cs typeface="B Nazanin" panose="00000400000000000000" pitchFamily="2" charset="-78"/>
              </a:rPr>
              <a:t>موربیدیتی و مورتالیتی بالایی دارند و مدت  کوتاهی با درمان دارویی درمان می شوند </a:t>
            </a:r>
            <a:r>
              <a:rPr lang="fa-IR" sz="2000" dirty="0" smtClean="0">
                <a:cs typeface="B Nazanin" panose="00000400000000000000" pitchFamily="2" charset="-78"/>
              </a:rPr>
              <a:t>.</a:t>
            </a:r>
            <a:endParaRPr lang="en-US" sz="2000" dirty="0" smtClean="0">
              <a:cs typeface="B Nazanin" panose="00000400000000000000" pitchFamily="2" charset="-78"/>
            </a:endParaRPr>
          </a:p>
          <a:p>
            <a:pPr marL="50800" indent="0" algn="r" rtl="1">
              <a:buNone/>
            </a:pPr>
            <a:endParaRPr lang="en-US" sz="20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000" dirty="0" smtClean="0">
                <a:cs typeface="B Nazanin" panose="00000400000000000000" pitchFamily="2" charset="-78"/>
              </a:rPr>
              <a:t>در </a:t>
            </a:r>
            <a:r>
              <a:rPr lang="fa-IR" sz="2000" dirty="0">
                <a:cs typeface="B Nazanin" panose="00000400000000000000" pitchFamily="2" charset="-78"/>
              </a:rPr>
              <a:t>نبود علت زمینه ای قابل درمان، در نهایت </a:t>
            </a:r>
            <a:r>
              <a:rPr lang="en-US" sz="2000" dirty="0">
                <a:cs typeface="B Nazanin" panose="00000400000000000000" pitchFamily="2" charset="-78"/>
              </a:rPr>
              <a:t>mechanical circulatory support  </a:t>
            </a:r>
            <a:r>
              <a:rPr lang="fa-IR" sz="2000" dirty="0">
                <a:cs typeface="B Nazanin" panose="00000400000000000000" pitchFamily="2" charset="-78"/>
              </a:rPr>
              <a:t>و پیوند قلب تنها راه درمان در این بیماری است</a:t>
            </a:r>
            <a:r>
              <a:rPr lang="fa-IR" sz="2000" dirty="0" smtClean="0">
                <a:cs typeface="B Nazanin" panose="00000400000000000000" pitchFamily="2" charset="-78"/>
              </a:rPr>
              <a:t>.</a:t>
            </a:r>
            <a:endParaRPr lang="en-US" sz="2000" dirty="0" smtClean="0">
              <a:cs typeface="B Nazanin" panose="00000400000000000000" pitchFamily="2" charset="-78"/>
            </a:endParaRPr>
          </a:p>
          <a:p>
            <a:pPr algn="r" rtl="1"/>
            <a:endParaRPr lang="en-US" sz="2000" dirty="0">
              <a:cs typeface="B Nazanin" panose="00000400000000000000" pitchFamily="2" charset="-78"/>
            </a:endParaRPr>
          </a:p>
          <a:p>
            <a:pPr algn="r" rtl="1"/>
            <a:r>
              <a:rPr lang="fa-IR" sz="2000" b="1" dirty="0" smtClean="0">
                <a:solidFill>
                  <a:schemeClr val="accent3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پیوند </a:t>
            </a:r>
            <a:r>
              <a:rPr lang="fa-IR" sz="2000" b="1" dirty="0">
                <a:solidFill>
                  <a:schemeClr val="accent3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قلب، استاندارد طلایی درمان در کودکان و بالغین در </a:t>
            </a:r>
            <a:r>
              <a:rPr lang="en-US" sz="2000" b="1" dirty="0">
                <a:solidFill>
                  <a:schemeClr val="accent3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end stage HF  </a:t>
            </a:r>
            <a:r>
              <a:rPr lang="fa-IR" sz="2000" b="1" dirty="0">
                <a:solidFill>
                  <a:schemeClr val="accent3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است</a:t>
            </a:r>
            <a:endParaRPr lang="en-US" sz="2000" b="1" dirty="0">
              <a:solidFill>
                <a:schemeClr val="accent3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5817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بيان مسئله و ضرورت اجراي طرح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025" y="1767275"/>
            <a:ext cx="7778056" cy="3158700"/>
          </a:xfrm>
        </p:spPr>
        <p:txBody>
          <a:bodyPr/>
          <a:lstStyle/>
          <a:p>
            <a:pPr algn="r" rtl="1"/>
            <a:r>
              <a:rPr lang="fa-IR" sz="2200" dirty="0">
                <a:cs typeface="B Nazanin" panose="00000400000000000000" pitchFamily="2" charset="-78"/>
              </a:rPr>
              <a:t>انتخاب درست بیماران جهت پیوند قلب، باعث افزایش سورویوال و بهبود کیفیت زندگی می </a:t>
            </a:r>
            <a:r>
              <a:rPr lang="fa-IR" sz="2200" dirty="0" smtClean="0">
                <a:cs typeface="B Nazanin" panose="00000400000000000000" pitchFamily="2" charset="-78"/>
              </a:rPr>
              <a:t>شود.عاقبت </a:t>
            </a:r>
            <a:r>
              <a:rPr lang="fa-IR" sz="2200" dirty="0">
                <a:cs typeface="B Nazanin" panose="00000400000000000000" pitchFamily="2" charset="-78"/>
              </a:rPr>
              <a:t>بالینی این بیماران با توجه به پیشرفت در </a:t>
            </a:r>
            <a:r>
              <a:rPr lang="fa-IR" sz="2200" dirty="0" smtClean="0">
                <a:cs typeface="B Nazanin" panose="00000400000000000000" pitchFamily="2" charset="-78"/>
              </a:rPr>
              <a:t>داروهای</a:t>
            </a:r>
            <a:r>
              <a:rPr lang="en-US" sz="2200" dirty="0" smtClean="0">
                <a:cs typeface="B Nazanin" panose="00000400000000000000" pitchFamily="2" charset="-78"/>
              </a:rPr>
              <a:t> </a:t>
            </a:r>
            <a:r>
              <a:rPr lang="fa-IR" sz="2200" dirty="0" smtClean="0">
                <a:cs typeface="B Nazanin" panose="00000400000000000000" pitchFamily="2" charset="-78"/>
              </a:rPr>
              <a:t>ایمنو</a:t>
            </a:r>
            <a:r>
              <a:rPr lang="en-US" sz="2200" dirty="0">
                <a:cs typeface="B Nazanin" panose="00000400000000000000" pitchFamily="2" charset="-78"/>
              </a:rPr>
              <a:t>_</a:t>
            </a:r>
            <a:r>
              <a:rPr lang="en-US" sz="2200" dirty="0" smtClean="0">
                <a:cs typeface="B Nazanin" panose="00000400000000000000" pitchFamily="2" charset="-78"/>
              </a:rPr>
              <a:t> </a:t>
            </a:r>
            <a:r>
              <a:rPr lang="fa-IR" sz="2200" dirty="0" smtClean="0">
                <a:cs typeface="B Nazanin" panose="00000400000000000000" pitchFamily="2" charset="-78"/>
              </a:rPr>
              <a:t>ساپرسیو </a:t>
            </a:r>
            <a:r>
              <a:rPr lang="fa-IR" sz="2200" dirty="0">
                <a:cs typeface="B Nazanin" panose="00000400000000000000" pitchFamily="2" charset="-78"/>
              </a:rPr>
              <a:t>و امکان درمان عوارض قلبی رو به بهبود است</a:t>
            </a:r>
            <a:r>
              <a:rPr lang="fa-IR" sz="2200" dirty="0" smtClean="0">
                <a:cs typeface="B Nazanin" panose="00000400000000000000" pitchFamily="2" charset="-78"/>
              </a:rPr>
              <a:t>.</a:t>
            </a:r>
            <a:endParaRPr lang="en-US" sz="2200" dirty="0" smtClean="0">
              <a:cs typeface="B Nazanin" panose="00000400000000000000" pitchFamily="2" charset="-78"/>
            </a:endParaRPr>
          </a:p>
          <a:p>
            <a:pPr algn="r" rtl="1"/>
            <a:endParaRPr lang="en-US" sz="2200" dirty="0">
              <a:cs typeface="B Nazanin" panose="00000400000000000000" pitchFamily="2" charset="-78"/>
            </a:endParaRPr>
          </a:p>
          <a:p>
            <a:pPr algn="r" rtl="1"/>
            <a:r>
              <a:rPr lang="fa-IR" sz="2200" dirty="0">
                <a:cs typeface="B Nazanin" panose="00000400000000000000" pitchFamily="2" charset="-78"/>
              </a:rPr>
              <a:t>پیش آگهی کوتاه مدت این بیمارا ن عالی و در حال حاضر تمرکز بیشتر بر روی پیش آگهی میان مدت و طولانی مدت در این بیماران </a:t>
            </a:r>
            <a:r>
              <a:rPr lang="fa-IR" sz="2200" dirty="0" smtClean="0">
                <a:cs typeface="B Nazanin" panose="00000400000000000000" pitchFamily="2" charset="-78"/>
              </a:rPr>
              <a:t>است</a:t>
            </a:r>
            <a:r>
              <a:rPr lang="en-US" sz="2200" dirty="0" smtClean="0">
                <a:cs typeface="B Nazanin" panose="00000400000000000000" pitchFamily="2" charset="-78"/>
              </a:rPr>
              <a:t>.</a:t>
            </a:r>
            <a:endParaRPr lang="en-US" sz="22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4237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بيان مسئله و ضرورت اجراي طرح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025" y="1559425"/>
            <a:ext cx="7540800" cy="3158700"/>
          </a:xfr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در پیش آگهی بالینی طولانی </a:t>
            </a:r>
            <a:r>
              <a:rPr lang="fa-IR" dirty="0" smtClean="0">
                <a:cs typeface="B Nazanin" panose="00000400000000000000" pitchFamily="2" charset="-78"/>
              </a:rPr>
              <a:t>مدت</a:t>
            </a:r>
            <a:r>
              <a:rPr lang="en-US" dirty="0" smtClean="0">
                <a:cs typeface="B Nazanin" panose="00000400000000000000" pitchFamily="2" charset="-78"/>
              </a:rPr>
              <a:t>: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پس زدن </a:t>
            </a:r>
            <a:r>
              <a:rPr lang="fa-IR" dirty="0" smtClean="0">
                <a:cs typeface="B Nazanin" panose="00000400000000000000" pitchFamily="2" charset="-78"/>
              </a:rPr>
              <a:t>پیوند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en-US" dirty="0">
                <a:cs typeface="B Nazanin" panose="00000400000000000000" pitchFamily="2" charset="-78"/>
              </a:rPr>
              <a:t>allograft </a:t>
            </a:r>
            <a:r>
              <a:rPr lang="en-US" dirty="0" smtClean="0">
                <a:cs typeface="B Nazanin" panose="00000400000000000000" pitchFamily="2" charset="-78"/>
              </a:rPr>
              <a:t>failure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واسکولوپاتی </a:t>
            </a:r>
            <a:r>
              <a:rPr lang="fa-IR" dirty="0" smtClean="0">
                <a:cs typeface="B Nazanin" panose="00000400000000000000" pitchFamily="2" charset="-78"/>
              </a:rPr>
              <a:t>آلوگرافت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  <a:p>
            <a:pPr marL="50800" indent="0" algn="r" rtl="1">
              <a:buNone/>
            </a:pPr>
            <a:r>
              <a:rPr lang="en-US" dirty="0">
                <a:cs typeface="B Nazanin" panose="00000400000000000000" pitchFamily="2" charset="-78"/>
              </a:rPr>
              <a:t> </a:t>
            </a:r>
            <a:r>
              <a:rPr lang="en-US" dirty="0" smtClean="0">
                <a:cs typeface="B Nazanin" panose="00000400000000000000" pitchFamily="2" charset="-78"/>
              </a:rPr>
              <a:t>  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از علل شایع موربیدیتی و مرگ و نیاز به پیوند مجدد </a:t>
            </a:r>
            <a:r>
              <a:rPr lang="fa-IR" dirty="0" smtClean="0">
                <a:cs typeface="B Nazanin" panose="00000400000000000000" pitchFamily="2" charset="-78"/>
              </a:rPr>
              <a:t>است.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4486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بيان مسئله و ضرورت اجراي طرح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025" y="1559425"/>
            <a:ext cx="7540800" cy="3158700"/>
          </a:xfrm>
        </p:spPr>
        <p:txBody>
          <a:bodyPr/>
          <a:lstStyle/>
          <a:p>
            <a:pPr algn="just" rtl="1"/>
            <a:r>
              <a:rPr lang="fa-IR" sz="2200" dirty="0">
                <a:cs typeface="B Nazanin" panose="00000400000000000000" pitchFamily="2" charset="-78"/>
              </a:rPr>
              <a:t>به خاطر ریسک بالقوه ای که در انجام کاتتریزاسیون وجود دارد، امروزه جهت ارزیابی کودکان با پیوند </a:t>
            </a:r>
            <a:r>
              <a:rPr lang="fa-IR" sz="2200" u="sng" dirty="0">
                <a:cs typeface="B Nazanin" panose="00000400000000000000" pitchFamily="2" charset="-78"/>
              </a:rPr>
              <a:t>قلب تمایل به استفاده از روش های غیر تهاجمی است</a:t>
            </a:r>
            <a:r>
              <a:rPr lang="fa-IR" sz="2200" dirty="0">
                <a:cs typeface="B Nazanin" panose="00000400000000000000" pitchFamily="2" charset="-78"/>
              </a:rPr>
              <a:t>.لذا </a:t>
            </a:r>
            <a:r>
              <a:rPr lang="fa-IR" sz="2200" b="1" i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اکوکاردیوگرافی</a:t>
            </a:r>
            <a:r>
              <a:rPr lang="fa-IR" sz="2200" dirty="0">
                <a:cs typeface="B Nazanin" panose="00000400000000000000" pitchFamily="2" charset="-78"/>
              </a:rPr>
              <a:t> با توجه به در دسترس بون،امکان بررسی سایز و فانکشن قلب به طور گسترده استفاده می </a:t>
            </a:r>
            <a:r>
              <a:rPr lang="fa-IR" sz="2200" dirty="0" smtClean="0">
                <a:cs typeface="B Nazanin" panose="00000400000000000000" pitchFamily="2" charset="-78"/>
              </a:rPr>
              <a:t>شود</a:t>
            </a:r>
            <a:r>
              <a:rPr lang="en-US" sz="2200" dirty="0" smtClean="0">
                <a:cs typeface="B Nazanin" panose="00000400000000000000" pitchFamily="2" charset="-78"/>
              </a:rPr>
              <a:t>.</a:t>
            </a:r>
          </a:p>
          <a:p>
            <a:pPr marL="50800" indent="0" algn="just" rtl="1">
              <a:buNone/>
            </a:pPr>
            <a:endParaRPr lang="en-US" sz="2200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sz="2200" dirty="0">
                <a:cs typeface="B Nazanin" panose="00000400000000000000" pitchFamily="2" charset="-78"/>
              </a:rPr>
              <a:t>اخیرا  از اکوکاردیوگرافی و اندازه گیری </a:t>
            </a:r>
            <a:r>
              <a:rPr lang="en-US" sz="2200" dirty="0">
                <a:cs typeface="B Nazanin" panose="00000400000000000000" pitchFamily="2" charset="-78"/>
              </a:rPr>
              <a:t>strain </a:t>
            </a:r>
            <a:r>
              <a:rPr lang="fa-IR" sz="2200" dirty="0">
                <a:cs typeface="B Nazanin" panose="00000400000000000000" pitchFamily="2" charset="-78"/>
              </a:rPr>
              <a:t>بطن چپ  در بررسی رد پیوند حاد، واسکولوپاتی آلوگرافت و پروگنوز بیماران پیوند قلب استفاده شده است</a:t>
            </a:r>
            <a:r>
              <a:rPr lang="fa-IR" sz="2200" dirty="0" smtClean="0">
                <a:cs typeface="B Nazanin" panose="00000400000000000000" pitchFamily="2" charset="-78"/>
              </a:rPr>
              <a:t>.</a:t>
            </a:r>
            <a:endParaRPr lang="en-US" sz="22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1238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0F3D38"/>
      </a:accent3>
      <a:accent4>
        <a:srgbClr val="2E6E4B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2126</Words>
  <Application>Microsoft Office PowerPoint</Application>
  <PresentationFormat>On-screen Show (16:9)</PresentationFormat>
  <Paragraphs>216</Paragraphs>
  <Slides>50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Arial</vt:lpstr>
      <vt:lpstr>Times New Roman</vt:lpstr>
      <vt:lpstr>B Zar</vt:lpstr>
      <vt:lpstr>Nixie One</vt:lpstr>
      <vt:lpstr>Tahoma</vt:lpstr>
      <vt:lpstr>Roboto Slab</vt:lpstr>
      <vt:lpstr>Roya</vt:lpstr>
      <vt:lpstr>Calibri</vt:lpstr>
      <vt:lpstr>B Nazanin</vt:lpstr>
      <vt:lpstr>Warwick template</vt:lpstr>
      <vt:lpstr>PowerPoint Presentation</vt:lpstr>
      <vt:lpstr>بررسی ارتباط پیامدهای بالینی در کودکان با پیوند قلب  با پترن و محل LGE  و Strain  بطن چپ با استفاده از CMR </vt:lpstr>
      <vt:lpstr>اساتید راهنما </vt:lpstr>
      <vt:lpstr>PowerPoint Presentation</vt:lpstr>
      <vt:lpstr>بيان مسئله و ضرورت اجراي طرح</vt:lpstr>
      <vt:lpstr>بيان مسئله و ضرورت اجراي طرح</vt:lpstr>
      <vt:lpstr>بيان مسئله و ضرورت اجراي طرح</vt:lpstr>
      <vt:lpstr>بيان مسئله و ضرورت اجراي طرح</vt:lpstr>
      <vt:lpstr>بيان مسئله و ضرورت اجراي طرح</vt:lpstr>
      <vt:lpstr>بيان مسئله و ضرورت اجراي طرح</vt:lpstr>
      <vt:lpstr>PowerPoint Presentation</vt:lpstr>
      <vt:lpstr>PowerPoint Presentation</vt:lpstr>
      <vt:lpstr>سابقه طرح و بررسي متون </vt:lpstr>
      <vt:lpstr>سابقه طرح و بررسي متون </vt:lpstr>
      <vt:lpstr>سابقه طرح و بررسي متون </vt:lpstr>
      <vt:lpstr>بيان مسئله و ضرورت اجراي طرح</vt:lpstr>
      <vt:lpstr>PowerPoint Presentation</vt:lpstr>
      <vt:lpstr>اهداف اصلي طرح </vt:lpstr>
      <vt:lpstr>PowerPoint Presentation</vt:lpstr>
      <vt:lpstr>اهداف اختصاصي  طرح</vt:lpstr>
      <vt:lpstr>اهداف اختصاصي  طرح</vt:lpstr>
      <vt:lpstr>PowerPoint Presentation</vt:lpstr>
      <vt:lpstr>اهدف كاربردي طرح </vt:lpstr>
      <vt:lpstr>PowerPoint Presentation</vt:lpstr>
      <vt:lpstr>فرضيه ها يا سوالات پژوهش  </vt:lpstr>
      <vt:lpstr>PowerPoint Presentation</vt:lpstr>
      <vt:lpstr>روش اجرا  </vt:lpstr>
      <vt:lpstr>روش اجرا  </vt:lpstr>
      <vt:lpstr>روش اجرا  </vt:lpstr>
      <vt:lpstr>روش اجرا  </vt:lpstr>
      <vt:lpstr>روش اجرا  </vt:lpstr>
      <vt:lpstr>پیامدهای نامطلوب</vt:lpstr>
      <vt:lpstr>پیامدهای نامطلوب</vt:lpstr>
      <vt:lpstr>روش اجرا  </vt:lpstr>
      <vt:lpstr>PowerPoint Presentation</vt:lpstr>
      <vt:lpstr>آنالیز آماری </vt:lpstr>
      <vt:lpstr>PowerPoint Presentation</vt:lpstr>
      <vt:lpstr>محدوديتهاي اجرايي طرح و روش كاهش آنها</vt:lpstr>
      <vt:lpstr>روش اجرا  </vt:lpstr>
      <vt:lpstr>PowerPoint Presentation</vt:lpstr>
      <vt:lpstr>PowerPoint Presentation</vt:lpstr>
      <vt:lpstr>PowerPoint Presentation</vt:lpstr>
      <vt:lpstr>PowerPoint Presentation</vt:lpstr>
      <vt:lpstr>هزينه پرسنلي</vt:lpstr>
      <vt:lpstr>مواد مصرفی</vt:lpstr>
      <vt:lpstr>PowerPoint Presentation</vt:lpstr>
      <vt:lpstr>PowerPoint Presentation</vt:lpstr>
      <vt:lpstr>PowerPoint Presentation</vt:lpstr>
      <vt:lpstr>Diagrams and infographics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بررسی ارتباط پیامدهای بالینی در کودکان با پیوند قلب  با پترن و محل LGE  و Strain  بطن چپ با استفاده از CMR</dc:title>
  <dc:creator>ASUS</dc:creator>
  <cp:lastModifiedBy>Fahimeh Farrokhzadeh</cp:lastModifiedBy>
  <cp:revision>43</cp:revision>
  <dcterms:modified xsi:type="dcterms:W3CDTF">2021-05-24T09:58:35Z</dcterms:modified>
</cp:coreProperties>
</file>