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8" r:id="rId2"/>
    <p:sldId id="256" r:id="rId3"/>
    <p:sldId id="258" r:id="rId4"/>
    <p:sldId id="291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3" r:id="rId25"/>
    <p:sldId id="284" r:id="rId26"/>
    <p:sldId id="285" r:id="rId27"/>
    <p:sldId id="286" r:id="rId28"/>
    <p:sldId id="290" r:id="rId29"/>
    <p:sldId id="292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75" autoAdjust="0"/>
    <p:restoredTop sz="94660"/>
  </p:normalViewPr>
  <p:slideViewPr>
    <p:cSldViewPr snapToGrid="0">
      <p:cViewPr>
        <p:scale>
          <a:sx n="76" d="100"/>
          <a:sy n="76" d="100"/>
        </p:scale>
        <p:origin x="348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FF2A-EBD8-4D58-B518-53AE2E7ADC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0AD0-748A-4969-8DDC-0660FC75F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9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FF2A-EBD8-4D58-B518-53AE2E7ADC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0AD0-748A-4969-8DDC-0660FC75F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1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FF2A-EBD8-4D58-B518-53AE2E7ADC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0AD0-748A-4969-8DDC-0660FC75F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484800" y="3838333"/>
            <a:ext cx="600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64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64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64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64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64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64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64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64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64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484800" y="5310733"/>
            <a:ext cx="600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24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24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24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264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FF2A-EBD8-4D58-B518-53AE2E7ADC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0AD0-748A-4969-8DDC-0660FC75F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5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FF2A-EBD8-4D58-B518-53AE2E7ADC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0AD0-748A-4969-8DDC-0660FC75F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0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FF2A-EBD8-4D58-B518-53AE2E7ADC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0AD0-748A-4969-8DDC-0660FC75F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6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FF2A-EBD8-4D58-B518-53AE2E7ADC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0AD0-748A-4969-8DDC-0660FC75F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7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FF2A-EBD8-4D58-B518-53AE2E7ADC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0AD0-748A-4969-8DDC-0660FC75F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9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FF2A-EBD8-4D58-B518-53AE2E7ADC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0AD0-748A-4969-8DDC-0660FC75F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9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FF2A-EBD8-4D58-B518-53AE2E7ADC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0AD0-748A-4969-8DDC-0660FC75F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8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FF2A-EBD8-4D58-B518-53AE2E7ADC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0AD0-748A-4969-8DDC-0660FC75F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5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FF2A-EBD8-4D58-B518-53AE2E7ADC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0AD0-748A-4969-8DDC-0660FC75F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9" y="2"/>
            <a:ext cx="1065211" cy="1065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6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سابقه طرح و بررسی متون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2800" dirty="0" err="1" smtClean="0">
                <a:cs typeface="B Nazanin" panose="00000400000000000000" pitchFamily="2" charset="-78"/>
              </a:rPr>
              <a:t>Baritusio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و همکاران در یک مقاله مروری در سال 2017 به اهمیت </a:t>
            </a:r>
            <a:r>
              <a:rPr lang="en-US" sz="2800" dirty="0" smtClean="0">
                <a:cs typeface="B Nazanin" panose="00000400000000000000" pitchFamily="2" charset="-78"/>
              </a:rPr>
              <a:t>CMR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در بیماری های حاد و مزمن عروق کرونر پرداختند و بیان کردند که نقش  </a:t>
            </a:r>
            <a:r>
              <a:rPr lang="en-US" sz="2800" dirty="0" smtClean="0">
                <a:cs typeface="B Nazanin" panose="00000400000000000000" pitchFamily="2" charset="-78"/>
              </a:rPr>
              <a:t>CMR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smtClean="0">
                <a:cs typeface="B Nazanin" panose="00000400000000000000" pitchFamily="2" charset="-78"/>
              </a:rPr>
              <a:t>  </a:t>
            </a:r>
            <a:r>
              <a:rPr lang="fa-IR" sz="2800" dirty="0" smtClean="0">
                <a:cs typeface="B Nazanin" panose="00000400000000000000" pitchFamily="2" charset="-78"/>
              </a:rPr>
              <a:t>در بررسی </a:t>
            </a:r>
            <a:r>
              <a:rPr lang="fa-IR" sz="2800" i="1" u="sng" dirty="0" smtClean="0">
                <a:cs typeface="B Nazanin" panose="00000400000000000000" pitchFamily="2" charset="-78"/>
              </a:rPr>
              <a:t>حوادث حاد عروق کرونر ،پیش اگهی بیماران ، بررسی عوارض انفارکت حاد و نیز قابلیت آن در بررسی فیبروز در بیماران </a:t>
            </a:r>
            <a:r>
              <a:rPr lang="en-US" sz="2800" dirty="0" smtClean="0">
                <a:cs typeface="B Nazanin" panose="00000400000000000000" pitchFamily="2" charset="-78"/>
              </a:rPr>
              <a:t>CCD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غیر قابل انکار است. </a:t>
            </a:r>
          </a:p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 با توجه به رزولوشن بالا می تواند سایز های بسیار کوچک اسکار  را مشخص کند و نسبت به روش </a:t>
            </a:r>
            <a:r>
              <a:rPr lang="en-US" sz="2800" dirty="0" smtClean="0">
                <a:cs typeface="B Nazanin" panose="00000400000000000000" pitchFamily="2" charset="-78"/>
              </a:rPr>
              <a:t>SPECT ، Superior  </a:t>
            </a:r>
            <a:r>
              <a:rPr lang="fa-IR" sz="2800" dirty="0" smtClean="0">
                <a:cs typeface="B Nazanin" panose="00000400000000000000" pitchFamily="2" charset="-78"/>
              </a:rPr>
              <a:t>بوده است.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همچنین بیان کردند که  در بیماران مشکوک به </a:t>
            </a:r>
            <a:r>
              <a:rPr lang="en-US" sz="2800" b="1" dirty="0" smtClean="0">
                <a:cs typeface="B Nazanin" panose="00000400000000000000" pitchFamily="2" charset="-78"/>
              </a:rPr>
              <a:t>CAD  </a:t>
            </a:r>
            <a:r>
              <a:rPr lang="fa-IR" sz="2800" b="1" dirty="0" smtClean="0">
                <a:cs typeface="B Nazanin" panose="00000400000000000000" pitchFamily="2" charset="-78"/>
              </a:rPr>
              <a:t>بدون سابقه انفارکت، وجود </a:t>
            </a:r>
            <a:r>
              <a:rPr lang="en-US" sz="2800" b="1" dirty="0" smtClean="0">
                <a:cs typeface="B Nazanin" panose="00000400000000000000" pitchFamily="2" charset="-78"/>
              </a:rPr>
              <a:t>LGE   </a:t>
            </a:r>
            <a:r>
              <a:rPr lang="fa-IR" sz="2800" b="1" dirty="0" smtClean="0">
                <a:cs typeface="B Nazanin" panose="00000400000000000000" pitchFamily="2" charset="-78"/>
              </a:rPr>
              <a:t>حتی بعد از تطابق با شدت  </a:t>
            </a:r>
            <a:r>
              <a:rPr lang="en-US" sz="2800" b="1" dirty="0" smtClean="0">
                <a:cs typeface="B Nazanin" panose="00000400000000000000" pitchFamily="2" charset="-78"/>
              </a:rPr>
              <a:t>CAD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en-US" sz="2800" b="1" dirty="0" smtClean="0">
                <a:cs typeface="B Nazanin" panose="00000400000000000000" pitchFamily="2" charset="-78"/>
              </a:rPr>
              <a:t>  </a:t>
            </a:r>
            <a:r>
              <a:rPr lang="fa-IR" sz="2800" b="1" dirty="0" smtClean="0">
                <a:cs typeface="B Nazanin" panose="00000400000000000000" pitchFamily="2" charset="-78"/>
              </a:rPr>
              <a:t>در انژیوگرافی و</a:t>
            </a:r>
            <a:r>
              <a:rPr lang="en-US" sz="2800" b="1" dirty="0" smtClean="0">
                <a:cs typeface="B Nazanin" panose="00000400000000000000" pitchFamily="2" charset="-78"/>
              </a:rPr>
              <a:t>Left Ventricular Ejection Fraction (LVEF) ،  </a:t>
            </a:r>
            <a:r>
              <a:rPr lang="fa-IR" sz="2800" b="1" dirty="0" smtClean="0">
                <a:cs typeface="B Nazanin" panose="00000400000000000000" pitchFamily="2" charset="-78"/>
              </a:rPr>
              <a:t>با پروگنوز بدتر همراه بوده و مهم ترین پیشبینی کننده عوارض نامطلوب است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3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در مطالعه مروری دیگری در سال 2019  به نقش </a:t>
            </a:r>
            <a:r>
              <a:rPr lang="en-US" sz="4000" dirty="0" smtClean="0">
                <a:cs typeface="B Nazanin" panose="00000400000000000000" pitchFamily="2" charset="-78"/>
              </a:rPr>
              <a:t>CMR  </a:t>
            </a:r>
            <a:r>
              <a:rPr lang="fa-IR" sz="4000" dirty="0" smtClean="0">
                <a:cs typeface="B Nazanin" panose="00000400000000000000" pitchFamily="2" charset="-78"/>
              </a:rPr>
              <a:t>در تشخیص  </a:t>
            </a:r>
            <a:r>
              <a:rPr lang="en-US" sz="4000" dirty="0" smtClean="0">
                <a:cs typeface="B Nazanin" panose="00000400000000000000" pitchFamily="2" charset="-78"/>
              </a:rPr>
              <a:t>CAD</a:t>
            </a:r>
            <a:r>
              <a:rPr lang="fa-IR" sz="4000" dirty="0" smtClean="0">
                <a:cs typeface="B Nazanin" panose="00000400000000000000" pitchFamily="2" charset="-78"/>
              </a:rPr>
              <a:t> </a:t>
            </a:r>
            <a:r>
              <a:rPr lang="en-US" sz="4000" dirty="0" smtClean="0">
                <a:cs typeface="B Nazanin" panose="00000400000000000000" pitchFamily="2" charset="-78"/>
              </a:rPr>
              <a:t>  </a:t>
            </a:r>
            <a:r>
              <a:rPr lang="fa-IR" sz="4000" dirty="0" smtClean="0">
                <a:cs typeface="B Nazanin" panose="00000400000000000000" pitchFamily="2" charset="-78"/>
              </a:rPr>
              <a:t>و هدایت تصمیم گیری درمانی تاکید شد : طبق ترایال </a:t>
            </a:r>
            <a:r>
              <a:rPr lang="en-US" sz="4000" dirty="0" smtClean="0">
                <a:cs typeface="B Nazanin" panose="00000400000000000000" pitchFamily="2" charset="-78"/>
              </a:rPr>
              <a:t>MR-INFORM </a:t>
            </a:r>
            <a:r>
              <a:rPr lang="fa-IR" sz="4000" dirty="0" smtClean="0">
                <a:cs typeface="B Nazanin" panose="00000400000000000000" pitchFamily="2" charset="-78"/>
              </a:rPr>
              <a:t> </a:t>
            </a:r>
            <a:r>
              <a:rPr lang="en-US" sz="4000" dirty="0" smtClean="0"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cs typeface="B Nazanin" panose="00000400000000000000" pitchFamily="2" charset="-78"/>
              </a:rPr>
              <a:t>استراتژی تصمیم گیری درمانی در بیماران </a:t>
            </a:r>
            <a:r>
              <a:rPr lang="en-US" sz="4000" dirty="0" smtClean="0">
                <a:cs typeface="B Nazanin" panose="00000400000000000000" pitchFamily="2" charset="-78"/>
              </a:rPr>
              <a:t>CCS</a:t>
            </a:r>
            <a:r>
              <a:rPr lang="fa-IR" sz="4000" dirty="0" smtClean="0">
                <a:cs typeface="B Nazanin" panose="00000400000000000000" pitchFamily="2" charset="-78"/>
              </a:rPr>
              <a:t> </a:t>
            </a:r>
            <a:r>
              <a:rPr lang="en-US" sz="4000" dirty="0" smtClean="0"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cs typeface="B Nazanin" panose="00000400000000000000" pitchFamily="2" charset="-78"/>
              </a:rPr>
              <a:t>بوسیله </a:t>
            </a:r>
            <a:r>
              <a:rPr lang="en-US" sz="4000" dirty="0" smtClean="0">
                <a:cs typeface="B Nazanin" panose="00000400000000000000" pitchFamily="2" charset="-78"/>
              </a:rPr>
              <a:t>CMR</a:t>
            </a:r>
            <a:r>
              <a:rPr lang="fa-IR" sz="4000" dirty="0" smtClean="0">
                <a:cs typeface="B Nazanin" panose="00000400000000000000" pitchFamily="2" charset="-78"/>
              </a:rPr>
              <a:t> </a:t>
            </a:r>
            <a:r>
              <a:rPr lang="en-US" sz="4000" dirty="0" smtClean="0"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cs typeface="B Nazanin" panose="00000400000000000000" pitchFamily="2" charset="-78"/>
              </a:rPr>
              <a:t>نسبت به انژیوگرافی تهاجمی و </a:t>
            </a:r>
            <a:r>
              <a:rPr lang="en-US" sz="4000" dirty="0" smtClean="0">
                <a:cs typeface="B Nazanin" panose="00000400000000000000" pitchFamily="2" charset="-78"/>
              </a:rPr>
              <a:t>FFR</a:t>
            </a:r>
            <a:r>
              <a:rPr lang="fa-IR" sz="4000" dirty="0" smtClean="0">
                <a:cs typeface="B Nazanin" panose="00000400000000000000" pitchFamily="2" charset="-78"/>
              </a:rPr>
              <a:t> </a:t>
            </a:r>
            <a:r>
              <a:rPr lang="en-US" sz="4000" dirty="0" smtClean="0">
                <a:cs typeface="B Nazanin" panose="00000400000000000000" pitchFamily="2" charset="-78"/>
              </a:rPr>
              <a:t> </a:t>
            </a:r>
            <a:r>
              <a:rPr lang="fa-IR" sz="4000" b="1" dirty="0" smtClean="0">
                <a:cs typeface="B Nazanin" panose="00000400000000000000" pitchFamily="2" charset="-78"/>
              </a:rPr>
              <a:t>منجربه اقدام تهاجمی کمتر شده و از نظر </a:t>
            </a:r>
            <a:r>
              <a:rPr lang="en-US" sz="4000" b="1" dirty="0" smtClean="0">
                <a:cs typeface="B Nazanin" panose="00000400000000000000" pitchFamily="2" charset="-78"/>
              </a:rPr>
              <a:t>Outcome ، </a:t>
            </a:r>
            <a:r>
              <a:rPr lang="en-US" sz="4000" b="1" dirty="0" err="1" smtClean="0">
                <a:cs typeface="B Nazanin" panose="00000400000000000000" pitchFamily="2" charset="-78"/>
              </a:rPr>
              <a:t>noninferior</a:t>
            </a:r>
            <a:r>
              <a:rPr lang="fa-IR" sz="4000" b="1" dirty="0" smtClean="0">
                <a:cs typeface="B Nazanin" panose="00000400000000000000" pitchFamily="2" charset="-78"/>
              </a:rPr>
              <a:t> </a:t>
            </a:r>
            <a:r>
              <a:rPr lang="en-US" sz="4000" b="1" dirty="0" smtClean="0">
                <a:cs typeface="B Nazanin" panose="00000400000000000000" pitchFamily="2" charset="-78"/>
              </a:rPr>
              <a:t>  </a:t>
            </a:r>
            <a:r>
              <a:rPr lang="fa-IR" sz="4000" dirty="0" smtClean="0">
                <a:cs typeface="B Nazanin" panose="00000400000000000000" pitchFamily="2" charset="-78"/>
              </a:rPr>
              <a:t>بوده است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500" dirty="0" smtClean="0">
                <a:cs typeface="B Nazanin" panose="00000400000000000000" pitchFamily="2" charset="-78"/>
              </a:rPr>
              <a:t> همچنین در مطالعه </a:t>
            </a:r>
            <a:r>
              <a:rPr lang="en-US" sz="4500" dirty="0" err="1" smtClean="0">
                <a:cs typeface="B Nazanin" panose="00000400000000000000" pitchFamily="2" charset="-78"/>
              </a:rPr>
              <a:t>Abassin</a:t>
            </a:r>
            <a:r>
              <a:rPr lang="en-US" sz="4500" dirty="0" smtClean="0">
                <a:cs typeface="B Nazanin" panose="00000400000000000000" pitchFamily="2" charset="-78"/>
              </a:rPr>
              <a:t> </a:t>
            </a:r>
            <a:r>
              <a:rPr lang="en-US" sz="4500" dirty="0" err="1" smtClean="0">
                <a:cs typeface="B Nazanin" panose="00000400000000000000" pitchFamily="2" charset="-78"/>
              </a:rPr>
              <a:t>Zegard</a:t>
            </a:r>
            <a:r>
              <a:rPr lang="fa-IR" sz="4500" dirty="0" smtClean="0">
                <a:cs typeface="B Nazanin" panose="00000400000000000000" pitchFamily="2" charset="-78"/>
              </a:rPr>
              <a:t> </a:t>
            </a:r>
            <a:r>
              <a:rPr lang="en-US" sz="4500" dirty="0" smtClean="0">
                <a:cs typeface="B Nazanin" panose="00000400000000000000" pitchFamily="2" charset="-78"/>
              </a:rPr>
              <a:t>  </a:t>
            </a:r>
            <a:r>
              <a:rPr lang="fa-IR" sz="4500" dirty="0" smtClean="0">
                <a:cs typeface="B Nazanin" panose="00000400000000000000" pitchFamily="2" charset="-78"/>
              </a:rPr>
              <a:t>و همکاران در سال 2021  که به صورت رتروسپکتیو در بیماران </a:t>
            </a:r>
            <a:r>
              <a:rPr lang="en-US" sz="4500" dirty="0" smtClean="0">
                <a:cs typeface="B Nazanin" panose="00000400000000000000" pitchFamily="2" charset="-78"/>
              </a:rPr>
              <a:t>CAD</a:t>
            </a:r>
            <a:r>
              <a:rPr lang="fa-IR" sz="4500" dirty="0" smtClean="0">
                <a:cs typeface="B Nazanin" panose="00000400000000000000" pitchFamily="2" charset="-78"/>
              </a:rPr>
              <a:t> </a:t>
            </a:r>
            <a:r>
              <a:rPr lang="en-US" sz="4500" dirty="0" smtClean="0">
                <a:cs typeface="B Nazanin" panose="00000400000000000000" pitchFamily="2" charset="-78"/>
              </a:rPr>
              <a:t>  </a:t>
            </a:r>
            <a:r>
              <a:rPr lang="fa-IR" sz="4500" dirty="0" smtClean="0">
                <a:cs typeface="B Nazanin" panose="00000400000000000000" pitchFamily="2" charset="-78"/>
              </a:rPr>
              <a:t>میزان فیبروز و ارتباط آن را  با </a:t>
            </a:r>
            <a:r>
              <a:rPr lang="en-US" sz="4500" dirty="0" smtClean="0">
                <a:cs typeface="B Nazanin" panose="00000400000000000000" pitchFamily="2" charset="-78"/>
              </a:rPr>
              <a:t>SCD</a:t>
            </a:r>
            <a:r>
              <a:rPr lang="fa-IR" sz="4500" dirty="0" smtClean="0">
                <a:cs typeface="B Nazanin" panose="00000400000000000000" pitchFamily="2" charset="-78"/>
              </a:rPr>
              <a:t> </a:t>
            </a:r>
            <a:r>
              <a:rPr lang="en-US" sz="4500" dirty="0" smtClean="0">
                <a:cs typeface="B Nazanin" panose="00000400000000000000" pitchFamily="2" charset="-78"/>
              </a:rPr>
              <a:t>  </a:t>
            </a:r>
            <a:r>
              <a:rPr lang="fa-IR" sz="4500" dirty="0" smtClean="0">
                <a:cs typeface="B Nazanin" panose="00000400000000000000" pitchFamily="2" charset="-78"/>
              </a:rPr>
              <a:t>و اریتمی بطنی سنجیدند به این نتیجه رسیدند که </a:t>
            </a:r>
            <a:r>
              <a:rPr lang="fa-IR" sz="4500" b="1" dirty="0" smtClean="0">
                <a:cs typeface="B Nazanin" panose="00000400000000000000" pitchFamily="2" charset="-78"/>
              </a:rPr>
              <a:t>میزان فیبروز نسبت به  </a:t>
            </a:r>
            <a:r>
              <a:rPr lang="en-US" sz="4500" b="1" dirty="0" smtClean="0">
                <a:cs typeface="B Nazanin" panose="00000400000000000000" pitchFamily="2" charset="-78"/>
              </a:rPr>
              <a:t>LVEF</a:t>
            </a:r>
            <a:r>
              <a:rPr lang="fa-IR" sz="4500" b="1" dirty="0" smtClean="0">
                <a:cs typeface="B Nazanin" panose="00000400000000000000" pitchFamily="2" charset="-78"/>
              </a:rPr>
              <a:t> </a:t>
            </a:r>
            <a:r>
              <a:rPr lang="en-US" sz="4500" b="1" dirty="0" smtClean="0">
                <a:cs typeface="B Nazanin" panose="00000400000000000000" pitchFamily="2" charset="-78"/>
              </a:rPr>
              <a:t>  </a:t>
            </a:r>
            <a:r>
              <a:rPr lang="fa-IR" sz="4500" b="1" dirty="0" smtClean="0">
                <a:cs typeface="B Nazanin" panose="00000400000000000000" pitchFamily="2" charset="-78"/>
              </a:rPr>
              <a:t>ارتباط قوی تری با  </a:t>
            </a:r>
            <a:r>
              <a:rPr lang="en-US" sz="4500" b="1" dirty="0" smtClean="0">
                <a:cs typeface="B Nazanin" panose="00000400000000000000" pitchFamily="2" charset="-78"/>
              </a:rPr>
              <a:t>SCD </a:t>
            </a:r>
            <a:r>
              <a:rPr lang="fa-IR" sz="4500" b="1" dirty="0" smtClean="0">
                <a:cs typeface="B Nazanin" panose="00000400000000000000" pitchFamily="2" charset="-78"/>
              </a:rPr>
              <a:t> </a:t>
            </a:r>
            <a:r>
              <a:rPr lang="en-US" sz="4500" b="1" dirty="0" smtClean="0">
                <a:cs typeface="B Nazanin" panose="00000400000000000000" pitchFamily="2" charset="-78"/>
              </a:rPr>
              <a:t> </a:t>
            </a:r>
            <a:r>
              <a:rPr lang="fa-IR" sz="4500" b="1" dirty="0" smtClean="0">
                <a:cs typeface="B Nazanin" panose="00000400000000000000" pitchFamily="2" charset="-78"/>
              </a:rPr>
              <a:t>و اریتمی بطنی داشته است. </a:t>
            </a:r>
            <a:endParaRPr lang="en-US" sz="45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66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6275"/>
            <a:ext cx="10515600" cy="5500688"/>
          </a:xfrm>
        </p:spPr>
        <p:txBody>
          <a:bodyPr>
            <a:normAutofit fontScale="47500" lnSpcReduction="20000"/>
          </a:bodyPr>
          <a:lstStyle/>
          <a:p>
            <a:pPr algn="r" rtl="1">
              <a:lnSpc>
                <a:spcPct val="120000"/>
              </a:lnSpc>
            </a:pPr>
            <a:r>
              <a:rPr lang="fa-IR" sz="5100" dirty="0" smtClean="0">
                <a:cs typeface="B Nazanin" panose="00000400000000000000" pitchFamily="2" charset="-78"/>
              </a:rPr>
              <a:t> </a:t>
            </a:r>
            <a:r>
              <a:rPr lang="fa-IR" sz="5100" b="1" dirty="0" smtClean="0">
                <a:cs typeface="B Nazanin" panose="00000400000000000000" pitchFamily="2" charset="-78"/>
              </a:rPr>
              <a:t>در یک مطالعه رتروسپکتیو در سال 2021 ، </a:t>
            </a:r>
            <a:r>
              <a:rPr lang="en-US" sz="5100" b="1" dirty="0" smtClean="0">
                <a:cs typeface="B Nazanin" panose="00000400000000000000" pitchFamily="2" charset="-78"/>
              </a:rPr>
              <a:t>Lei Zhao  </a:t>
            </a:r>
            <a:r>
              <a:rPr lang="fa-IR" sz="5100" b="1" dirty="0" smtClean="0">
                <a:cs typeface="B Nazanin" panose="00000400000000000000" pitchFamily="2" charset="-78"/>
              </a:rPr>
              <a:t>و همکاران به ارزیابی توانایی تشخیص میوکارد ایسکمیک ، انفارکته و نرمال توسط اندازه گیری  </a:t>
            </a:r>
            <a:r>
              <a:rPr lang="en-US" sz="5100" b="1" dirty="0" smtClean="0">
                <a:cs typeface="B Nazanin" panose="00000400000000000000" pitchFamily="2" charset="-78"/>
              </a:rPr>
              <a:t>Strain</a:t>
            </a:r>
            <a:r>
              <a:rPr lang="fa-IR" sz="5100" b="1" dirty="0" smtClean="0">
                <a:cs typeface="B Nazanin" panose="00000400000000000000" pitchFamily="2" charset="-78"/>
              </a:rPr>
              <a:t> </a:t>
            </a:r>
            <a:r>
              <a:rPr lang="en-US" sz="5100" b="1" dirty="0" smtClean="0">
                <a:cs typeface="B Nazanin" panose="00000400000000000000" pitchFamily="2" charset="-78"/>
              </a:rPr>
              <a:t>  </a:t>
            </a:r>
            <a:r>
              <a:rPr lang="fa-IR" sz="5100" b="1" dirty="0" smtClean="0">
                <a:cs typeface="B Nazanin" panose="00000400000000000000" pitchFamily="2" charset="-78"/>
              </a:rPr>
              <a:t>میوکارد به روش </a:t>
            </a:r>
            <a:r>
              <a:rPr lang="en-US" sz="5100" b="1" dirty="0" smtClean="0">
                <a:cs typeface="B Nazanin" panose="00000400000000000000" pitchFamily="2" charset="-78"/>
              </a:rPr>
              <a:t>FT </a:t>
            </a:r>
            <a:r>
              <a:rPr lang="fa-IR" sz="5100" b="1" dirty="0" smtClean="0">
                <a:cs typeface="B Nazanin" panose="00000400000000000000" pitchFamily="2" charset="-78"/>
              </a:rPr>
              <a:t>در بیماران </a:t>
            </a:r>
            <a:r>
              <a:rPr lang="en-US" sz="5100" b="1" dirty="0" smtClean="0">
                <a:cs typeface="B Nazanin" panose="00000400000000000000" pitchFamily="2" charset="-78"/>
              </a:rPr>
              <a:t>CCD </a:t>
            </a:r>
            <a:r>
              <a:rPr lang="fa-IR" sz="5100" b="1" dirty="0" smtClean="0">
                <a:cs typeface="B Nazanin" panose="00000400000000000000" pitchFamily="2" charset="-78"/>
              </a:rPr>
              <a:t>پرداختند</a:t>
            </a:r>
            <a:r>
              <a:rPr lang="fa-IR" sz="51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20000"/>
              </a:lnSpc>
            </a:pPr>
            <a:endParaRPr lang="fa-IR" sz="51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5000" dirty="0" smtClean="0">
                <a:cs typeface="B Nazanin" panose="00000400000000000000" pitchFamily="2" charset="-78"/>
              </a:rPr>
              <a:t>109 بیمار را با ارزیابی </a:t>
            </a:r>
            <a:r>
              <a:rPr lang="en-US" sz="5000" dirty="0" smtClean="0">
                <a:cs typeface="B Nazanin" panose="00000400000000000000" pitchFamily="2" charset="-78"/>
              </a:rPr>
              <a:t>LGE  </a:t>
            </a:r>
            <a:r>
              <a:rPr lang="fa-IR" sz="5000" dirty="0" smtClean="0">
                <a:cs typeface="B Nazanin" panose="00000400000000000000" pitchFamily="2" charset="-78"/>
              </a:rPr>
              <a:t>و پرفیوژن به  گروه های نرمال ، ایسکمیک و انفارکته تقسیم کردند و </a:t>
            </a:r>
            <a:r>
              <a:rPr lang="en-US" sz="5000" dirty="0" smtClean="0">
                <a:cs typeface="B Nazanin" panose="00000400000000000000" pitchFamily="2" charset="-78"/>
              </a:rPr>
              <a:t>Longitudinal  </a:t>
            </a:r>
            <a:r>
              <a:rPr lang="fa-IR" sz="5000" dirty="0" smtClean="0">
                <a:cs typeface="B Nazanin" panose="00000400000000000000" pitchFamily="2" charset="-78"/>
              </a:rPr>
              <a:t>و </a:t>
            </a:r>
            <a:r>
              <a:rPr lang="en-US" sz="5000" dirty="0" smtClean="0">
                <a:cs typeface="B Nazanin" panose="00000400000000000000" pitchFamily="2" charset="-78"/>
              </a:rPr>
              <a:t>Circumferential Strain </a:t>
            </a:r>
            <a:r>
              <a:rPr lang="fa-IR" sz="5000" dirty="0" smtClean="0">
                <a:cs typeface="B Nazanin" panose="00000400000000000000" pitchFamily="2" charset="-78"/>
              </a:rPr>
              <a:t>به صورت گلوبال و سگمنتال در همه گروه ها سنجیده شد. و با افراد نرمال مقایسه گردید</a:t>
            </a:r>
            <a:r>
              <a:rPr lang="fa-IR" sz="35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20000"/>
              </a:lnSpc>
            </a:pPr>
            <a:r>
              <a:rPr lang="fa-IR" sz="4500" b="1" i="1" u="sng" dirty="0" smtClean="0">
                <a:cs typeface="B Nazanin" panose="00000400000000000000" pitchFamily="2" charset="-78"/>
              </a:rPr>
              <a:t> در بررسی  </a:t>
            </a:r>
            <a:r>
              <a:rPr lang="en-US" sz="4500" b="1" i="1" u="sng" dirty="0" smtClean="0">
                <a:cs typeface="B Nazanin" panose="00000400000000000000" pitchFamily="2" charset="-78"/>
              </a:rPr>
              <a:t>LVEF</a:t>
            </a:r>
            <a:r>
              <a:rPr lang="fa-IR" sz="4500" b="1" i="1" u="sng" dirty="0" smtClean="0">
                <a:cs typeface="B Nazanin" panose="00000400000000000000" pitchFamily="2" charset="-78"/>
              </a:rPr>
              <a:t> </a:t>
            </a:r>
            <a:r>
              <a:rPr lang="en-US" sz="4500" b="1" i="1" u="sng" dirty="0" smtClean="0">
                <a:cs typeface="B Nazanin" panose="00000400000000000000" pitchFamily="2" charset="-78"/>
              </a:rPr>
              <a:t>   </a:t>
            </a:r>
            <a:r>
              <a:rPr lang="fa-IR" sz="4500" b="1" i="1" u="sng" dirty="0" smtClean="0">
                <a:cs typeface="B Nazanin" panose="00000400000000000000" pitchFamily="2" charset="-78"/>
              </a:rPr>
              <a:t>بین گروه کنترل سالم ، گروه منفی از نظر ایسکمی و گروه ایسکمیک تفاوتی دیده نشد در حالی که </a:t>
            </a:r>
            <a:r>
              <a:rPr lang="en-US" sz="4500" b="1" i="1" u="sng" dirty="0" smtClean="0">
                <a:cs typeface="B Nazanin" panose="00000400000000000000" pitchFamily="2" charset="-78"/>
              </a:rPr>
              <a:t>Global Longitudinal Strain (GLS) </a:t>
            </a:r>
            <a:r>
              <a:rPr lang="fa-IR" sz="4500" b="1" i="1" u="sng" dirty="0" smtClean="0">
                <a:cs typeface="B Nazanin" panose="00000400000000000000" pitchFamily="2" charset="-78"/>
              </a:rPr>
              <a:t> </a:t>
            </a:r>
            <a:r>
              <a:rPr lang="en-US" sz="4500" b="1" i="1" u="sng" dirty="0" smtClean="0">
                <a:cs typeface="B Nazanin" panose="00000400000000000000" pitchFamily="2" charset="-78"/>
              </a:rPr>
              <a:t> </a:t>
            </a:r>
            <a:r>
              <a:rPr lang="fa-IR" sz="4500" b="1" i="1" u="sng" dirty="0" smtClean="0">
                <a:cs typeface="B Nazanin" panose="00000400000000000000" pitchFamily="2" charset="-78"/>
              </a:rPr>
              <a:t>بین تمامی این گروه ها تفاوت معنی دار قایل شد.</a:t>
            </a:r>
          </a:p>
          <a:p>
            <a:pPr marL="0" indent="0" algn="r" rtl="1">
              <a:lnSpc>
                <a:spcPct val="120000"/>
              </a:lnSpc>
              <a:buNone/>
            </a:pPr>
            <a:endParaRPr lang="fa-IR" sz="45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4500" b="1" i="1" u="sng" dirty="0" smtClean="0">
                <a:cs typeface="B Nazanin" panose="00000400000000000000" pitchFamily="2" charset="-78"/>
              </a:rPr>
              <a:t>در این مطالعه به این نتیجه رسیدند که </a:t>
            </a:r>
            <a:r>
              <a:rPr lang="en-US" sz="4500" b="1" i="1" u="sng" dirty="0" smtClean="0">
                <a:cs typeface="B Nazanin" panose="00000400000000000000" pitchFamily="2" charset="-78"/>
              </a:rPr>
              <a:t>GLS  </a:t>
            </a:r>
            <a:r>
              <a:rPr lang="fa-IR" sz="4500" b="1" i="1" u="sng" dirty="0" smtClean="0">
                <a:cs typeface="B Nazanin" panose="00000400000000000000" pitchFamily="2" charset="-78"/>
              </a:rPr>
              <a:t>می تواند اختلال انقباضی زود هنگام را مشخص کند و در آینده در انجام </a:t>
            </a:r>
            <a:r>
              <a:rPr lang="en-US" sz="4500" b="1" i="1" u="sng" dirty="0" smtClean="0">
                <a:cs typeface="B Nazanin" panose="00000400000000000000" pitchFamily="2" charset="-78"/>
              </a:rPr>
              <a:t>Selective Revascularization  </a:t>
            </a:r>
            <a:r>
              <a:rPr lang="fa-IR" sz="4500" b="1" i="1" u="sng" dirty="0" smtClean="0">
                <a:cs typeface="B Nazanin" panose="00000400000000000000" pitchFamily="2" charset="-78"/>
              </a:rPr>
              <a:t>کمک کننده باشد.</a:t>
            </a:r>
            <a:endParaRPr lang="en-US" sz="4500" b="1" i="1" u="sng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7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3925"/>
            <a:ext cx="10515600" cy="5253038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مطالعه دیگری در سال 2020  با هدف آزمودن توانایی </a:t>
            </a:r>
            <a:r>
              <a:rPr lang="en-US" b="1" dirty="0" smtClean="0">
                <a:cs typeface="B Nazanin" panose="00000400000000000000" pitchFamily="2" charset="-78"/>
              </a:rPr>
              <a:t>Strain by FT CMR </a:t>
            </a:r>
            <a:r>
              <a:rPr lang="fa-IR" b="1" dirty="0" smtClean="0">
                <a:cs typeface="B Nazanin" panose="00000400000000000000" pitchFamily="2" charset="-78"/>
              </a:rPr>
              <a:t>در افتراق بین میوکارد </a:t>
            </a:r>
            <a:r>
              <a:rPr lang="en-US" b="1" dirty="0" smtClean="0">
                <a:cs typeface="B Nazanin" panose="00000400000000000000" pitchFamily="2" charset="-78"/>
              </a:rPr>
              <a:t>Viable  </a:t>
            </a:r>
            <a:r>
              <a:rPr lang="fa-IR" b="1" dirty="0" smtClean="0">
                <a:cs typeface="B Nazanin" panose="00000400000000000000" pitchFamily="2" charset="-78"/>
              </a:rPr>
              <a:t>و </a:t>
            </a:r>
            <a:r>
              <a:rPr lang="en-US" b="1" dirty="0" smtClean="0">
                <a:cs typeface="B Nazanin" panose="00000400000000000000" pitchFamily="2" charset="-78"/>
              </a:rPr>
              <a:t>Non Viable </a:t>
            </a:r>
            <a:r>
              <a:rPr lang="fa-IR" b="1" dirty="0" smtClean="0">
                <a:cs typeface="B Nazanin" panose="00000400000000000000" pitchFamily="2" charset="-78"/>
              </a:rPr>
              <a:t>در بیماران با ایسکمی مزمن انجام شد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 30 بیمار ایسکمیک و 10 فرد سالم وارد مطالعه شدند و</a:t>
            </a:r>
            <a:r>
              <a:rPr lang="en-US" dirty="0" smtClean="0">
                <a:cs typeface="B Nazanin" panose="00000400000000000000" pitchFamily="2" charset="-78"/>
              </a:rPr>
              <a:t> SRS</a:t>
            </a:r>
            <a:r>
              <a:rPr lang="fa-IR" dirty="0">
                <a:cs typeface="B Nazanin" panose="00000400000000000000" pitchFamily="2" charset="-78"/>
              </a:rPr>
              <a:t>و</a:t>
            </a:r>
            <a:r>
              <a:rPr lang="en-US" dirty="0" smtClean="0">
                <a:cs typeface="B Nazanin" panose="00000400000000000000" pitchFamily="2" charset="-78"/>
              </a:rPr>
              <a:t> SCS</a:t>
            </a:r>
            <a:r>
              <a:rPr lang="fa-IR" dirty="0" smtClean="0">
                <a:cs typeface="B Nazanin" panose="00000400000000000000" pitchFamily="2" charset="-78"/>
              </a:rPr>
              <a:t>به همراه </a:t>
            </a:r>
            <a:r>
              <a:rPr lang="en-US" dirty="0" smtClean="0">
                <a:cs typeface="B Nazanin" panose="00000400000000000000" pitchFamily="2" charset="-78"/>
              </a:rPr>
              <a:t>GLS  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en-US" dirty="0" smtClean="0">
                <a:cs typeface="B Nazanin" panose="00000400000000000000" pitchFamily="2" charset="-78"/>
              </a:rPr>
              <a:t>GCS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اندازه گیری شد . </a:t>
            </a:r>
          </a:p>
          <a:p>
            <a:pPr algn="r" rtl="1">
              <a:lnSpc>
                <a:spcPct val="150000"/>
              </a:lnSpc>
            </a:pPr>
            <a:r>
              <a:rPr lang="fa-IR" u="sng" dirty="0" smtClean="0">
                <a:cs typeface="B Nazanin" panose="00000400000000000000" pitchFamily="2" charset="-78"/>
              </a:rPr>
              <a:t>این مطالعه به این نتیجه رسید که   </a:t>
            </a:r>
            <a:r>
              <a:rPr lang="en-US" u="sng" dirty="0" smtClean="0">
                <a:cs typeface="B Nazanin" panose="00000400000000000000" pitchFamily="2" charset="-78"/>
              </a:rPr>
              <a:t>GCS </a:t>
            </a:r>
            <a:r>
              <a:rPr lang="fa-IR" u="sng" dirty="0" smtClean="0">
                <a:cs typeface="B Nazanin" panose="00000400000000000000" pitchFamily="2" charset="-78"/>
              </a:rPr>
              <a:t>و </a:t>
            </a:r>
            <a:r>
              <a:rPr lang="en-US" u="sng" dirty="0" smtClean="0">
                <a:cs typeface="B Nazanin" panose="00000400000000000000" pitchFamily="2" charset="-78"/>
              </a:rPr>
              <a:t>GRS  </a:t>
            </a:r>
            <a:r>
              <a:rPr lang="fa-IR" u="sng" dirty="0" smtClean="0">
                <a:cs typeface="B Nazanin" panose="00000400000000000000" pitchFamily="2" charset="-78"/>
              </a:rPr>
              <a:t>در </a:t>
            </a:r>
            <a:r>
              <a:rPr lang="en-US" u="sng" dirty="0" smtClean="0">
                <a:cs typeface="B Nazanin" panose="00000400000000000000" pitchFamily="2" charset="-78"/>
              </a:rPr>
              <a:t>CCS</a:t>
            </a:r>
            <a:r>
              <a:rPr lang="fa-IR" u="sng" dirty="0" smtClean="0">
                <a:cs typeface="B Nazanin" panose="00000400000000000000" pitchFamily="2" charset="-78"/>
              </a:rPr>
              <a:t> </a:t>
            </a:r>
            <a:r>
              <a:rPr lang="en-US" u="sng" dirty="0" smtClean="0">
                <a:cs typeface="B Nazanin" panose="00000400000000000000" pitchFamily="2" charset="-78"/>
              </a:rPr>
              <a:t>  </a:t>
            </a:r>
            <a:r>
              <a:rPr lang="fa-IR" u="sng" dirty="0" smtClean="0">
                <a:cs typeface="B Nazanin" panose="00000400000000000000" pitchFamily="2" charset="-78"/>
              </a:rPr>
              <a:t>مختل می شود و ارتباط معناداری با </a:t>
            </a:r>
            <a:r>
              <a:rPr lang="en-US" u="sng" dirty="0" smtClean="0">
                <a:cs typeface="B Nazanin" panose="00000400000000000000" pitchFamily="2" charset="-78"/>
              </a:rPr>
              <a:t>LVEF</a:t>
            </a:r>
            <a:r>
              <a:rPr lang="fa-IR" u="sng" dirty="0" smtClean="0">
                <a:cs typeface="B Nazanin" panose="00000400000000000000" pitchFamily="2" charset="-78"/>
              </a:rPr>
              <a:t> </a:t>
            </a:r>
            <a:r>
              <a:rPr lang="en-US" u="sng" dirty="0" smtClean="0">
                <a:cs typeface="B Nazanin" panose="00000400000000000000" pitchFamily="2" charset="-78"/>
              </a:rPr>
              <a:t>  </a:t>
            </a:r>
            <a:r>
              <a:rPr lang="fa-IR" u="sng" dirty="0" smtClean="0">
                <a:cs typeface="B Nazanin" panose="00000400000000000000" pitchFamily="2" charset="-78"/>
              </a:rPr>
              <a:t>دارد. و هم  </a:t>
            </a:r>
            <a:r>
              <a:rPr lang="en-US" u="sng" dirty="0" smtClean="0">
                <a:cs typeface="B Nazanin" panose="00000400000000000000" pitchFamily="2" charset="-78"/>
              </a:rPr>
              <a:t>SRS</a:t>
            </a:r>
            <a:r>
              <a:rPr lang="fa-IR" u="sng" dirty="0" smtClean="0">
                <a:cs typeface="B Nazanin" panose="00000400000000000000" pitchFamily="2" charset="-78"/>
              </a:rPr>
              <a:t> </a:t>
            </a:r>
            <a:r>
              <a:rPr lang="en-US" u="sng" dirty="0" smtClean="0">
                <a:cs typeface="B Nazanin" panose="00000400000000000000" pitchFamily="2" charset="-78"/>
              </a:rPr>
              <a:t>  </a:t>
            </a:r>
            <a:r>
              <a:rPr lang="fa-IR" u="sng" dirty="0" smtClean="0">
                <a:cs typeface="B Nazanin" panose="00000400000000000000" pitchFamily="2" charset="-78"/>
              </a:rPr>
              <a:t>و هم </a:t>
            </a:r>
            <a:r>
              <a:rPr lang="en-US" u="sng" dirty="0" smtClean="0">
                <a:cs typeface="B Nazanin" panose="00000400000000000000" pitchFamily="2" charset="-78"/>
              </a:rPr>
              <a:t>SCS</a:t>
            </a:r>
            <a:r>
              <a:rPr lang="fa-IR" u="sng" dirty="0" smtClean="0">
                <a:cs typeface="B Nazanin" panose="00000400000000000000" pitchFamily="2" charset="-78"/>
              </a:rPr>
              <a:t> </a:t>
            </a:r>
            <a:r>
              <a:rPr lang="en-US" u="sng" dirty="0" smtClean="0">
                <a:cs typeface="B Nazanin" panose="00000400000000000000" pitchFamily="2" charset="-78"/>
              </a:rPr>
              <a:t> </a:t>
            </a:r>
            <a:r>
              <a:rPr lang="fa-IR" u="sng" dirty="0" smtClean="0">
                <a:cs typeface="B Nazanin" panose="00000400000000000000" pitchFamily="2" charset="-78"/>
              </a:rPr>
              <a:t>توانایی افتراق سگمان </a:t>
            </a:r>
            <a:r>
              <a:rPr lang="en-US" u="sng" dirty="0" smtClean="0">
                <a:cs typeface="B Nazanin" panose="00000400000000000000" pitchFamily="2" charset="-78"/>
              </a:rPr>
              <a:t>Viable</a:t>
            </a:r>
            <a:r>
              <a:rPr lang="fa-IR" u="sng" dirty="0" smtClean="0">
                <a:cs typeface="B Nazanin" panose="00000400000000000000" pitchFamily="2" charset="-78"/>
              </a:rPr>
              <a:t> </a:t>
            </a:r>
            <a:r>
              <a:rPr lang="en-US" u="sng" dirty="0" smtClean="0">
                <a:cs typeface="B Nazanin" panose="00000400000000000000" pitchFamily="2" charset="-78"/>
              </a:rPr>
              <a:t>  </a:t>
            </a:r>
            <a:r>
              <a:rPr lang="fa-IR" u="sng" dirty="0" smtClean="0">
                <a:cs typeface="B Nazanin" panose="00000400000000000000" pitchFamily="2" charset="-78"/>
              </a:rPr>
              <a:t>از  </a:t>
            </a:r>
            <a:r>
              <a:rPr lang="en-US" u="sng" dirty="0" smtClean="0">
                <a:cs typeface="B Nazanin" panose="00000400000000000000" pitchFamily="2" charset="-78"/>
              </a:rPr>
              <a:t>Non Viable</a:t>
            </a:r>
            <a:r>
              <a:rPr lang="fa-IR" u="sng" dirty="0" smtClean="0">
                <a:cs typeface="B Nazanin" panose="00000400000000000000" pitchFamily="2" charset="-78"/>
              </a:rPr>
              <a:t> </a:t>
            </a:r>
            <a:r>
              <a:rPr lang="en-US" u="sng" dirty="0" smtClean="0">
                <a:cs typeface="B Nazanin" panose="00000400000000000000" pitchFamily="2" charset="-78"/>
              </a:rPr>
              <a:t>  </a:t>
            </a:r>
            <a:r>
              <a:rPr lang="fa-IR" u="sng" dirty="0" smtClean="0">
                <a:cs typeface="B Nazanin" panose="00000400000000000000" pitchFamily="2" charset="-78"/>
              </a:rPr>
              <a:t>را داشتند.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 در هیچ یک از مطالعات فوق ارتباط  </a:t>
            </a:r>
            <a:r>
              <a:rPr lang="en-US" dirty="0" smtClean="0">
                <a:cs typeface="B Nazanin" panose="00000400000000000000" pitchFamily="2" charset="-78"/>
              </a:rPr>
              <a:t>GLS،  GCS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 </a:t>
            </a:r>
            <a:r>
              <a:rPr lang="fa-IR" dirty="0" smtClean="0">
                <a:cs typeface="B Nazanin" panose="00000400000000000000" pitchFamily="2" charset="-78"/>
              </a:rPr>
              <a:t>و  </a:t>
            </a:r>
            <a:r>
              <a:rPr lang="en-US" dirty="0" smtClean="0">
                <a:cs typeface="B Nazanin" panose="00000400000000000000" pitchFamily="2" charset="-78"/>
              </a:rPr>
              <a:t>GRS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با</a:t>
            </a:r>
            <a:r>
              <a:rPr lang="en-US" dirty="0" smtClean="0">
                <a:cs typeface="B Nazanin" panose="00000400000000000000" pitchFamily="2" charset="-78"/>
              </a:rPr>
              <a:t>outcome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بیماران سنجیده نشد.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9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هدف اصلی طرح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تعیین نقش پارامترهای ام ار ای قلب در پیش بینی عواقب قلبی عروقی در بیماران مبتلا به سندرم کرونری مزمن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29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اهداف اختصاصی طرح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1- تعیین پارامتر های ام ار ای قلب در بیماران مبتلا به سندرم کرونری مزمن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2- تعیین عواقب قلبی عروقی در بیماران مبتلا به سندرم کرونری مزمن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3- تعیین ارتباط بین پارامترهای ام ار ای قلب و عواقب قلبی عروقی در بیماران مبتلا به سندروم کرونری مزمن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37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اهداف کاربردی طرح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  	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   انجام به موقع  </a:t>
            </a:r>
            <a:r>
              <a:rPr lang="en-US" dirty="0" smtClean="0">
                <a:cs typeface="B Nazanin" panose="00000400000000000000" pitchFamily="2" charset="-78"/>
              </a:rPr>
              <a:t>CMR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 </a:t>
            </a:r>
            <a:r>
              <a:rPr lang="fa-IR" dirty="0" smtClean="0">
                <a:cs typeface="B Nazanin" panose="00000400000000000000" pitchFamily="2" charset="-78"/>
              </a:rPr>
              <a:t>و اندازه گیری </a:t>
            </a:r>
            <a:r>
              <a:rPr lang="en-US" dirty="0" smtClean="0">
                <a:cs typeface="B Nazanin" panose="00000400000000000000" pitchFamily="2" charset="-78"/>
              </a:rPr>
              <a:t>Strain By FT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 </a:t>
            </a:r>
            <a:r>
              <a:rPr lang="fa-IR" dirty="0" smtClean="0">
                <a:cs typeface="B Nazanin" panose="00000400000000000000" pitchFamily="2" charset="-78"/>
              </a:rPr>
              <a:t>برای ارزیابی </a:t>
            </a:r>
            <a:r>
              <a:rPr lang="en-US" dirty="0" smtClean="0">
                <a:cs typeface="B Nazanin" panose="00000400000000000000" pitchFamily="2" charset="-78"/>
              </a:rPr>
              <a:t>Viability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 </a:t>
            </a:r>
            <a:r>
              <a:rPr lang="fa-IR" dirty="0" smtClean="0">
                <a:cs typeface="B Nazanin" panose="00000400000000000000" pitchFamily="2" charset="-78"/>
              </a:rPr>
              <a:t>در بیماران با ایسکمی مزمن و کنترا اندیکاسیون دریافت </a:t>
            </a:r>
            <a:r>
              <a:rPr lang="en-US" dirty="0" smtClean="0">
                <a:cs typeface="B Nazanin" panose="00000400000000000000" pitchFamily="2" charset="-78"/>
              </a:rPr>
              <a:t>GAD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   تعیین میزان ریسک و پیش آگهی بیماران با ایسکمی مزمن با اندازه گیری  </a:t>
            </a:r>
            <a:r>
              <a:rPr lang="en-US" dirty="0" smtClean="0">
                <a:cs typeface="B Nazanin" panose="00000400000000000000" pitchFamily="2" charset="-78"/>
              </a:rPr>
              <a:t>Strain By FT </a:t>
            </a:r>
          </a:p>
          <a:p>
            <a:pPr marL="0" indent="0" algn="r" rtl="1">
              <a:buNone/>
            </a:pPr>
            <a:r>
              <a:rPr lang="en-US" dirty="0" smtClean="0">
                <a:cs typeface="B Nazanin" panose="00000400000000000000" pitchFamily="2" charset="-78"/>
              </a:rPr>
              <a:t>	</a:t>
            </a:r>
          </a:p>
          <a:p>
            <a:pPr algn="r" rtl="1"/>
            <a:r>
              <a:rPr lang="en-US" dirty="0" smtClean="0">
                <a:cs typeface="B Nazanin" panose="00000400000000000000" pitchFamily="2" charset="-78"/>
              </a:rPr>
              <a:t>    </a:t>
            </a:r>
            <a:r>
              <a:rPr lang="fa-IR" dirty="0" smtClean="0">
                <a:cs typeface="B Nazanin" panose="00000400000000000000" pitchFamily="2" charset="-78"/>
              </a:rPr>
              <a:t>با استفاده از نتایج فوق تعیین برنامه درمانی  و ریواسکولاریزاسیون بیماران دقیق تر و مبتنی بر شواهد قابل انجام خواهد بود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46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فرضیات یا سوالات پژوهشی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	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    آیا بین استرین طولی کلی  بطن چپ با عواقب نامطلوب بالینی ارتباط وجود دارد یا خیر؟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	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   آیا بین استرین محیطی کلی  بطن چپ با عواقب نامطلوب بالینی ارتباط وجود دارد یا خیر؟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	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   آیا بین استرین شعاعی کلی   بطن چپ با عواقب نامطلوب بالینی ارتباط وجود دارد یا خیر؟ 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  	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   آیا بین استرین طولی </a:t>
            </a:r>
            <a:r>
              <a:rPr lang="fa-IR" dirty="0">
                <a:cs typeface="B Nazanin" panose="00000400000000000000" pitchFamily="2" charset="-78"/>
              </a:rPr>
              <a:t>سگمنتال   </a:t>
            </a:r>
            <a:r>
              <a:rPr lang="fa-IR" dirty="0" smtClean="0">
                <a:cs typeface="B Nazanin" panose="00000400000000000000" pitchFamily="2" charset="-78"/>
              </a:rPr>
              <a:t>بطن چپ با وجود فیبروز ترنسمورال ارتباط وجود دارد یا خیر؟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	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   آیا بین استرین محیطی </a:t>
            </a:r>
            <a:r>
              <a:rPr lang="fa-IR" dirty="0">
                <a:cs typeface="B Nazanin" panose="00000400000000000000" pitchFamily="2" charset="-78"/>
              </a:rPr>
              <a:t>سگمنتال   </a:t>
            </a:r>
            <a:r>
              <a:rPr lang="fa-IR" dirty="0" smtClean="0">
                <a:cs typeface="B Nazanin" panose="00000400000000000000" pitchFamily="2" charset="-78"/>
              </a:rPr>
              <a:t>بطن چپ با وجود فیبروز ترنسمورال ارتباط وجود دارد یا خیر؟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 	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   آیا بین استرین شعاعی </a:t>
            </a:r>
            <a:r>
              <a:rPr lang="fa-IR" dirty="0">
                <a:cs typeface="B Nazanin" panose="00000400000000000000" pitchFamily="2" charset="-78"/>
              </a:rPr>
              <a:t>سگمنتال  </a:t>
            </a:r>
            <a:r>
              <a:rPr lang="fa-IR" dirty="0" smtClean="0">
                <a:cs typeface="B Nazanin" panose="00000400000000000000" pitchFamily="2" charset="-78"/>
              </a:rPr>
              <a:t>بطن چپ با وجود فیبروز ترنسمورال ارتباط وجود دارد یا خیر؟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روش اجرا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این مطالعه تمامی بیماران با ایسکمی مزمن که از سال 1395 تا 1397 در مرکز </a:t>
            </a:r>
            <a:r>
              <a:rPr lang="en-US" dirty="0" smtClean="0">
                <a:cs typeface="B Nazanin" panose="00000400000000000000" pitchFamily="2" charset="-78"/>
              </a:rPr>
              <a:t>MRI </a:t>
            </a:r>
            <a:r>
              <a:rPr lang="fa-IR" dirty="0" smtClean="0">
                <a:cs typeface="B Nazanin" panose="00000400000000000000" pitchFamily="2" charset="-78"/>
              </a:rPr>
              <a:t>بیمارستان شهید رجایی تهران تحت ام آر آی قلب قرار گرفته اند مورد بررسی قرار خواهند گرفت.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11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پارامترهایی چون: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LVEDVI(ml)، LVESVI (ml)، RVEDVI(ml)، RVESVI (ml)، LVEF(%)، RVEF(%)، LV Stroke Volume (ml)، cardiac out put (L/min)، LV mass(g/m2)، Global radial Strain (%)، Global circumferential strain (%)، Global Longitudinal Strain (%)،  Segmental Circumferential Strain (%) ، Segmental Radial Strain (%) ،  Segmental Longitudinal Strain (%) </a:t>
            </a:r>
            <a:r>
              <a:rPr lang="fa-IR" dirty="0" smtClean="0">
                <a:cs typeface="B Nazanin" panose="00000400000000000000" pitchFamily="2" charset="-78"/>
              </a:rPr>
              <a:t>و  </a:t>
            </a:r>
            <a:r>
              <a:rPr lang="en-US" dirty="0" smtClean="0">
                <a:cs typeface="B Nazanin" panose="00000400000000000000" pitchFamily="2" charset="-78"/>
              </a:rPr>
              <a:t>Segmental Viability by Fibrosis (yes/no)</a:t>
            </a:r>
            <a:r>
              <a:rPr lang="fa-IR" dirty="0" smtClean="0">
                <a:cs typeface="B Nazanin" panose="00000400000000000000" pitchFamily="2" charset="-78"/>
              </a:rPr>
              <a:t> اندازه گیری می شود. </a:t>
            </a: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6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sz="3600" b="1" dirty="0" smtClean="0">
                <a:effectLst/>
                <a:cs typeface="B Nazanin" panose="00000400000000000000" pitchFamily="2" charset="-78"/>
              </a:rPr>
              <a:t>نقش پارامترهای ام آر ای قلب در تشخیص و تعیین پیش آگهی بیماران ارجاع شده جهت ارزیابی </a:t>
            </a:r>
            <a:r>
              <a:rPr lang="en-US" sz="3600" b="1" dirty="0" smtClean="0">
                <a:effectLst/>
                <a:cs typeface="B Nazanin" panose="00000400000000000000" pitchFamily="2" charset="-78"/>
              </a:rPr>
              <a:t>viability</a:t>
            </a:r>
            <a:r>
              <a:rPr lang="fa-IR" sz="3600" b="1" dirty="0" smtClean="0">
                <a:effectLst/>
                <a:cs typeface="B Nazanin" panose="00000400000000000000" pitchFamily="2" charset="-78"/>
              </a:rPr>
              <a:t> </a:t>
            </a:r>
            <a:r>
              <a:rPr lang="en-US" sz="3600" b="1" dirty="0" smtClean="0">
                <a:effectLst/>
                <a:cs typeface="B Nazanin" panose="00000400000000000000" pitchFamily="2" charset="-78"/>
              </a:rPr>
              <a:t> </a:t>
            </a:r>
            <a:r>
              <a:rPr lang="fa-IR" sz="3600" b="1" dirty="0" smtClean="0">
                <a:effectLst/>
                <a:cs typeface="B Nazanin" panose="00000400000000000000" pitchFamily="2" charset="-78"/>
              </a:rPr>
              <a:t>میوکارد</a:t>
            </a:r>
            <a:br>
              <a:rPr lang="fa-IR" sz="3600" b="1" dirty="0" smtClean="0">
                <a:effectLst/>
                <a:cs typeface="B Nazanin" panose="00000400000000000000" pitchFamily="2" charset="-78"/>
              </a:rPr>
            </a:b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بیماران دارای ایسکمی پایدار وارد مطالعه خواهند شد .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بیماران با </a:t>
            </a:r>
            <a:r>
              <a:rPr lang="en-US" dirty="0" smtClean="0">
                <a:cs typeface="B Nazanin" panose="00000400000000000000" pitchFamily="2" charset="-78"/>
              </a:rPr>
              <a:t>Acute Coronary Syndrome  </a:t>
            </a:r>
            <a:r>
              <a:rPr lang="fa-IR" dirty="0" smtClean="0">
                <a:cs typeface="B Nazanin" panose="00000400000000000000" pitchFamily="2" charset="-78"/>
              </a:rPr>
              <a:t>زیر 8 هفته  ، و نیز باسابقه </a:t>
            </a:r>
            <a:r>
              <a:rPr lang="en-US" dirty="0" smtClean="0">
                <a:cs typeface="B Nazanin" panose="00000400000000000000" pitchFamily="2" charset="-78"/>
              </a:rPr>
              <a:t>Revascularization  </a:t>
            </a:r>
            <a:r>
              <a:rPr lang="fa-IR" dirty="0" smtClean="0">
                <a:cs typeface="B Nazanin" panose="00000400000000000000" pitchFamily="2" charset="-78"/>
              </a:rPr>
              <a:t>کمتر از 8 هفته ، بیماران دارای  </a:t>
            </a:r>
            <a:r>
              <a:rPr lang="en-US" dirty="0" err="1" smtClean="0">
                <a:cs typeface="B Nazanin" panose="00000400000000000000" pitchFamily="2" charset="-78"/>
              </a:rPr>
              <a:t>Microvascular</a:t>
            </a:r>
            <a:r>
              <a:rPr lang="en-US" dirty="0" smtClean="0">
                <a:cs typeface="B Nazanin" panose="00000400000000000000" pitchFamily="2" charset="-78"/>
              </a:rPr>
              <a:t> Obstruction (MVO) ، </a:t>
            </a:r>
            <a:r>
              <a:rPr lang="fa-IR" dirty="0" smtClean="0">
                <a:cs typeface="B Nazanin" panose="00000400000000000000" pitchFamily="2" charset="-78"/>
              </a:rPr>
              <a:t>بیماران دارای اختلال ساختاری قلب و بیماران دارای اختلال دریچه ای غیر مرتبط با ایسکمی با شدت متوسط و بیشتر از مطالعه خارج خواهند شد.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پس از موارد فوق و مشخص شدن دقیق اطلاعات بیماران وارد شده به مطالعه، بیماران از نظر پیامد  مورد بررسی و فالو اپ قرار خواهند گرفت.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90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- پیامدهای نامطلوب: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    	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   بروز </a:t>
            </a:r>
            <a:r>
              <a:rPr lang="en-US" dirty="0" smtClean="0">
                <a:cs typeface="B Nazanin" panose="00000400000000000000" pitchFamily="2" charset="-78"/>
              </a:rPr>
              <a:t>SCD</a:t>
            </a:r>
            <a:r>
              <a:rPr lang="fa-IR" dirty="0" smtClean="0">
                <a:cs typeface="B Nazanin" panose="00000400000000000000" pitchFamily="2" charset="-78"/>
              </a:rPr>
              <a:t> :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مرگ غیرقابل توجیه طی یک ساعت بعد از بروز علایم قلبی و در فقدان علایم قلبی پیشرونده ، مرگ حین خواب، مرگ در کسی که طی 24 ساعت قبل از مرگ، زنده دیده شده است.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	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  بستری شدن در بیمارستان بدلیل علایم قلبی: تشدید تنگی نفس فعالیتی بطورییکه بیمار قادر به فعالیت نباشد و یا تنگی نفس در حالت خوابیده و بیمار نیازمند به بستری در بیمارستان جهت کاهش علایم فوق شده باشد. 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u="sng" dirty="0" smtClean="0">
                <a:cs typeface="B Nazanin" panose="00000400000000000000" pitchFamily="2" charset="-78"/>
              </a:rPr>
              <a:t>در صورت انجام شدن  </a:t>
            </a:r>
            <a:r>
              <a:rPr lang="en-US" u="sng" dirty="0" smtClean="0">
                <a:cs typeface="B Nazanin" panose="00000400000000000000" pitchFamily="2" charset="-78"/>
              </a:rPr>
              <a:t>Revascularization </a:t>
            </a:r>
            <a:r>
              <a:rPr lang="fa-IR" u="sng" dirty="0" smtClean="0">
                <a:cs typeface="B Nazanin" panose="00000400000000000000" pitchFamily="2" charset="-78"/>
              </a:rPr>
              <a:t>بعد از  انجام </a:t>
            </a:r>
            <a:r>
              <a:rPr lang="en-US" u="sng" dirty="0" smtClean="0">
                <a:cs typeface="B Nazanin" panose="00000400000000000000" pitchFamily="2" charset="-78"/>
              </a:rPr>
              <a:t>CMR </a:t>
            </a:r>
            <a:r>
              <a:rPr lang="fa-IR" u="sng" dirty="0" smtClean="0">
                <a:cs typeface="B Nazanin" panose="00000400000000000000" pitchFamily="2" charset="-78"/>
              </a:rPr>
              <a:t>بیمار از بررسی </a:t>
            </a:r>
            <a:r>
              <a:rPr lang="en-US" u="sng" dirty="0" smtClean="0">
                <a:cs typeface="B Nazanin" panose="00000400000000000000" pitchFamily="2" charset="-78"/>
              </a:rPr>
              <a:t>outcome  </a:t>
            </a:r>
            <a:r>
              <a:rPr lang="fa-IR" u="sng" dirty="0" smtClean="0">
                <a:cs typeface="B Nazanin" panose="00000400000000000000" pitchFamily="2" charset="-78"/>
              </a:rPr>
              <a:t>معاف و از </a:t>
            </a:r>
            <a:r>
              <a:rPr lang="en-US" u="sng" dirty="0" smtClean="0">
                <a:cs typeface="B Nazanin" panose="00000400000000000000" pitchFamily="2" charset="-78"/>
              </a:rPr>
              <a:t>Follow up  </a:t>
            </a:r>
            <a:r>
              <a:rPr lang="fa-IR" u="sng" dirty="0" smtClean="0">
                <a:cs typeface="B Nazanin" panose="00000400000000000000" pitchFamily="2" charset="-78"/>
              </a:rPr>
              <a:t>مطالعه حذف خواهند شد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87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پس از ثبت اطلاعات </a:t>
            </a:r>
            <a:r>
              <a:rPr lang="en-US" dirty="0" smtClean="0">
                <a:cs typeface="B Nazanin" panose="00000400000000000000" pitchFamily="2" charset="-78"/>
              </a:rPr>
              <a:t>CMR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بیمار و ثبت پرسشنامه، ارتباط بین پارامترهای </a:t>
            </a:r>
            <a:r>
              <a:rPr lang="en-US" dirty="0" smtClean="0">
                <a:cs typeface="B Nazanin" panose="00000400000000000000" pitchFamily="2" charset="-78"/>
              </a:rPr>
              <a:t>CMR </a:t>
            </a:r>
            <a:r>
              <a:rPr lang="fa-IR" dirty="0" smtClean="0">
                <a:cs typeface="B Nazanin" panose="00000400000000000000" pitchFamily="2" charset="-78"/>
              </a:rPr>
              <a:t>بیمار ، خصوصا </a:t>
            </a:r>
            <a:r>
              <a:rPr lang="en-US" dirty="0" smtClean="0">
                <a:cs typeface="B Nazanin" panose="00000400000000000000" pitchFamily="2" charset="-78"/>
              </a:rPr>
              <a:t>Strain </a:t>
            </a:r>
            <a:r>
              <a:rPr lang="fa-IR" dirty="0" smtClean="0">
                <a:cs typeface="B Nazanin" panose="00000400000000000000" pitchFamily="2" charset="-78"/>
              </a:rPr>
              <a:t>های گلوبال بطن چپ  با عواقب نامطلوب بالینی و نیز بین </a:t>
            </a:r>
            <a:r>
              <a:rPr lang="en-US" dirty="0" smtClean="0">
                <a:cs typeface="B Nazanin" panose="00000400000000000000" pitchFamily="2" charset="-78"/>
              </a:rPr>
              <a:t>Strain  </a:t>
            </a:r>
            <a:r>
              <a:rPr lang="fa-IR" dirty="0" smtClean="0">
                <a:cs typeface="B Nazanin" panose="00000400000000000000" pitchFamily="2" charset="-78"/>
              </a:rPr>
              <a:t>های سگمنتال بطن چپ با وجود فیبروز ترنسمورال سنجیده خواهد شد.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51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جدول متغیرها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375" y="1504950"/>
            <a:ext cx="8537249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988" y="365125"/>
            <a:ext cx="8297966" cy="62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269" y="365124"/>
            <a:ext cx="7819402" cy="63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743" y="145278"/>
            <a:ext cx="6677070" cy="646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249" y="365125"/>
            <a:ext cx="7152829" cy="5648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707" y="5516937"/>
            <a:ext cx="6981912" cy="8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62050"/>
            <a:ext cx="94583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025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50854"/>
            <a:ext cx="9963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000270"/>
            <a:ext cx="96869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3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2831" y="1338201"/>
            <a:ext cx="6007600" cy="1546400"/>
          </a:xfrm>
        </p:spPr>
        <p:txBody>
          <a:bodyPr/>
          <a:lstStyle/>
          <a:p>
            <a:pPr algn="r" rtl="1"/>
            <a:r>
              <a:rPr lang="fa-IR" sz="60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استاد راهنما</a:t>
            </a:r>
            <a:br>
              <a:rPr lang="fa-IR" sz="6000" b="1" dirty="0" smtClean="0">
                <a:solidFill>
                  <a:schemeClr val="tx2"/>
                </a:solidFill>
                <a:cs typeface="B Nazanin" panose="00000400000000000000" pitchFamily="2" charset="-78"/>
              </a:rPr>
            </a:br>
            <a:endParaRPr lang="en-US" sz="60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8992" y="2572587"/>
            <a:ext cx="6491139" cy="1046400"/>
          </a:xfrm>
        </p:spPr>
        <p:txBody>
          <a:bodyPr/>
          <a:lstStyle/>
          <a:p>
            <a:pPr algn="ctr" rtl="1"/>
            <a:r>
              <a:rPr lang="fa-IR" sz="4267" dirty="0" smtClean="0">
                <a:cs typeface="B Nazanin" panose="00000400000000000000" pitchFamily="2" charset="-78"/>
              </a:rPr>
              <a:t>سرکار خانم دکتر ناهید رضاییان</a:t>
            </a:r>
          </a:p>
          <a:p>
            <a:pPr algn="ctr" rtl="1"/>
            <a:endParaRPr lang="fa-IR" sz="4267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6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استاد مشاور</a:t>
            </a:r>
          </a:p>
          <a:p>
            <a:pPr algn="ctr" rtl="1"/>
            <a:r>
              <a:rPr lang="fa-IR" sz="4267" dirty="0" smtClean="0">
                <a:cs typeface="B Nazanin" panose="00000400000000000000" pitchFamily="2" charset="-78"/>
              </a:rPr>
              <a:t>سرکار خانم دکتر ساناز اسدیان</a:t>
            </a:r>
          </a:p>
          <a:p>
            <a:pPr algn="ctr" rtl="1"/>
            <a:endParaRPr lang="en-US" sz="4267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-640464" y="4283955"/>
            <a:ext cx="6096000" cy="9131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2667" b="1" dirty="0">
                <a:solidFill>
                  <a:schemeClr val="tx2"/>
                </a:solidFill>
                <a:cs typeface="B Nazanin" panose="00000400000000000000" pitchFamily="2" charset="-78"/>
              </a:rPr>
              <a:t>دکتر </a:t>
            </a:r>
            <a:r>
              <a:rPr lang="fa-IR" sz="2667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سحر اصل فلاح</a:t>
            </a:r>
            <a:endParaRPr lang="fa-IR" sz="2667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667" b="1" dirty="0">
                <a:solidFill>
                  <a:schemeClr val="tx2"/>
                </a:solidFill>
                <a:cs typeface="B Nazanin" panose="00000400000000000000" pitchFamily="2" charset="-78"/>
              </a:rPr>
              <a:t>فلوشیپ تصویربرداری قلب و عروق</a:t>
            </a:r>
            <a:endParaRPr lang="en-US" sz="2667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2024" y="5600484"/>
            <a:ext cx="5580374" cy="10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a-IR" sz="2133" b="1" dirty="0" smtClean="0"/>
          </a:p>
          <a:p>
            <a:endParaRPr lang="fa-IR" sz="2133" b="1" dirty="0"/>
          </a:p>
          <a:p>
            <a:r>
              <a:rPr lang="fa-IR" sz="2133" b="1" dirty="0" smtClean="0"/>
              <a:t>مركز </a:t>
            </a:r>
            <a:r>
              <a:rPr lang="fa-IR" sz="2133" b="1" dirty="0"/>
              <a:t>آموزشي تحقيقاتي و درماني قلب و عروق شهيد رجايي</a:t>
            </a:r>
            <a:endParaRPr lang="en-US" sz="2133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36" y="616787"/>
            <a:ext cx="24638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60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771525"/>
            <a:ext cx="9458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5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/>
              <a:t>بیان مساله و ضرورت اجرای </a:t>
            </a:r>
            <a:r>
              <a:rPr lang="fa-IR" b="1" dirty="0" smtClean="0"/>
              <a:t>طرح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ب</a:t>
            </a:r>
            <a:r>
              <a:rPr lang="fa-IR" dirty="0" smtClean="0">
                <a:cs typeface="B Nazanin" panose="00000400000000000000" pitchFamily="2" charset="-78"/>
              </a:rPr>
              <a:t>یماری عروق کرونر</a:t>
            </a:r>
            <a:r>
              <a:rPr lang="en-US" dirty="0" smtClean="0">
                <a:cs typeface="B Nazanin" panose="00000400000000000000" pitchFamily="2" charset="-78"/>
              </a:rPr>
              <a:t> (CAD) </a:t>
            </a:r>
            <a:r>
              <a:rPr lang="fa-IR" dirty="0" smtClean="0">
                <a:cs typeface="B Nazanin" panose="00000400000000000000" pitchFamily="2" charset="-78"/>
              </a:rPr>
              <a:t>اولین علت مرگ و میر جهانی ست و ناشی از تشکیل پلاک اترواسکلروز در عروق کرونر می باشد</a:t>
            </a:r>
            <a:r>
              <a:rPr lang="en-US" dirty="0" smtClean="0">
                <a:cs typeface="B Nazanin" panose="00000400000000000000" pitchFamily="2" charset="-78"/>
              </a:rPr>
              <a:t>.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معمولا پیشرونده است و در نهایت می تواند با ایجاد ایسکمی به صورت سندرم حاد یا مزمن کرونری باعث کاردیومیوپاتی شود.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94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نقش مدالیته </a:t>
            </a:r>
            <a:r>
              <a:rPr lang="en-US" dirty="0" smtClean="0">
                <a:cs typeface="B Nazanin" panose="00000400000000000000" pitchFamily="2" charset="-78"/>
              </a:rPr>
              <a:t>CMR </a:t>
            </a:r>
            <a:r>
              <a:rPr lang="fa-IR" dirty="0" smtClean="0">
                <a:cs typeface="B Nazanin" panose="00000400000000000000" pitchFamily="2" charset="-78"/>
              </a:rPr>
              <a:t>با توجه به ایمنی بالا ، نبود رادیاسیون و توانایی های آن در بررسی </a:t>
            </a:r>
            <a:r>
              <a:rPr lang="fa-IR" dirty="0">
                <a:cs typeface="B Nazanin" panose="00000400000000000000" pitchFamily="2" charset="-78"/>
              </a:rPr>
              <a:t>ه</a:t>
            </a:r>
            <a:r>
              <a:rPr lang="fa-IR" dirty="0" smtClean="0">
                <a:cs typeface="B Nazanin" panose="00000400000000000000" pitchFamily="2" charset="-78"/>
              </a:rPr>
              <a:t>ای متنوع اناتومیک و عملکردی قلب مثال زدنیست. 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استفاده از </a:t>
            </a:r>
            <a:r>
              <a:rPr lang="en-US" dirty="0" smtClean="0">
                <a:cs typeface="B Nazanin" panose="00000400000000000000" pitchFamily="2" charset="-78"/>
              </a:rPr>
              <a:t>CMR  </a:t>
            </a:r>
            <a:r>
              <a:rPr lang="fa-IR" dirty="0" smtClean="0">
                <a:cs typeface="B Nazanin" panose="00000400000000000000" pitchFamily="2" charset="-78"/>
              </a:rPr>
              <a:t>امکان بررسی همزمان عملکرد ، ایسکمی ، </a:t>
            </a:r>
            <a:r>
              <a:rPr lang="en-US" dirty="0" smtClean="0">
                <a:cs typeface="B Nazanin" panose="00000400000000000000" pitchFamily="2" charset="-78"/>
              </a:rPr>
              <a:t>viability  </a:t>
            </a:r>
            <a:r>
              <a:rPr lang="fa-IR" dirty="0" smtClean="0">
                <a:cs typeface="B Nazanin" panose="00000400000000000000" pitchFamily="2" charset="-78"/>
              </a:rPr>
              <a:t> و ادم میوکارد را می دهد. 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طبق ترایال </a:t>
            </a:r>
            <a:r>
              <a:rPr lang="en-US" dirty="0" smtClean="0">
                <a:cs typeface="B Nazanin" panose="00000400000000000000" pitchFamily="2" charset="-78"/>
              </a:rPr>
              <a:t>MR-INFORM  </a:t>
            </a:r>
            <a:r>
              <a:rPr lang="fa-IR" dirty="0" smtClean="0">
                <a:cs typeface="B Nazanin" panose="00000400000000000000" pitchFamily="2" charset="-78"/>
              </a:rPr>
              <a:t>استراتژی تصمیم گیری درمانی در بیماران </a:t>
            </a:r>
            <a:r>
              <a:rPr lang="en-US" dirty="0" smtClean="0">
                <a:cs typeface="B Nazanin" panose="00000400000000000000" pitchFamily="2" charset="-78"/>
              </a:rPr>
              <a:t>CCS </a:t>
            </a:r>
            <a:r>
              <a:rPr lang="fa-IR" dirty="0" smtClean="0">
                <a:cs typeface="B Nazanin" panose="00000400000000000000" pitchFamily="2" charset="-78"/>
              </a:rPr>
              <a:t> بوسیله </a:t>
            </a:r>
            <a:r>
              <a:rPr lang="en-US" dirty="0" smtClean="0">
                <a:cs typeface="B Nazanin" panose="00000400000000000000" pitchFamily="2" charset="-78"/>
              </a:rPr>
              <a:t>CMR </a:t>
            </a:r>
            <a:r>
              <a:rPr lang="fa-IR" dirty="0" smtClean="0">
                <a:cs typeface="B Nazanin" panose="00000400000000000000" pitchFamily="2" charset="-78"/>
              </a:rPr>
              <a:t> نسبت به انژیوگرافی تهاجمی و </a:t>
            </a:r>
            <a:r>
              <a:rPr lang="en-US" dirty="0" smtClean="0">
                <a:cs typeface="B Nazanin" panose="00000400000000000000" pitchFamily="2" charset="-78"/>
              </a:rPr>
              <a:t>FFR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منجربه اقدام تهاجمی کمتر شده و از نظر </a:t>
            </a:r>
            <a:r>
              <a:rPr lang="en-US" dirty="0" smtClean="0">
                <a:cs typeface="B Nazanin" panose="00000400000000000000" pitchFamily="2" charset="-78"/>
              </a:rPr>
              <a:t>Outcome ، </a:t>
            </a:r>
            <a:r>
              <a:rPr lang="en-US" dirty="0" err="1" smtClean="0">
                <a:cs typeface="B Nazanin" panose="00000400000000000000" pitchFamily="2" charset="-78"/>
              </a:rPr>
              <a:t>noninferior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 </a:t>
            </a:r>
            <a:r>
              <a:rPr lang="fa-IR" dirty="0" smtClean="0">
                <a:cs typeface="B Nazanin" panose="00000400000000000000" pitchFamily="2" charset="-78"/>
              </a:rPr>
              <a:t>بوده است.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03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u="sng" dirty="0" smtClean="0">
                <a:cs typeface="B Nazanin" panose="00000400000000000000" pitchFamily="2" charset="-78"/>
              </a:rPr>
              <a:t>علاوه بر ارزیابی مستقیم فیبروز توسط کنتراست در </a:t>
            </a:r>
            <a:r>
              <a:rPr lang="en-US" u="sng" dirty="0" smtClean="0">
                <a:cs typeface="B Nazanin" panose="00000400000000000000" pitchFamily="2" charset="-78"/>
              </a:rPr>
              <a:t>CMR   </a:t>
            </a:r>
            <a:r>
              <a:rPr lang="fa-IR" u="sng" dirty="0" smtClean="0">
                <a:cs typeface="B Nazanin" panose="00000400000000000000" pitchFamily="2" charset="-78"/>
              </a:rPr>
              <a:t>می توان میزان دیسکینزی میوکارد به علت ایسکمی و انفارکت را نیز بدون کنتراست تعیین کرد . 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بررسی  </a:t>
            </a:r>
            <a:r>
              <a:rPr lang="en-US" dirty="0" smtClean="0">
                <a:cs typeface="B Nazanin" panose="00000400000000000000" pitchFamily="2" charset="-78"/>
              </a:rPr>
              <a:t>Myocardial Deformation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به روش </a:t>
            </a:r>
            <a:r>
              <a:rPr lang="en-US" dirty="0" smtClean="0">
                <a:cs typeface="B Nazanin" panose="00000400000000000000" pitchFamily="2" charset="-78"/>
              </a:rPr>
              <a:t>Strain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به عنوان روشی برای یافتن اختلال عملکردی </a:t>
            </a:r>
            <a:r>
              <a:rPr lang="en-US" dirty="0" smtClean="0">
                <a:cs typeface="B Nazanin" panose="00000400000000000000" pitchFamily="2" charset="-78"/>
              </a:rPr>
              <a:t>subclinical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 </a:t>
            </a:r>
            <a:r>
              <a:rPr lang="fa-IR" dirty="0" smtClean="0">
                <a:cs typeface="B Nazanin" panose="00000400000000000000" pitchFamily="2" charset="-78"/>
              </a:rPr>
              <a:t>و در نتیجه تخمین پروگنوز ارایه شده است.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در بیماران </a:t>
            </a:r>
            <a:r>
              <a:rPr lang="en-US" dirty="0" smtClean="0">
                <a:cs typeface="B Nazanin" panose="00000400000000000000" pitchFamily="2" charset="-78"/>
              </a:rPr>
              <a:t>CCS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کاهش رزرو کرونری باعث کاهش کنتراکتیلیتی در میوکارد ایسکمیک می شود که این تغییر با تغییر </a:t>
            </a:r>
            <a:r>
              <a:rPr lang="en-US" dirty="0" smtClean="0">
                <a:cs typeface="B Nazanin" panose="00000400000000000000" pitchFamily="2" charset="-78"/>
              </a:rPr>
              <a:t>Strain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 </a:t>
            </a:r>
            <a:r>
              <a:rPr lang="fa-IR" dirty="0" smtClean="0">
                <a:cs typeface="B Nazanin" panose="00000400000000000000" pitchFamily="2" charset="-78"/>
              </a:rPr>
              <a:t>قابل اندازه گیری ست.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38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2800" b="1" dirty="0" smtClean="0">
                <a:cs typeface="B Nazanin" panose="00000400000000000000" pitchFamily="2" charset="-78"/>
              </a:rPr>
              <a:t>Feature Tracking (FT)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en-US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یک تکنیک </a:t>
            </a:r>
            <a:r>
              <a:rPr lang="en-US" sz="2800" b="1" dirty="0" smtClean="0">
                <a:cs typeface="B Nazanin" panose="00000400000000000000" pitchFamily="2" charset="-78"/>
              </a:rPr>
              <a:t>Post Processing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en-US" sz="2800" b="1" dirty="0" smtClean="0">
                <a:cs typeface="B Nazanin" panose="00000400000000000000" pitchFamily="2" charset="-78"/>
              </a:rPr>
              <a:t>  </a:t>
            </a:r>
            <a:r>
              <a:rPr lang="fa-IR" sz="2800" b="1" dirty="0" smtClean="0">
                <a:cs typeface="B Nazanin" panose="00000400000000000000" pitchFamily="2" charset="-78"/>
              </a:rPr>
              <a:t>برای اندازه گیری  </a:t>
            </a:r>
            <a:r>
              <a:rPr lang="en-US" sz="2800" b="1" dirty="0" smtClean="0">
                <a:cs typeface="B Nazanin" panose="00000400000000000000" pitchFamily="2" charset="-78"/>
              </a:rPr>
              <a:t>Strain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en-US" sz="2800" b="1" dirty="0" smtClean="0">
                <a:cs typeface="B Nazanin" panose="00000400000000000000" pitchFamily="2" charset="-78"/>
              </a:rPr>
              <a:t>  </a:t>
            </a:r>
            <a:r>
              <a:rPr lang="fa-IR" sz="2800" b="1" dirty="0" smtClean="0">
                <a:cs typeface="B Nazanin" panose="00000400000000000000" pitchFamily="2" charset="-78"/>
              </a:rPr>
              <a:t>میوکارد در </a:t>
            </a:r>
            <a:r>
              <a:rPr lang="en-US" sz="2800" b="1" dirty="0" smtClean="0">
                <a:cs typeface="B Nazanin" panose="00000400000000000000" pitchFamily="2" charset="-78"/>
              </a:rPr>
              <a:t>CMR  </a:t>
            </a:r>
            <a:r>
              <a:rPr lang="fa-IR" sz="2800" b="1" dirty="0" smtClean="0">
                <a:cs typeface="B Nazanin" panose="00000400000000000000" pitchFamily="2" charset="-78"/>
              </a:rPr>
              <a:t>است که در تشخیص اختلال انقباضی زود هنگام در تعداد زیادی از بیماری های کاردیووسکولار کمک کننده بوده است</a:t>
            </a:r>
            <a:r>
              <a:rPr lang="fa-IR" sz="2800" dirty="0" smtClean="0">
                <a:cs typeface="B Nazanin" panose="00000400000000000000" pitchFamily="2" charset="-78"/>
              </a:rPr>
              <a:t>. </a:t>
            </a:r>
          </a:p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smtClean="0">
                <a:cs typeface="B Nazanin" panose="00000400000000000000" pitchFamily="2" charset="-78"/>
              </a:rPr>
              <a:t>FT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smtClean="0">
                <a:cs typeface="B Nazanin" panose="00000400000000000000" pitchFamily="2" charset="-78"/>
              </a:rPr>
              <a:t>  </a:t>
            </a:r>
            <a:r>
              <a:rPr lang="fa-IR" sz="2800" dirty="0" smtClean="0">
                <a:cs typeface="B Nazanin" panose="00000400000000000000" pitchFamily="2" charset="-78"/>
              </a:rPr>
              <a:t>می تواند با تعیین میزان دیسکینزی میوکارد و اندازه گیری کمی </a:t>
            </a:r>
            <a:r>
              <a:rPr lang="en-US" sz="2800" dirty="0" smtClean="0">
                <a:cs typeface="B Nazanin" panose="00000400000000000000" pitchFamily="2" charset="-78"/>
              </a:rPr>
              <a:t>Strain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بین سگمان های انفارکته و غیر اینفارکته افتراق قایل شود.</a:t>
            </a:r>
          </a:p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 توانایی میزان</a:t>
            </a:r>
            <a:r>
              <a:rPr lang="en-US" sz="2800" dirty="0" smtClean="0">
                <a:cs typeface="B Nazanin" panose="00000400000000000000" pitchFamily="2" charset="-78"/>
              </a:rPr>
              <a:t>Strain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smtClean="0">
                <a:cs typeface="B Nazanin" panose="00000400000000000000" pitchFamily="2" charset="-78"/>
              </a:rPr>
              <a:t>  </a:t>
            </a:r>
            <a:r>
              <a:rPr lang="fa-IR" sz="2800" dirty="0" smtClean="0">
                <a:cs typeface="B Nazanin" panose="00000400000000000000" pitchFamily="2" charset="-78"/>
              </a:rPr>
              <a:t>سگمان های مختلف برای افتراق بین بافت نرمال، ایسکمیک و انفارکته در حالت استراحت در بیماران </a:t>
            </a:r>
            <a:r>
              <a:rPr lang="en-US" sz="2800" dirty="0" smtClean="0">
                <a:cs typeface="B Nazanin" panose="00000400000000000000" pitchFamily="2" charset="-78"/>
              </a:rPr>
              <a:t>CCS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در مطالعه ای در سال 2021 نشان داده شد .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57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بنابراین  </a:t>
            </a:r>
            <a:r>
              <a:rPr lang="en-US" b="1" dirty="0" smtClean="0">
                <a:cs typeface="B Nazanin" panose="00000400000000000000" pitchFamily="2" charset="-78"/>
              </a:rPr>
              <a:t>FT CMR </a:t>
            </a:r>
            <a:r>
              <a:rPr lang="fa-IR" b="1" dirty="0" smtClean="0">
                <a:cs typeface="B Nazanin" panose="00000400000000000000" pitchFamily="2" charset="-78"/>
              </a:rPr>
              <a:t>می تواند بالقوه در تعیین </a:t>
            </a:r>
            <a:r>
              <a:rPr lang="en-US" b="1" dirty="0" smtClean="0">
                <a:cs typeface="B Nazanin" panose="00000400000000000000" pitchFamily="2" charset="-78"/>
              </a:rPr>
              <a:t>viability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en-US" b="1" dirty="0" smtClean="0">
                <a:cs typeface="B Nazanin" panose="00000400000000000000" pitchFamily="2" charset="-78"/>
              </a:rPr>
              <a:t>  </a:t>
            </a:r>
            <a:r>
              <a:rPr lang="fa-IR" b="1" dirty="0" smtClean="0">
                <a:cs typeface="B Nazanin" panose="00000400000000000000" pitchFamily="2" charset="-78"/>
              </a:rPr>
              <a:t>بدون نیاز به تزریق کنتراست و </a:t>
            </a:r>
            <a:r>
              <a:rPr lang="fa-IR" b="1" dirty="0">
                <a:cs typeface="B Nazanin" panose="00000400000000000000" pitchFamily="2" charset="-78"/>
              </a:rPr>
              <a:t>نیز بدون نیاز به طولانی کردن زمان اسکن </a:t>
            </a:r>
            <a:r>
              <a:rPr lang="fa-IR" b="1" dirty="0" smtClean="0">
                <a:cs typeface="B Nazanin" panose="00000400000000000000" pitchFamily="2" charset="-78"/>
              </a:rPr>
              <a:t>، به خصوص در بیماران دارای اختلال کلیوی کمک کننده باشد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u="sng" dirty="0" smtClean="0">
                <a:cs typeface="B Nazanin" panose="00000400000000000000" pitchFamily="2" charset="-78"/>
              </a:rPr>
              <a:t> در این مطالعه به دنبال بررسی قابلیت </a:t>
            </a:r>
            <a:r>
              <a:rPr lang="en-US" u="sng" dirty="0" smtClean="0">
                <a:cs typeface="B Nazanin" panose="00000400000000000000" pitchFamily="2" charset="-78"/>
              </a:rPr>
              <a:t>FT CMR</a:t>
            </a:r>
            <a:r>
              <a:rPr lang="fa-IR" u="sng" dirty="0" smtClean="0">
                <a:cs typeface="B Nazanin" panose="00000400000000000000" pitchFamily="2" charset="-78"/>
              </a:rPr>
              <a:t> </a:t>
            </a:r>
            <a:r>
              <a:rPr lang="en-US" u="sng" dirty="0" smtClean="0">
                <a:cs typeface="B Nazanin" panose="00000400000000000000" pitchFamily="2" charset="-78"/>
              </a:rPr>
              <a:t>  </a:t>
            </a:r>
            <a:r>
              <a:rPr lang="fa-IR" u="sng" dirty="0" smtClean="0">
                <a:cs typeface="B Nazanin" panose="00000400000000000000" pitchFamily="2" charset="-78"/>
              </a:rPr>
              <a:t>و </a:t>
            </a:r>
            <a:r>
              <a:rPr lang="en-US" u="sng" dirty="0" smtClean="0">
                <a:cs typeface="B Nazanin" panose="00000400000000000000" pitchFamily="2" charset="-78"/>
              </a:rPr>
              <a:t>Strain</a:t>
            </a:r>
            <a:r>
              <a:rPr lang="fa-IR" u="sng" dirty="0" smtClean="0">
                <a:cs typeface="B Nazanin" panose="00000400000000000000" pitchFamily="2" charset="-78"/>
              </a:rPr>
              <a:t> </a:t>
            </a:r>
            <a:r>
              <a:rPr lang="en-US" u="sng" dirty="0" smtClean="0">
                <a:cs typeface="B Nazanin" panose="00000400000000000000" pitchFamily="2" charset="-78"/>
              </a:rPr>
              <a:t>  </a:t>
            </a:r>
            <a:r>
              <a:rPr lang="fa-IR" u="sng" dirty="0" smtClean="0">
                <a:cs typeface="B Nazanin" panose="00000400000000000000" pitchFamily="2" charset="-78"/>
              </a:rPr>
              <a:t>های سگمنتال برای افتراق بین میوکارد </a:t>
            </a:r>
            <a:r>
              <a:rPr lang="en-US" u="sng" dirty="0" smtClean="0">
                <a:cs typeface="B Nazanin" panose="00000400000000000000" pitchFamily="2" charset="-78"/>
              </a:rPr>
              <a:t>Viable  </a:t>
            </a:r>
            <a:r>
              <a:rPr lang="fa-IR" u="sng" dirty="0" smtClean="0">
                <a:cs typeface="B Nazanin" panose="00000400000000000000" pitchFamily="2" charset="-78"/>
              </a:rPr>
              <a:t>و  </a:t>
            </a:r>
            <a:r>
              <a:rPr lang="en-US" u="sng" dirty="0" smtClean="0">
                <a:cs typeface="B Nazanin" panose="00000400000000000000" pitchFamily="2" charset="-78"/>
              </a:rPr>
              <a:t>Non Viable</a:t>
            </a:r>
            <a:r>
              <a:rPr lang="fa-IR" u="sng" dirty="0" smtClean="0">
                <a:cs typeface="B Nazanin" panose="00000400000000000000" pitchFamily="2" charset="-78"/>
              </a:rPr>
              <a:t> </a:t>
            </a:r>
            <a:r>
              <a:rPr lang="en-US" u="sng" dirty="0" smtClean="0">
                <a:cs typeface="B Nazanin" panose="00000400000000000000" pitchFamily="2" charset="-78"/>
              </a:rPr>
              <a:t>  </a:t>
            </a:r>
            <a:r>
              <a:rPr lang="fa-IR" u="sng" dirty="0" smtClean="0">
                <a:cs typeface="B Nazanin" panose="00000400000000000000" pitchFamily="2" charset="-78"/>
              </a:rPr>
              <a:t>در بیماران </a:t>
            </a:r>
            <a:r>
              <a:rPr lang="en-US" u="sng" dirty="0" smtClean="0">
                <a:cs typeface="B Nazanin" panose="00000400000000000000" pitchFamily="2" charset="-78"/>
              </a:rPr>
              <a:t>CCS</a:t>
            </a:r>
            <a:r>
              <a:rPr lang="fa-IR" u="sng" dirty="0" smtClean="0">
                <a:cs typeface="B Nazanin" panose="00000400000000000000" pitchFamily="2" charset="-78"/>
              </a:rPr>
              <a:t> </a:t>
            </a:r>
            <a:r>
              <a:rPr lang="en-US" u="sng" dirty="0" smtClean="0">
                <a:cs typeface="B Nazanin" panose="00000400000000000000" pitchFamily="2" charset="-78"/>
              </a:rPr>
              <a:t> </a:t>
            </a:r>
            <a:r>
              <a:rPr lang="fa-IR" u="sng" dirty="0" smtClean="0">
                <a:cs typeface="B Nazanin" panose="00000400000000000000" pitchFamily="2" charset="-78"/>
              </a:rPr>
              <a:t>هستیم. 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بررسی  </a:t>
            </a:r>
            <a:r>
              <a:rPr lang="en-US" dirty="0" smtClean="0">
                <a:cs typeface="B Nazanin" panose="00000400000000000000" pitchFamily="2" charset="-78"/>
              </a:rPr>
              <a:t>outcome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بیماران </a:t>
            </a:r>
            <a:r>
              <a:rPr lang="en-US" dirty="0" smtClean="0">
                <a:cs typeface="B Nazanin" panose="00000400000000000000" pitchFamily="2" charset="-78"/>
              </a:rPr>
              <a:t>CCS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 </a:t>
            </a:r>
            <a:r>
              <a:rPr lang="fa-IR" dirty="0" smtClean="0">
                <a:cs typeface="B Nazanin" panose="00000400000000000000" pitchFamily="2" charset="-78"/>
              </a:rPr>
              <a:t>بر اساس فیبروز در مطالعات گذشته به تفصیل انجام شده و مشخص شده که وجود و میزان فیبروز  ارتباط مستقیمی با پروگنوز کلینیکی بیماران ، مرگ ناگهنی و اریتمی بطنی دارد.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u="sng" dirty="0" smtClean="0">
                <a:cs typeface="B Nazanin" panose="00000400000000000000" pitchFamily="2" charset="-78"/>
              </a:rPr>
              <a:t>  به نظر می رسد بررسی </a:t>
            </a:r>
            <a:r>
              <a:rPr lang="en-US" u="sng" dirty="0" smtClean="0">
                <a:cs typeface="B Nazanin" panose="00000400000000000000" pitchFamily="2" charset="-78"/>
              </a:rPr>
              <a:t>outcome  </a:t>
            </a:r>
            <a:r>
              <a:rPr lang="fa-IR" u="sng" dirty="0" smtClean="0">
                <a:cs typeface="B Nazanin" panose="00000400000000000000" pitchFamily="2" charset="-78"/>
              </a:rPr>
              <a:t>بیماران بر اساس </a:t>
            </a:r>
            <a:r>
              <a:rPr lang="en-US" u="sng" dirty="0" smtClean="0">
                <a:cs typeface="B Nazanin" panose="00000400000000000000" pitchFamily="2" charset="-78"/>
              </a:rPr>
              <a:t>Strain </a:t>
            </a:r>
            <a:r>
              <a:rPr lang="fa-IR" u="sng" dirty="0" smtClean="0">
                <a:cs typeface="B Nazanin" panose="00000400000000000000" pitchFamily="2" charset="-78"/>
              </a:rPr>
              <a:t>های </a:t>
            </a:r>
            <a:r>
              <a:rPr lang="en-US" u="sng" dirty="0" smtClean="0">
                <a:cs typeface="B Nazanin" panose="00000400000000000000" pitchFamily="2" charset="-78"/>
              </a:rPr>
              <a:t>Global Longitudinal, Global Radial  </a:t>
            </a:r>
            <a:r>
              <a:rPr lang="fa-IR" u="sng" dirty="0" smtClean="0">
                <a:cs typeface="B Nazanin" panose="00000400000000000000" pitchFamily="2" charset="-78"/>
              </a:rPr>
              <a:t>و  </a:t>
            </a:r>
            <a:r>
              <a:rPr lang="en-US" u="sng" dirty="0" smtClean="0">
                <a:cs typeface="B Nazanin" panose="00000400000000000000" pitchFamily="2" charset="-78"/>
              </a:rPr>
              <a:t>Global Circumferential   </a:t>
            </a:r>
            <a:r>
              <a:rPr lang="fa-IR" u="sng" dirty="0" smtClean="0">
                <a:cs typeface="B Nazanin" panose="00000400000000000000" pitchFamily="2" charset="-78"/>
              </a:rPr>
              <a:t>لازم می نماید . در مطالعه حاضر این ارتباط را خواهیم سنجید.</a:t>
            </a:r>
            <a:endParaRPr lang="en-US" u="sng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60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Words>1311</Words>
  <Application>Microsoft Office PowerPoint</Application>
  <PresentationFormat>Custom</PresentationFormat>
  <Paragraphs>109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1_Office Theme</vt:lpstr>
      <vt:lpstr>PowerPoint Presentation</vt:lpstr>
      <vt:lpstr>نقش پارامترهای ام آر ای قلب در تشخیص و تعیین پیش آگهی بیماران ارجاع شده جهت ارزیابی viability  میوکارد </vt:lpstr>
      <vt:lpstr>استاد راهنما </vt:lpstr>
      <vt:lpstr>PowerPoint Presentation</vt:lpstr>
      <vt:lpstr>بیان مساله و ضرورت اجرای طرح</vt:lpstr>
      <vt:lpstr>PowerPoint Presentation</vt:lpstr>
      <vt:lpstr>PowerPoint Presentation</vt:lpstr>
      <vt:lpstr>PowerPoint Presentation</vt:lpstr>
      <vt:lpstr>PowerPoint Presentation</vt:lpstr>
      <vt:lpstr>سابقه طرح و بررسی متون</vt:lpstr>
      <vt:lpstr>PowerPoint Presentation</vt:lpstr>
      <vt:lpstr>PowerPoint Presentation</vt:lpstr>
      <vt:lpstr>PowerPoint Presentation</vt:lpstr>
      <vt:lpstr>هدف اصلی طرح</vt:lpstr>
      <vt:lpstr>اهداف اختصاصی طرح</vt:lpstr>
      <vt:lpstr>اهداف کاربردی طرح</vt:lpstr>
      <vt:lpstr>فرضیات یا سوالات پژوهشی</vt:lpstr>
      <vt:lpstr>روش اجرا</vt:lpstr>
      <vt:lpstr>PowerPoint Presentation</vt:lpstr>
      <vt:lpstr>PowerPoint Presentation</vt:lpstr>
      <vt:lpstr>PowerPoint Presentation</vt:lpstr>
      <vt:lpstr>PowerPoint Presentation</vt:lpstr>
      <vt:lpstr>جدول متغیرها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نقش پارامترهای ام آر ای قلب در تشخیص و تعیین پیش آگهی بیماران ارجاع شده جهت ارزیابی viability میوکارد</dc:title>
  <dc:creator>Iranian</dc:creator>
  <cp:lastModifiedBy>Fahimeh Farrokhzadeh</cp:lastModifiedBy>
  <cp:revision>35</cp:revision>
  <dcterms:created xsi:type="dcterms:W3CDTF">2021-07-02T06:00:48Z</dcterms:created>
  <dcterms:modified xsi:type="dcterms:W3CDTF">2021-07-28T05:23:31Z</dcterms:modified>
</cp:coreProperties>
</file>