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0" r:id="rId1"/>
  </p:sldMasterIdLst>
  <p:sldIdLst>
    <p:sldId id="256" r:id="rId2"/>
    <p:sldId id="312" r:id="rId3"/>
    <p:sldId id="291" r:id="rId4"/>
    <p:sldId id="292" r:id="rId5"/>
    <p:sldId id="257" r:id="rId6"/>
    <p:sldId id="293" r:id="rId7"/>
    <p:sldId id="259" r:id="rId8"/>
    <p:sldId id="260" r:id="rId9"/>
    <p:sldId id="261" r:id="rId10"/>
    <p:sldId id="265" r:id="rId11"/>
    <p:sldId id="266" r:id="rId12"/>
    <p:sldId id="267" r:id="rId13"/>
    <p:sldId id="268" r:id="rId14"/>
    <p:sldId id="325" r:id="rId15"/>
    <p:sldId id="324" r:id="rId16"/>
    <p:sldId id="313" r:id="rId17"/>
    <p:sldId id="314" r:id="rId18"/>
    <p:sldId id="277" r:id="rId19"/>
    <p:sldId id="263" r:id="rId20"/>
    <p:sldId id="264" r:id="rId21"/>
    <p:sldId id="326" r:id="rId22"/>
    <p:sldId id="327" r:id="rId23"/>
    <p:sldId id="276" r:id="rId24"/>
    <p:sldId id="315" r:id="rId25"/>
    <p:sldId id="284" r:id="rId26"/>
    <p:sldId id="316" r:id="rId27"/>
    <p:sldId id="285" r:id="rId28"/>
    <p:sldId id="269" r:id="rId29"/>
    <p:sldId id="328" r:id="rId30"/>
    <p:sldId id="262" r:id="rId31"/>
    <p:sldId id="329" r:id="rId32"/>
    <p:sldId id="278" r:id="rId33"/>
    <p:sldId id="330" r:id="rId34"/>
    <p:sldId id="286" r:id="rId35"/>
    <p:sldId id="287" r:id="rId36"/>
    <p:sldId id="274" r:id="rId37"/>
    <p:sldId id="288" r:id="rId38"/>
    <p:sldId id="275" r:id="rId39"/>
    <p:sldId id="273" r:id="rId40"/>
    <p:sldId id="295" r:id="rId41"/>
    <p:sldId id="296" r:id="rId42"/>
    <p:sldId id="332" r:id="rId43"/>
    <p:sldId id="298" r:id="rId44"/>
    <p:sldId id="280" r:id="rId45"/>
    <p:sldId id="317" r:id="rId46"/>
    <p:sldId id="318" r:id="rId47"/>
    <p:sldId id="319" r:id="rId48"/>
    <p:sldId id="290" r:id="rId49"/>
    <p:sldId id="321" r:id="rId50"/>
    <p:sldId id="281" r:id="rId51"/>
    <p:sldId id="320" r:id="rId52"/>
    <p:sldId id="279" r:id="rId53"/>
    <p:sldId id="322" r:id="rId54"/>
    <p:sldId id="323" r:id="rId55"/>
    <p:sldId id="299" r:id="rId56"/>
    <p:sldId id="300" r:id="rId57"/>
    <p:sldId id="337" r:id="rId58"/>
    <p:sldId id="306" r:id="rId59"/>
    <p:sldId id="307" r:id="rId60"/>
    <p:sldId id="309" r:id="rId61"/>
    <p:sldId id="311" r:id="rId62"/>
    <p:sldId id="335" r:id="rId63"/>
    <p:sldId id="33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375430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0D5D-1B83-407D-A085-F44A135BAE85}"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23021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256813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6445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322010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348128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87227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125309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347346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132653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96292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920D5D-1B83-407D-A085-F44A135BAE85}"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166966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920D5D-1B83-407D-A085-F44A135BAE85}"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411998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98763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195252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6920D5D-1B83-407D-A085-F44A135BAE85}" type="datetimeFigureOut">
              <a:rPr lang="en-US" smtClean="0"/>
              <a:t>7/27/2021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248499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0D5D-1B83-407D-A085-F44A135BAE85}"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AB757-0277-4A9B-8B33-3E3558F1F2C7}" type="slidenum">
              <a:rPr lang="en-US" smtClean="0"/>
              <a:t>‹#›</a:t>
            </a:fld>
            <a:endParaRPr lang="en-US"/>
          </a:p>
        </p:txBody>
      </p:sp>
    </p:spTree>
    <p:extLst>
      <p:ext uri="{BB962C8B-B14F-4D97-AF65-F5344CB8AC3E}">
        <p14:creationId xmlns:p14="http://schemas.microsoft.com/office/powerpoint/2010/main" val="204277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920D5D-1B83-407D-A085-F44A135BAE85}" type="datetimeFigureOut">
              <a:rPr lang="en-US" smtClean="0"/>
              <a:t>7/27/2021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EAB757-0277-4A9B-8B33-3E3558F1F2C7}" type="slidenum">
              <a:rPr lang="en-US" smtClean="0"/>
              <a:t>‹#›</a:t>
            </a:fld>
            <a:endParaRPr lang="en-US"/>
          </a:p>
        </p:txBody>
      </p:sp>
    </p:spTree>
    <p:extLst>
      <p:ext uri="{BB962C8B-B14F-4D97-AF65-F5344CB8AC3E}">
        <p14:creationId xmlns:p14="http://schemas.microsoft.com/office/powerpoint/2010/main" val="17604551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_ENREF_1"/><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922" y="586854"/>
            <a:ext cx="10058400" cy="5281683"/>
          </a:xfrm>
        </p:spPr>
        <p:txBody>
          <a:bodyPr/>
          <a:lstStyle/>
          <a:p>
            <a:pPr algn="ctr" rtl="1"/>
            <a:r>
              <a:rPr lang="fa-IR" sz="5400" b="1" dirty="0">
                <a:solidFill>
                  <a:srgbClr val="FF0000"/>
                </a:solidFill>
              </a:rPr>
              <a:t/>
            </a:r>
            <a:br>
              <a:rPr lang="fa-IR" sz="5400" b="1" dirty="0">
                <a:solidFill>
                  <a:srgbClr val="FF0000"/>
                </a:solidFill>
              </a:rPr>
            </a:br>
            <a:r>
              <a:rPr lang="ar-SA" sz="5400" b="1" dirty="0" smtClean="0">
                <a:solidFill>
                  <a:srgbClr val="FF0000"/>
                </a:solidFill>
              </a:rPr>
              <a:t>عنوان </a:t>
            </a:r>
            <a:r>
              <a:rPr lang="ar-SA" sz="5400" b="1" dirty="0" smtClean="0">
                <a:solidFill>
                  <a:srgbClr val="FF0000"/>
                </a:solidFill>
              </a:rPr>
              <a:t>طرح</a:t>
            </a:r>
            <a:r>
              <a:rPr lang="fa-IR" sz="5400" dirty="0" smtClean="0">
                <a:solidFill>
                  <a:srgbClr val="FF0000"/>
                </a:solidFill>
              </a:rPr>
              <a:t/>
            </a:r>
            <a:br>
              <a:rPr lang="fa-IR" sz="5400" dirty="0" smtClean="0">
                <a:solidFill>
                  <a:srgbClr val="FF0000"/>
                </a:solidFill>
              </a:rPr>
            </a:br>
            <a:r>
              <a:rPr lang="ar-SA" sz="4400" dirty="0"/>
              <a:t>تأثیر اسیدی کردن متوسط </a:t>
            </a:r>
            <a:r>
              <a:rPr lang="en-US" sz="4400" dirty="0"/>
              <a:t>pH </a:t>
            </a:r>
            <a:r>
              <a:rPr lang="ar-SA" sz="4400" dirty="0"/>
              <a:t>خون شریانی بر میزان سطح بیومارکر </a:t>
            </a:r>
            <a:r>
              <a:rPr lang="en-US" sz="4400" dirty="0"/>
              <a:t>miR-499 </a:t>
            </a:r>
            <a:r>
              <a:rPr lang="ar-SA" sz="4400" dirty="0"/>
              <a:t>در دقایق اولیه پس از باز کردن کلامپ آئورت حین جراحی دریچه قلب: یک مطالعه مقدماتی</a:t>
            </a:r>
            <a:endParaRPr lang="en-US" sz="4400" dirty="0"/>
          </a:p>
        </p:txBody>
      </p:sp>
    </p:spTree>
    <p:extLst>
      <p:ext uri="{BB962C8B-B14F-4D97-AF65-F5344CB8AC3E}">
        <p14:creationId xmlns:p14="http://schemas.microsoft.com/office/powerpoint/2010/main" val="1710415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733" y="1015688"/>
            <a:ext cx="8946541" cy="4195481"/>
          </a:xfrm>
        </p:spPr>
        <p:txBody>
          <a:bodyPr>
            <a:normAutofit lnSpcReduction="10000"/>
          </a:bodyPr>
          <a:lstStyle/>
          <a:p>
            <a:pPr algn="r" rtl="1"/>
            <a:r>
              <a:rPr lang="ar-SA" sz="5400" dirty="0"/>
              <a:t>اتلاف انرژی در میتوکندری به­دلیل باز شدن منفذ </a:t>
            </a:r>
            <a:r>
              <a:rPr lang="en-US" sz="5400" dirty="0"/>
              <a:t>MPTP </a:t>
            </a:r>
            <a:endParaRPr lang="fa-IR" sz="5400" dirty="0" smtClean="0"/>
          </a:p>
          <a:p>
            <a:pPr algn="r" rtl="1"/>
            <a:endParaRPr lang="en-US" sz="5400" dirty="0" smtClean="0"/>
          </a:p>
          <a:p>
            <a:pPr algn="r" rtl="1"/>
            <a:r>
              <a:rPr lang="ar-SA" sz="5400" dirty="0" smtClean="0"/>
              <a:t>تولید </a:t>
            </a:r>
            <a:r>
              <a:rPr lang="ar-SA" sz="5400" dirty="0"/>
              <a:t>رادیکال­های آزاد اکسیژن و گونه­های فعال اکسیژن </a:t>
            </a:r>
            <a:endParaRPr lang="en-US" sz="5400" dirty="0"/>
          </a:p>
        </p:txBody>
      </p:sp>
    </p:spTree>
    <p:extLst>
      <p:ext uri="{BB962C8B-B14F-4D97-AF65-F5344CB8AC3E}">
        <p14:creationId xmlns:p14="http://schemas.microsoft.com/office/powerpoint/2010/main" val="251894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255" y="824620"/>
            <a:ext cx="8946541" cy="4195481"/>
          </a:xfrm>
        </p:spPr>
        <p:txBody>
          <a:bodyPr>
            <a:normAutofit fontScale="92500" lnSpcReduction="20000"/>
          </a:bodyPr>
          <a:lstStyle/>
          <a:p>
            <a:pPr algn="r" rtl="1"/>
            <a:r>
              <a:rPr lang="ar-SA" sz="5400" dirty="0"/>
              <a:t>ایجاد اختلال در ساخت نیتریک اکسید (</a:t>
            </a:r>
            <a:r>
              <a:rPr lang="en-US" sz="5400" dirty="0"/>
              <a:t>NO</a:t>
            </a:r>
            <a:r>
              <a:rPr lang="ar-SA" sz="5400" dirty="0" smtClean="0"/>
              <a:t>)</a:t>
            </a:r>
            <a:endParaRPr lang="fa-IR" sz="5400" dirty="0" smtClean="0"/>
          </a:p>
          <a:p>
            <a:pPr algn="r" rtl="1"/>
            <a:endParaRPr lang="en-US" sz="5400" dirty="0" smtClean="0"/>
          </a:p>
          <a:p>
            <a:pPr algn="r" rtl="1"/>
            <a:endParaRPr lang="en-US" sz="5400" dirty="0"/>
          </a:p>
          <a:p>
            <a:pPr algn="r" rtl="1"/>
            <a:r>
              <a:rPr lang="ar-SA" sz="5400" dirty="0" smtClean="0"/>
              <a:t>ایجاد </a:t>
            </a:r>
            <a:r>
              <a:rPr lang="ar-SA" sz="5400" dirty="0"/>
              <a:t>خودکشی (</a:t>
            </a:r>
            <a:r>
              <a:rPr lang="en-US" sz="5400" dirty="0"/>
              <a:t>Apoptosis</a:t>
            </a:r>
            <a:r>
              <a:rPr lang="ar-SA" sz="5400" dirty="0"/>
              <a:t>) و خودخوری سلولی (</a:t>
            </a:r>
            <a:r>
              <a:rPr lang="en-US" sz="5400" dirty="0"/>
              <a:t>Autophagy</a:t>
            </a:r>
            <a:r>
              <a:rPr lang="ar-SA" sz="5400" dirty="0"/>
              <a:t>) </a:t>
            </a:r>
            <a:endParaRPr lang="en-US" sz="5400" dirty="0"/>
          </a:p>
        </p:txBody>
      </p:sp>
    </p:spTree>
    <p:extLst>
      <p:ext uri="{BB962C8B-B14F-4D97-AF65-F5344CB8AC3E}">
        <p14:creationId xmlns:p14="http://schemas.microsoft.com/office/powerpoint/2010/main" val="155251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5324" y="1234052"/>
            <a:ext cx="8946541" cy="4195481"/>
          </a:xfrm>
        </p:spPr>
        <p:txBody>
          <a:bodyPr>
            <a:normAutofit fontScale="92500" lnSpcReduction="10000"/>
          </a:bodyPr>
          <a:lstStyle/>
          <a:p>
            <a:pPr algn="r" rtl="1"/>
            <a:r>
              <a:rPr lang="ar-SA" sz="5400" dirty="0"/>
              <a:t>اختلال در عملکرد اندوتلیال </a:t>
            </a:r>
            <a:r>
              <a:rPr lang="ar-SA" sz="5400" dirty="0" smtClean="0"/>
              <a:t>عروقی</a:t>
            </a:r>
            <a:endParaRPr lang="fa-IR" sz="5400" dirty="0" smtClean="0"/>
          </a:p>
          <a:p>
            <a:pPr marL="0" indent="0" algn="r" rtl="1">
              <a:buNone/>
            </a:pPr>
            <a:r>
              <a:rPr lang="ar-SA" sz="5400" dirty="0" smtClean="0"/>
              <a:t> </a:t>
            </a:r>
            <a:endParaRPr lang="en-US" sz="5400" dirty="0" smtClean="0"/>
          </a:p>
          <a:p>
            <a:pPr algn="r" rtl="1"/>
            <a:r>
              <a:rPr lang="ar-SA" sz="5400" dirty="0" smtClean="0"/>
              <a:t>تجمع </a:t>
            </a:r>
            <a:r>
              <a:rPr lang="ar-SA" sz="5400" dirty="0"/>
              <a:t>پلاکتی و ایجاد میکروآمبولی </a:t>
            </a:r>
            <a:endParaRPr lang="fa-IR" sz="5400" dirty="0" smtClean="0"/>
          </a:p>
          <a:p>
            <a:pPr algn="r" rtl="1"/>
            <a:endParaRPr lang="en-US" sz="5400" dirty="0" smtClean="0"/>
          </a:p>
          <a:p>
            <a:pPr algn="r" rtl="1"/>
            <a:r>
              <a:rPr lang="ar-SA" sz="5400" dirty="0" smtClean="0"/>
              <a:t>فعال </a:t>
            </a:r>
            <a:r>
              <a:rPr lang="ar-SA" sz="5400" dirty="0"/>
              <a:t>شدن سیستم ایمنی ذاتی</a:t>
            </a:r>
            <a:endParaRPr lang="en-US" sz="5400" dirty="0"/>
          </a:p>
        </p:txBody>
      </p:sp>
    </p:spTree>
    <p:extLst>
      <p:ext uri="{BB962C8B-B14F-4D97-AF65-F5344CB8AC3E}">
        <p14:creationId xmlns:p14="http://schemas.microsoft.com/office/powerpoint/2010/main" val="37561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7" y="272955"/>
            <a:ext cx="11163869" cy="6264323"/>
          </a:xfrm>
        </p:spPr>
        <p:txBody>
          <a:bodyPr>
            <a:normAutofit/>
          </a:bodyPr>
          <a:lstStyle/>
          <a:p>
            <a:pPr algn="r" rtl="1">
              <a:buFont typeface="Wingdings" panose="05000000000000000000" pitchFamily="2" charset="2"/>
              <a:buChar char="Ø"/>
            </a:pPr>
            <a:r>
              <a:rPr lang="ar-SA" sz="5400" dirty="0"/>
              <a:t>پارادوکس </a:t>
            </a:r>
            <a:r>
              <a:rPr lang="en-US" sz="5400" dirty="0" smtClean="0"/>
              <a:t>pH</a:t>
            </a:r>
          </a:p>
          <a:p>
            <a:pPr marL="0" indent="0" algn="r" rtl="1">
              <a:buNone/>
            </a:pPr>
            <a:r>
              <a:rPr lang="ar-SA" sz="5400" dirty="0"/>
              <a:t>یکی از عواملی که باعث آسیب به قلب در حین ری</a:t>
            </a:r>
            <a:r>
              <a:rPr lang="en-US" sz="5400" dirty="0"/>
              <a:t>­</a:t>
            </a:r>
            <a:r>
              <a:rPr lang="ar-SA" sz="5400" dirty="0"/>
              <a:t>پرفیوژن می</a:t>
            </a:r>
            <a:r>
              <a:rPr lang="en-US" sz="5400" dirty="0"/>
              <a:t>­</a:t>
            </a:r>
            <a:r>
              <a:rPr lang="ar-SA" sz="5400" dirty="0"/>
              <a:t>شود، اصلاح سریع </a:t>
            </a:r>
            <a:r>
              <a:rPr lang="en-US" sz="5400" dirty="0"/>
              <a:t>pH</a:t>
            </a:r>
            <a:r>
              <a:rPr lang="ar-SA" sz="5400" dirty="0"/>
              <a:t> از وضعیت اسیدی به وضعیت نرمال در فاز ری</a:t>
            </a:r>
            <a:r>
              <a:rPr lang="en-US" sz="5400" dirty="0"/>
              <a:t>­</a:t>
            </a:r>
            <a:r>
              <a:rPr lang="ar-SA" sz="5400" dirty="0"/>
              <a:t>پرفیوژن </a:t>
            </a:r>
            <a:r>
              <a:rPr lang="ar-SA" sz="5400" dirty="0" smtClean="0"/>
              <a:t>است</a:t>
            </a:r>
            <a:r>
              <a:rPr lang="en-US" sz="5400" dirty="0" smtClean="0"/>
              <a:t>. </a:t>
            </a:r>
            <a:r>
              <a:rPr lang="ar-SA" sz="5400" dirty="0"/>
              <a:t>ارائه مجدد خون اکسیژن‌دار حاوی پیش‌ماده باعث شیفت­های سریع در تعادل یونی می‌شود. </a:t>
            </a:r>
            <a:endParaRPr lang="en-US" sz="5400" dirty="0" smtClean="0"/>
          </a:p>
          <a:p>
            <a:pPr marL="0" indent="0" algn="r" rtl="1">
              <a:buNone/>
            </a:pPr>
            <a:endParaRPr lang="en-US" sz="5400" dirty="0"/>
          </a:p>
        </p:txBody>
      </p:sp>
    </p:spTree>
    <p:extLst>
      <p:ext uri="{BB962C8B-B14F-4D97-AF65-F5344CB8AC3E}">
        <p14:creationId xmlns:p14="http://schemas.microsoft.com/office/powerpoint/2010/main" val="369655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627798"/>
            <a:ext cx="10768084" cy="5620602"/>
          </a:xfrm>
        </p:spPr>
        <p:txBody>
          <a:bodyPr>
            <a:noAutofit/>
          </a:bodyPr>
          <a:lstStyle/>
          <a:p>
            <a:pPr algn="r" rtl="1"/>
            <a:r>
              <a:rPr lang="ar-SA" sz="4000" b="1" dirty="0"/>
              <a:t>تغییرات یونی در حین ایسکمی: </a:t>
            </a:r>
            <a:endParaRPr lang="fa-IR" sz="4000" b="1" dirty="0" smtClean="0"/>
          </a:p>
          <a:p>
            <a:pPr algn="r" rtl="1"/>
            <a:r>
              <a:rPr lang="ar-SA" sz="4000" dirty="0" smtClean="0"/>
              <a:t>متابولیسم </a:t>
            </a:r>
            <a:r>
              <a:rPr lang="ar-SA" sz="4000" dirty="0"/>
              <a:t>بی­هوازی باعث تولید یون­های هیدروژن می­شود که مبادله کننده سدیم هیدروژن را فعال و باعث تجمع یون­های سدیم در درون میوسیت می­شود. </a:t>
            </a:r>
            <a:r>
              <a:rPr lang="fa-IR" sz="4000" dirty="0"/>
              <a:t>آنزیم </a:t>
            </a:r>
            <a:r>
              <a:rPr lang="ar-SA" sz="4000" dirty="0"/>
              <a:t>سدیم پتاسیم آدنوزین فسفاتاز (</a:t>
            </a:r>
            <a:r>
              <a:rPr lang="en-US" sz="4000" dirty="0"/>
              <a:t>ATP </a:t>
            </a:r>
            <a:r>
              <a:rPr lang="en-US" sz="4000" dirty="0" err="1"/>
              <a:t>ase</a:t>
            </a:r>
            <a:r>
              <a:rPr lang="ar-SA" sz="4000" dirty="0"/>
              <a:t>) به علت کمبود </a:t>
            </a:r>
            <a:r>
              <a:rPr lang="en-US" sz="4000" dirty="0" smtClean="0"/>
              <a:t>ATP</a:t>
            </a:r>
            <a:r>
              <a:rPr lang="fa-IR" sz="4000" dirty="0" smtClean="0"/>
              <a:t> </a:t>
            </a:r>
            <a:r>
              <a:rPr lang="ar-SA" sz="4000" dirty="0" smtClean="0"/>
              <a:t>در </a:t>
            </a:r>
            <a:r>
              <a:rPr lang="ar-SA" sz="4000" dirty="0"/>
              <a:t>دسترس، قادر به دفع کردن یون­های اضافی سدیم و حفظ پتانسیل نرمال غشاء نیست. درنتیجه، ایسکمی پیشرفت می­کند و باعث تجمع یون­های سدیم و هیدروژن در داخل میوسیت و ایجاد دپلاریزاسیون پتانسیل غشاء می­شود.</a:t>
            </a:r>
            <a:endParaRPr lang="en-US" sz="4000" dirty="0"/>
          </a:p>
        </p:txBody>
      </p:sp>
    </p:spTree>
    <p:extLst>
      <p:ext uri="{BB962C8B-B14F-4D97-AF65-F5344CB8AC3E}">
        <p14:creationId xmlns:p14="http://schemas.microsoft.com/office/powerpoint/2010/main" val="129132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586854"/>
            <a:ext cx="11150221" cy="5661545"/>
          </a:xfrm>
        </p:spPr>
        <p:txBody>
          <a:bodyPr>
            <a:normAutofit/>
          </a:bodyPr>
          <a:lstStyle/>
          <a:p>
            <a:pPr algn="r" rtl="1"/>
            <a:r>
              <a:rPr lang="ar-SA" sz="4000" b="1" dirty="0" smtClean="0"/>
              <a:t>تغییرات </a:t>
            </a:r>
            <a:r>
              <a:rPr lang="ar-SA" sz="4000" b="1" dirty="0"/>
              <a:t>یونی درحین ری­پرفیوژن: </a:t>
            </a:r>
            <a:endParaRPr lang="fa-IR" sz="4000" b="1" dirty="0" smtClean="0"/>
          </a:p>
          <a:p>
            <a:pPr algn="r" rtl="1"/>
            <a:r>
              <a:rPr lang="ar-SA" sz="3600" dirty="0" smtClean="0"/>
              <a:t>ری­پرفیوژن </a:t>
            </a:r>
            <a:r>
              <a:rPr lang="ar-SA" sz="3600" dirty="0"/>
              <a:t>یون­های هیدروژنی را که در فضای بینابینی تجمع یافته­اند، پاک­سازی کرده و شیب غلظت زیادی برای مبادله سدیم-هیدروژن ایجاد می­کند. ریزش یون­های سدیم به درون میوسیت­ها در حین ری­پرفیوژن، مبادله کننده سدیم-کلسیم (</a:t>
            </a:r>
            <a:r>
              <a:rPr lang="en-US" sz="3600" dirty="0"/>
              <a:t>NCX</a:t>
            </a:r>
            <a:r>
              <a:rPr lang="ar-SA" sz="3600" dirty="0"/>
              <a:t>) را وادار به فعالیت در جهت معکوس و وارد کردن یون­های کلسیم به سارکولم می­کند. بعد از مدتی هومئوستاز داخل سلولی و برقراری مجدد پتانسیل استراحت غشاء و سطح نرمال سدیم داخل سلولی به وسیله پمپ </a:t>
            </a:r>
            <a:r>
              <a:rPr lang="en-US" sz="3600" dirty="0"/>
              <a:t>Na/k ATPase</a:t>
            </a:r>
            <a:r>
              <a:rPr lang="ar-SA" sz="3600" dirty="0"/>
              <a:t>، مبادله گر </a:t>
            </a:r>
            <a:r>
              <a:rPr lang="en-US" sz="3600" dirty="0"/>
              <a:t>NCX </a:t>
            </a:r>
            <a:r>
              <a:rPr lang="ar-SA" sz="3600" dirty="0"/>
              <a:t>به حالت نرمال بر می­گردد و کلسیم اضافی را از سیتوپلاسم دفع می­کند </a:t>
            </a:r>
            <a:endParaRPr lang="en-US" sz="3600" dirty="0"/>
          </a:p>
        </p:txBody>
      </p:sp>
    </p:spTree>
    <p:extLst>
      <p:ext uri="{BB962C8B-B14F-4D97-AF65-F5344CB8AC3E}">
        <p14:creationId xmlns:p14="http://schemas.microsoft.com/office/powerpoint/2010/main" val="379350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8" y="232012"/>
            <a:ext cx="11450472" cy="6250675"/>
          </a:xfrm>
        </p:spPr>
        <p:txBody>
          <a:bodyPr>
            <a:normAutofit/>
          </a:bodyPr>
          <a:lstStyle/>
          <a:p>
            <a:pPr algn="r" rtl="1"/>
            <a:r>
              <a:rPr lang="ar-SA" sz="4800" dirty="0"/>
              <a:t>بنابراین، پایین نگه داشتن </a:t>
            </a:r>
            <a:r>
              <a:rPr lang="en-US" sz="4800" dirty="0"/>
              <a:t>pH</a:t>
            </a:r>
            <a:r>
              <a:rPr lang="ar-SA" sz="4800" dirty="0"/>
              <a:t> داخل سلولی و طولانی­شدن زمان برگشت </a:t>
            </a:r>
            <a:r>
              <a:rPr lang="en-US" sz="4800" dirty="0"/>
              <a:t>pH </a:t>
            </a:r>
            <a:r>
              <a:rPr lang="ar-SA" sz="4800" dirty="0"/>
              <a:t>خنثی، اثر محافظت­کننده از سلول از طریق حفظ سلول از افزایش ناگهانی و شدید کلسیم داشته باشد. بنابراین، مداخلاتی که بهبود سریع </a:t>
            </a:r>
            <a:r>
              <a:rPr lang="en-US" sz="4800" dirty="0"/>
              <a:t>pH</a:t>
            </a:r>
            <a:r>
              <a:rPr lang="ar-SA" sz="4800" dirty="0"/>
              <a:t> خارج سلولی را از وضعیت اسیدی که با ایسکمی همراه است، به سمت معیارهای خنثی به تأخیر ‌اندازند، اثر قابل توجهی بر محدود کردن آسیب کشنده ایسکمی-ری­پرفیوژن دارند</a:t>
            </a:r>
            <a:endParaRPr lang="en-US" sz="4800" dirty="0"/>
          </a:p>
        </p:txBody>
      </p:sp>
    </p:spTree>
    <p:extLst>
      <p:ext uri="{BB962C8B-B14F-4D97-AF65-F5344CB8AC3E}">
        <p14:creationId xmlns:p14="http://schemas.microsoft.com/office/powerpoint/2010/main" val="178099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332" y="327546"/>
            <a:ext cx="10904562" cy="5920853"/>
          </a:xfrm>
        </p:spPr>
        <p:txBody>
          <a:bodyPr>
            <a:normAutofit/>
          </a:bodyPr>
          <a:lstStyle/>
          <a:p>
            <a:pPr algn="r" rtl="1"/>
            <a:r>
              <a:rPr lang="ar-SA" sz="5400" dirty="0"/>
              <a:t>در این مطالعه بر آن شدیم که اثرات حفاظت از میوکارد به وسیله پرفیوژن اسیدی را در بیماران تحت عمل جراحی قلب باز بررسی کنیم. در صورت تشخیص نوع </a:t>
            </a:r>
            <a:r>
              <a:rPr lang="en-US" sz="5400" dirty="0"/>
              <a:t>pH</a:t>
            </a:r>
            <a:r>
              <a:rPr lang="ar-SA" sz="5400" dirty="0"/>
              <a:t> مناسب در زمان ری­پرفیوژن، می­توان استراتژی مناسب­تر برای کاهش عوارض ایسکمی و ری­پرفیوژن انتخاب کرد.</a:t>
            </a:r>
            <a:endParaRPr lang="en-US" sz="5400" dirty="0"/>
          </a:p>
          <a:p>
            <a:pPr algn="r" rtl="1"/>
            <a:endParaRPr lang="en-US" sz="5400" dirty="0"/>
          </a:p>
        </p:txBody>
      </p:sp>
    </p:spTree>
    <p:extLst>
      <p:ext uri="{BB962C8B-B14F-4D97-AF65-F5344CB8AC3E}">
        <p14:creationId xmlns:p14="http://schemas.microsoft.com/office/powerpoint/2010/main" val="5451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54" y="1282890"/>
            <a:ext cx="10863617" cy="4708477"/>
          </a:xfrm>
          <a:prstGeom prst="rect">
            <a:avLst/>
          </a:prstGeom>
        </p:spPr>
      </p:pic>
    </p:spTree>
    <p:extLst>
      <p:ext uri="{BB962C8B-B14F-4D97-AF65-F5344CB8AC3E}">
        <p14:creationId xmlns:p14="http://schemas.microsoft.com/office/powerpoint/2010/main" val="3365180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30" y="736979"/>
            <a:ext cx="7942997" cy="565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63" y="368490"/>
            <a:ext cx="11232107" cy="6059606"/>
          </a:xfrm>
        </p:spPr>
        <p:txBody>
          <a:bodyPr>
            <a:normAutofit fontScale="85000" lnSpcReduction="20000"/>
          </a:bodyPr>
          <a:lstStyle/>
          <a:p>
            <a:pPr marL="0" indent="0" algn="r" rtl="1">
              <a:buNone/>
            </a:pPr>
            <a:r>
              <a:rPr lang="ar-SA" sz="6000" b="1" dirty="0"/>
              <a:t>نام و نام خانوادگي مجريان</a:t>
            </a:r>
            <a:r>
              <a:rPr lang="ar-SA" sz="6000" b="1" dirty="0" smtClean="0"/>
              <a:t>:</a:t>
            </a:r>
            <a:endParaRPr lang="fa-IR" sz="6000" b="1" dirty="0" smtClean="0"/>
          </a:p>
          <a:p>
            <a:pPr algn="r" rtl="1"/>
            <a:r>
              <a:rPr lang="ar-SA" sz="6000" b="1" dirty="0" smtClean="0"/>
              <a:t> </a:t>
            </a:r>
            <a:r>
              <a:rPr lang="fa-IR" sz="6000" dirty="0"/>
              <a:t>دکتر سعید </a:t>
            </a:r>
            <a:r>
              <a:rPr lang="fa-IR" sz="6000" dirty="0" smtClean="0"/>
              <a:t>حسینی</a:t>
            </a:r>
          </a:p>
          <a:p>
            <a:pPr algn="r" rtl="1"/>
            <a:r>
              <a:rPr lang="fa-IR" sz="6000" dirty="0" smtClean="0"/>
              <a:t>دکتر </a:t>
            </a:r>
            <a:r>
              <a:rPr lang="fa-IR" sz="6000" dirty="0"/>
              <a:t>سید محمد ضیاء </a:t>
            </a:r>
            <a:r>
              <a:rPr lang="fa-IR" sz="6000" dirty="0" smtClean="0"/>
              <a:t>توتونچی</a:t>
            </a:r>
            <a:endParaRPr lang="en-US" sz="6000" dirty="0" smtClean="0"/>
          </a:p>
          <a:p>
            <a:pPr algn="r" rtl="1"/>
            <a:r>
              <a:rPr lang="fa-IR" sz="6000" dirty="0" smtClean="0"/>
              <a:t>دکتر تورج بابایی</a:t>
            </a:r>
          </a:p>
          <a:p>
            <a:pPr algn="r" rtl="1"/>
            <a:r>
              <a:rPr lang="fa-IR" sz="6000" dirty="0" smtClean="0"/>
              <a:t>دکتر </a:t>
            </a:r>
            <a:r>
              <a:rPr lang="fa-IR" sz="6000" dirty="0"/>
              <a:t>مائده </a:t>
            </a:r>
            <a:r>
              <a:rPr lang="fa-IR" sz="6000" dirty="0" smtClean="0"/>
              <a:t>عربیان</a:t>
            </a:r>
          </a:p>
          <a:p>
            <a:pPr algn="r" rtl="1"/>
            <a:r>
              <a:rPr lang="fa-IR" sz="6000" dirty="0" smtClean="0"/>
              <a:t>دکتر </a:t>
            </a:r>
            <a:r>
              <a:rPr lang="fa-IR" sz="6000" dirty="0"/>
              <a:t>محمود شیخ فتح </a:t>
            </a:r>
            <a:r>
              <a:rPr lang="fa-IR" sz="6000" dirty="0" smtClean="0"/>
              <a:t>الهی</a:t>
            </a:r>
          </a:p>
          <a:p>
            <a:pPr algn="r" rtl="1"/>
            <a:r>
              <a:rPr lang="fa-IR" sz="6000" dirty="0" smtClean="0"/>
              <a:t>آمنه قنبری</a:t>
            </a:r>
          </a:p>
          <a:p>
            <a:pPr algn="r" rtl="1"/>
            <a:r>
              <a:rPr lang="fa-IR" sz="6000" dirty="0" smtClean="0"/>
              <a:t>آرگنیا </a:t>
            </a:r>
            <a:r>
              <a:rPr lang="fa-IR" sz="6000" dirty="0"/>
              <a:t>میناسیانس</a:t>
            </a:r>
            <a:endParaRPr lang="en-US" sz="6000" dirty="0"/>
          </a:p>
          <a:p>
            <a:pPr algn="r" rtl="1"/>
            <a:endParaRPr lang="en-US" sz="6000" dirty="0"/>
          </a:p>
        </p:txBody>
      </p:sp>
    </p:spTree>
    <p:extLst>
      <p:ext uri="{BB962C8B-B14F-4D97-AF65-F5344CB8AC3E}">
        <p14:creationId xmlns:p14="http://schemas.microsoft.com/office/powerpoint/2010/main" val="333169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001" y="682388"/>
            <a:ext cx="8952931" cy="522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83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7" y="245661"/>
            <a:ext cx="10945504" cy="5948148"/>
          </a:xfrm>
        </p:spPr>
        <p:txBody>
          <a:bodyPr>
            <a:normAutofit/>
          </a:bodyPr>
          <a:lstStyle/>
          <a:p>
            <a:pPr algn="r" rtl="1"/>
            <a:r>
              <a:rPr lang="ar-SA" sz="3600" dirty="0"/>
              <a:t>اسیدوز عمیقاً از سلول در برابر مرگ حین ایسکمی محافظت می</a:t>
            </a:r>
            <a:r>
              <a:rPr lang="en-US" sz="3600" dirty="0"/>
              <a:t>­</a:t>
            </a:r>
            <a:r>
              <a:rPr lang="ar-SA" sz="3600" dirty="0"/>
              <a:t>کند. با این وجود، برگشت </a:t>
            </a:r>
            <a:r>
              <a:rPr lang="en-US" sz="3600" dirty="0"/>
              <a:t>pH </a:t>
            </a:r>
            <a:r>
              <a:rPr lang="fa-IR" sz="3600" dirty="0" smtClean="0"/>
              <a:t> </a:t>
            </a:r>
            <a:r>
              <a:rPr lang="ar-SA" sz="3600" dirty="0" smtClean="0"/>
              <a:t>از </a:t>
            </a:r>
            <a:r>
              <a:rPr lang="ar-SA" sz="3600" dirty="0"/>
              <a:t>اسیدی به نرمال بعد از ری</a:t>
            </a:r>
            <a:r>
              <a:rPr lang="en-US" sz="3600" dirty="0"/>
              <a:t>­</a:t>
            </a:r>
            <a:r>
              <a:rPr lang="ar-SA" sz="3600" dirty="0"/>
              <a:t>پرفیوژن باعث از دست</a:t>
            </a:r>
            <a:r>
              <a:rPr lang="en-US" sz="3600" dirty="0"/>
              <a:t>­</a:t>
            </a:r>
            <a:r>
              <a:rPr lang="ar-SA" sz="3600" dirty="0"/>
              <a:t>رفتن قابلیت زنده</a:t>
            </a:r>
            <a:r>
              <a:rPr lang="en-US" sz="3600" dirty="0"/>
              <a:t>­</a:t>
            </a:r>
            <a:r>
              <a:rPr lang="ar-SA" sz="3600" dirty="0"/>
              <a:t>ماندن میوسیت‌ها می‌شود. این بدتر شدن آسیب یک "پارادوکس </a:t>
            </a:r>
            <a:r>
              <a:rPr lang="en-US" sz="3600" dirty="0"/>
              <a:t>pH</a:t>
            </a:r>
            <a:r>
              <a:rPr lang="ar-SA" sz="3600" dirty="0"/>
              <a:t>" است و به­ وسیله تغییرات </a:t>
            </a:r>
            <a:r>
              <a:rPr lang="en-US" sz="3600" dirty="0"/>
              <a:t>pH</a:t>
            </a:r>
            <a:r>
              <a:rPr lang="ar-SA" sz="3600" dirty="0"/>
              <a:t> داخل سلولی (</a:t>
            </a:r>
            <a:r>
              <a:rPr lang="en-US" sz="3600" dirty="0" err="1"/>
              <a:t>pHi</a:t>
            </a:r>
            <a:r>
              <a:rPr lang="ar-SA" sz="3600" dirty="0"/>
              <a:t>) ایجاد می‌شود که دست‌کاری</a:t>
            </a:r>
            <a:r>
              <a:rPr lang="en-US" sz="3600" dirty="0"/>
              <a:t>­</a:t>
            </a:r>
            <a:r>
              <a:rPr lang="ar-SA" sz="3600" dirty="0"/>
              <a:t>هایی که باعث افزایش سریع</a:t>
            </a:r>
            <a:r>
              <a:rPr lang="en-US" sz="3600" dirty="0"/>
              <a:t>­</a:t>
            </a:r>
            <a:r>
              <a:rPr lang="ar-SA" sz="3600" dirty="0"/>
              <a:t>تر i</a:t>
            </a:r>
            <a:r>
              <a:rPr lang="en-US" sz="3600" dirty="0"/>
              <a:t>pH </a:t>
            </a:r>
            <a:r>
              <a:rPr lang="ar-SA" sz="3600" dirty="0"/>
              <a:t>می‌شود کشته</a:t>
            </a:r>
            <a:r>
              <a:rPr lang="en-US" sz="3600" dirty="0"/>
              <a:t>­</a:t>
            </a:r>
            <a:r>
              <a:rPr lang="ar-SA" sz="3600" dirty="0"/>
              <a:t>شدن سلول</a:t>
            </a:r>
            <a:r>
              <a:rPr lang="en-US" sz="3600" dirty="0"/>
              <a:t>­</a:t>
            </a:r>
            <a:r>
              <a:rPr lang="ar-SA" sz="3600" dirty="0"/>
              <a:t>ها را تشدید می</a:t>
            </a:r>
            <a:r>
              <a:rPr lang="en-US" sz="3600" dirty="0"/>
              <a:t>­</a:t>
            </a:r>
            <a:r>
              <a:rPr lang="ar-SA" sz="3600" dirty="0"/>
              <a:t>کند در حالی</a:t>
            </a:r>
            <a:r>
              <a:rPr lang="en-US" sz="3600" dirty="0"/>
              <a:t>­</a:t>
            </a:r>
            <a:r>
              <a:rPr lang="ar-SA" sz="3600" dirty="0"/>
              <a:t>که دست</a:t>
            </a:r>
            <a:r>
              <a:rPr lang="en-US" sz="3600" dirty="0"/>
              <a:t>­</a:t>
            </a:r>
            <a:r>
              <a:rPr lang="ar-SA" sz="3600" dirty="0"/>
              <a:t>کاری</a:t>
            </a:r>
            <a:r>
              <a:rPr lang="en-US" sz="3600" dirty="0"/>
              <a:t>­</a:t>
            </a:r>
            <a:r>
              <a:rPr lang="ar-SA" sz="3600" dirty="0"/>
              <a:t>هایی که افزایش </a:t>
            </a:r>
            <a:r>
              <a:rPr lang="en-US" sz="3600" dirty="0" smtClean="0"/>
              <a:t>pH</a:t>
            </a:r>
            <a:r>
              <a:rPr lang="ar-SA" sz="3600" dirty="0"/>
              <a:t>i</a:t>
            </a:r>
            <a:r>
              <a:rPr lang="en-US" sz="3600" dirty="0" smtClean="0"/>
              <a:t> </a:t>
            </a:r>
            <a:r>
              <a:rPr lang="fa-IR" sz="3600" dirty="0" smtClean="0"/>
              <a:t> </a:t>
            </a:r>
            <a:r>
              <a:rPr lang="ar-SA" sz="3600" dirty="0" smtClean="0"/>
              <a:t>را </a:t>
            </a:r>
            <a:r>
              <a:rPr lang="ar-SA" sz="3600" dirty="0"/>
              <a:t>به تأخیر می‌اندازد، مانع از دست</a:t>
            </a:r>
            <a:r>
              <a:rPr lang="en-US" sz="3600" dirty="0"/>
              <a:t>­</a:t>
            </a:r>
            <a:r>
              <a:rPr lang="ar-SA" sz="3600" dirty="0"/>
              <a:t>رفتن قابلیت زنده ماندن میوسیت‌ها می‌شود</a:t>
            </a:r>
            <a:r>
              <a:rPr lang="ar-SA" sz="3600" dirty="0" smtClean="0"/>
              <a:t>.</a:t>
            </a:r>
            <a:endParaRPr lang="fa-IR" sz="3600" dirty="0" smtClean="0"/>
          </a:p>
          <a:p>
            <a:pPr algn="r" rtl="1"/>
            <a:r>
              <a:rPr lang="ar-SA" sz="3600" dirty="0"/>
              <a:t>بنابراین، پارادوکس </a:t>
            </a:r>
            <a:r>
              <a:rPr lang="en-US" sz="3600" dirty="0"/>
              <a:t>pH </a:t>
            </a:r>
            <a:r>
              <a:rPr lang="ar-SA" sz="3600" dirty="0"/>
              <a:t>وابسته به کلسیم نیست</a:t>
            </a:r>
            <a:endParaRPr lang="en-US" sz="3600" dirty="0"/>
          </a:p>
        </p:txBody>
      </p:sp>
    </p:spTree>
    <p:extLst>
      <p:ext uri="{BB962C8B-B14F-4D97-AF65-F5344CB8AC3E}">
        <p14:creationId xmlns:p14="http://schemas.microsoft.com/office/powerpoint/2010/main" val="45286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036" y="382138"/>
            <a:ext cx="10795379" cy="5866262"/>
          </a:xfrm>
        </p:spPr>
        <p:txBody>
          <a:bodyPr>
            <a:normAutofit/>
          </a:bodyPr>
          <a:lstStyle/>
          <a:p>
            <a:pPr algn="r" rtl="1"/>
            <a:r>
              <a:rPr lang="ar-SA" sz="4000" dirty="0"/>
              <a:t>مکانیسم­های مسئول پارادوکس </a:t>
            </a:r>
            <a:r>
              <a:rPr lang="en-US" sz="4000" dirty="0"/>
              <a:t>pH</a:t>
            </a:r>
            <a:r>
              <a:rPr lang="ar-SA" sz="4000" dirty="0"/>
              <a:t> کاملاً شناخته شده نیست. اسیدوز ممکن است پروتئازها، فسفولیپازها و سایر آنزیم­های مخربی را که شرایط خنثی یا قلیایی برای آن­ها بهینه است و در طول ایسکمی فعال می‌شوند را مهار کند. به محض برقراری </a:t>
            </a:r>
            <a:r>
              <a:rPr lang="en-US" sz="4000" dirty="0"/>
              <a:t>pH </a:t>
            </a:r>
            <a:r>
              <a:rPr lang="ar-SA" sz="4000" dirty="0"/>
              <a:t>نرمال بعد از ری­پرفیوژن، سرکوب اسیدی این آنزیم­های مخرب برداشته می‌شود که باعث شتاب بخشیدن به آسیب سلولی می‌شود. هم­چنین افزایش </a:t>
            </a:r>
            <a:r>
              <a:rPr lang="en-US" sz="4000" dirty="0"/>
              <a:t>pH  </a:t>
            </a:r>
            <a:r>
              <a:rPr lang="ar-SA" sz="4000" dirty="0"/>
              <a:t>بعد از ری­پرفیوژن، باعث افزایش مبادله سدیم-هیدروژن و سدیم-کلسیم می­شود که باعث افزایش کلسیم و مرگ سلولی وابسته به کلسیم می‌شود</a:t>
            </a:r>
            <a:endParaRPr lang="en-US" sz="4000" dirty="0"/>
          </a:p>
        </p:txBody>
      </p:sp>
    </p:spTree>
    <p:extLst>
      <p:ext uri="{BB962C8B-B14F-4D97-AF65-F5344CB8AC3E}">
        <p14:creationId xmlns:p14="http://schemas.microsoft.com/office/powerpoint/2010/main" val="264247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0" y="1187355"/>
            <a:ext cx="11586949" cy="4148920"/>
          </a:xfrm>
          <a:prstGeom prst="rect">
            <a:avLst/>
          </a:prstGeom>
        </p:spPr>
      </p:pic>
    </p:spTree>
    <p:extLst>
      <p:ext uri="{BB962C8B-B14F-4D97-AF65-F5344CB8AC3E}">
        <p14:creationId xmlns:p14="http://schemas.microsoft.com/office/powerpoint/2010/main" val="143636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354842"/>
            <a:ext cx="11150221" cy="6182436"/>
          </a:xfrm>
        </p:spPr>
        <p:txBody>
          <a:bodyPr>
            <a:noAutofit/>
          </a:bodyPr>
          <a:lstStyle/>
          <a:p>
            <a:pPr algn="r" rtl="1"/>
            <a:r>
              <a:rPr lang="ar-SA" sz="4000" dirty="0"/>
              <a:t>اسیدوز یک مداخله امیدبخش در محافظت از سلول­های قلبی است. هیدروژن مبادله سدیم و کلسیم را مهار و کانال­های رو به داخل کلسیم و آزادسازی کلسیم از رتیکولوم سارکوپلاستیک را کُند می­کند. در واقع، اسیدوز خارج سلولی مبادله سدیم و هیدروژن را مهار کرده و با مهار مبادله سدیم و هیدروژن در حین ری­پرفیوژن، اندازه انفارکت را کاهش می‌دهد. علاوه بر این، ری­پرفیوژن اسیدی، رادیکال­های آزاد مشتق شده از اکسیژن را از لکوسیت­های پولی‌مورفونوکلوئر تضعیف، انقباض میوکارد را کم و جریان خون کرونری را افزایش می­دهد که همه این­ها ممکن است در محدود کردن اندازه انفارکت نقش داشته باشند</a:t>
            </a:r>
            <a:endParaRPr lang="en-US" sz="4000" dirty="0"/>
          </a:p>
        </p:txBody>
      </p:sp>
    </p:spTree>
    <p:extLst>
      <p:ext uri="{BB962C8B-B14F-4D97-AF65-F5344CB8AC3E}">
        <p14:creationId xmlns:p14="http://schemas.microsoft.com/office/powerpoint/2010/main" val="62321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04" y="1187355"/>
            <a:ext cx="11737074" cy="4940490"/>
          </a:xfrm>
          <a:prstGeom prst="rect">
            <a:avLst/>
          </a:prstGeom>
        </p:spPr>
      </p:pic>
    </p:spTree>
    <p:extLst>
      <p:ext uri="{BB962C8B-B14F-4D97-AF65-F5344CB8AC3E}">
        <p14:creationId xmlns:p14="http://schemas.microsoft.com/office/powerpoint/2010/main" val="219161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10" y="450376"/>
            <a:ext cx="11218460" cy="5868537"/>
          </a:xfrm>
        </p:spPr>
        <p:txBody>
          <a:bodyPr>
            <a:normAutofit/>
          </a:bodyPr>
          <a:lstStyle/>
          <a:p>
            <a:pPr algn="r" rtl="1"/>
            <a:r>
              <a:rPr lang="ar-SA" sz="3600" dirty="0"/>
              <a:t>پایین آوردن </a:t>
            </a:r>
            <a:r>
              <a:rPr lang="en-US" sz="3600" dirty="0"/>
              <a:t>pH</a:t>
            </a:r>
            <a:r>
              <a:rPr lang="ar-SA" sz="3600" dirty="0"/>
              <a:t> درحین 3 دقیقه ابتدایی ری­پرفیوژن، بازگشت </a:t>
            </a:r>
            <a:r>
              <a:rPr lang="en-US" sz="3600" dirty="0"/>
              <a:t>pH</a:t>
            </a:r>
            <a:r>
              <a:rPr lang="ar-SA" sz="3600" dirty="0"/>
              <a:t> به حد نرمال را به تأخیر انداخت و بازیابی فسفوکراتین (سیستم تأمین انرژی عضلانی در فعالیت‌های بسیار شدید و کوتاه مدت) را بهبود بخشید و به نحو قابل توجهی لاکتات دهیدروژناز و اندازه انفارکت را کاهش داد. این محافظت از قلب با افزایش o </a:t>
            </a:r>
            <a:r>
              <a:rPr lang="en-US" sz="3600" dirty="0"/>
              <a:t>pH</a:t>
            </a:r>
            <a:r>
              <a:rPr lang="ar-SA" sz="3600" dirty="0"/>
              <a:t>(</a:t>
            </a:r>
            <a:r>
              <a:rPr lang="en-US" sz="3600" dirty="0"/>
              <a:t>pH</a:t>
            </a:r>
            <a:r>
              <a:rPr lang="ar-SA" sz="3600" dirty="0"/>
              <a:t> خارج سلولی) تضعیف شد. ادامه دادن ری­پرفیوژن اسیدی تا 15 یا 30 دقیقه­ بعد از جریان دوباره خون، باعث تأخیر بیشتر در طبیعی شدن i</a:t>
            </a:r>
            <a:r>
              <a:rPr lang="en-US" sz="3600" dirty="0"/>
              <a:t>pH</a:t>
            </a:r>
            <a:r>
              <a:rPr lang="ar-SA" sz="3600" dirty="0"/>
              <a:t> نشد و محافظت فراهم آمده در 3 دقیقه ابتدایی را از بین برد در نتیجه ری­پرفیوژن اسیدی به مدت 3 دقیقه، نرمال شدن </a:t>
            </a:r>
            <a:r>
              <a:rPr lang="en-US" sz="3600" dirty="0"/>
              <a:t>pH </a:t>
            </a:r>
            <a:r>
              <a:rPr lang="ar-SA" sz="3600" dirty="0"/>
              <a:t>را به تأخیر می‌اندازد و آسیب میوکارد را در هنگام ری­پرفیوژن کم می­کند</a:t>
            </a:r>
            <a:endParaRPr lang="en-US" sz="3600" dirty="0"/>
          </a:p>
        </p:txBody>
      </p:sp>
    </p:spTree>
    <p:extLst>
      <p:ext uri="{BB962C8B-B14F-4D97-AF65-F5344CB8AC3E}">
        <p14:creationId xmlns:p14="http://schemas.microsoft.com/office/powerpoint/2010/main" val="234297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C:\Users\mn\Pictures\Untitled.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9" y="545912"/>
            <a:ext cx="11846256" cy="607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68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80" y="1160060"/>
            <a:ext cx="11095630" cy="4763067"/>
          </a:xfrm>
          <a:prstGeom prst="rect">
            <a:avLst/>
          </a:prstGeom>
        </p:spPr>
      </p:pic>
    </p:spTree>
    <p:extLst>
      <p:ext uri="{BB962C8B-B14F-4D97-AF65-F5344CB8AC3E}">
        <p14:creationId xmlns:p14="http://schemas.microsoft.com/office/powerpoint/2010/main" val="130374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10" y="573206"/>
            <a:ext cx="10672550" cy="5882185"/>
          </a:xfrm>
        </p:spPr>
        <p:txBody>
          <a:bodyPr>
            <a:noAutofit/>
          </a:bodyPr>
          <a:lstStyle/>
          <a:p>
            <a:pPr algn="r" rtl="1"/>
            <a:r>
              <a:rPr lang="ar-SA" sz="3600" dirty="0"/>
              <a:t>کالپین، جزئی از خانواده پروتئازهای وابسته به کلسیم غیر لیزوزومی است و یک نوع پروتئین محسوب می­شود که در مرگ سلولی حاصل از نکروز و آپوپتوز نقش دارد. </a:t>
            </a:r>
            <a:endParaRPr lang="fa-IR" sz="3600" dirty="0" smtClean="0"/>
          </a:p>
          <a:p>
            <a:pPr algn="r" rtl="1"/>
            <a:r>
              <a:rPr lang="en-US" sz="3600" dirty="0" err="1"/>
              <a:t>Inserte</a:t>
            </a:r>
            <a:r>
              <a:rPr lang="ar-SA" sz="3600" dirty="0"/>
              <a:t> و همکارانش در یک مطالعه تجربی که در سال 2008 در کشور اسپانیا تحت عنوان تاخیر در بهبود اسیدوز داخل سلولی در هنگام ریپرفیوژن از فعال شدن کالپین جلوگیری می کند بر روی 49 موش صحرایی انجام دادند و به این نتیجه رسیدند که ری­پرفیوژن اسیدی به مدت 2 دقیقه از فعال شدن کلپین جلوگیری کرده و باعث حفاظت از قلب در زمان ری­پرفیوژن می­شود</a:t>
            </a:r>
            <a:endParaRPr lang="en-US" sz="3600" dirty="0"/>
          </a:p>
        </p:txBody>
      </p:sp>
    </p:spTree>
    <p:extLst>
      <p:ext uri="{BB962C8B-B14F-4D97-AF65-F5344CB8AC3E}">
        <p14:creationId xmlns:p14="http://schemas.microsoft.com/office/powerpoint/2010/main" val="419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627798"/>
            <a:ext cx="11136573" cy="5620602"/>
          </a:xfrm>
        </p:spPr>
        <p:txBody>
          <a:bodyPr>
            <a:normAutofit/>
          </a:bodyPr>
          <a:lstStyle/>
          <a:p>
            <a:pPr algn="r" rtl="1"/>
            <a:r>
              <a:rPr lang="ar-SA" sz="5400" dirty="0"/>
              <a:t>در واقع بسیاری از پروسیجرهای جراحی قلب نیاز به یک دوره زمانی برای متوقف­ بودن (ارست قلبی) و خالی بودن حفره­های قلب از خون (کلمپ شدن آئورت) دارند که گاه این زمان قابل ملاحظه است. </a:t>
            </a:r>
            <a:endParaRPr lang="en-US" sz="5400" dirty="0"/>
          </a:p>
        </p:txBody>
      </p:sp>
    </p:spTree>
    <p:extLst>
      <p:ext uri="{BB962C8B-B14F-4D97-AF65-F5344CB8AC3E}">
        <p14:creationId xmlns:p14="http://schemas.microsoft.com/office/powerpoint/2010/main" val="2384703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4" y="1132763"/>
            <a:ext cx="11546005" cy="4380931"/>
          </a:xfrm>
          <a:prstGeom prst="rect">
            <a:avLst/>
          </a:prstGeom>
        </p:spPr>
      </p:pic>
    </p:spTree>
    <p:extLst>
      <p:ext uri="{BB962C8B-B14F-4D97-AF65-F5344CB8AC3E}">
        <p14:creationId xmlns:p14="http://schemas.microsoft.com/office/powerpoint/2010/main" val="1642339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7" y="682388"/>
            <a:ext cx="10890913" cy="5566011"/>
          </a:xfrm>
        </p:spPr>
        <p:txBody>
          <a:bodyPr>
            <a:normAutofit/>
          </a:bodyPr>
          <a:lstStyle/>
          <a:p>
            <a:pPr algn="r" rtl="1"/>
            <a:r>
              <a:rPr lang="ar-SA" sz="4000" dirty="0"/>
              <a:t>آن­ها فعالیت آنزیم­های آنتی­اکسیدانی مانند سوپراکسید دسموتاز (</a:t>
            </a:r>
            <a:r>
              <a:rPr lang="en-US" sz="4000" dirty="0"/>
              <a:t>SOD</a:t>
            </a:r>
            <a:r>
              <a:rPr lang="ar-SA" sz="4000" dirty="0"/>
              <a:t>)، کاتالاز (</a:t>
            </a:r>
            <a:r>
              <a:rPr lang="en-US" sz="4000" dirty="0"/>
              <a:t>CAT</a:t>
            </a:r>
            <a:r>
              <a:rPr lang="ar-SA" sz="4000" dirty="0"/>
              <a:t>) و گلوتاتیون پراکسیداز را که نقش مهمی در حفاظت از سلول میوکارد در برابر آسیب ناشی از ایسکمی-ری­پرفیوژن دارند، در هنگام ری­پرفیوژن اسیدی در ابتدای فاز ری­پرفیوژن مورد مطالعه قرار دادند و نتیجه گرفتند که ری­پرفیوژن اسیدی باعث افزایش و تعدیل فعالیت این آنزیم­ها از طریق مسیر  </a:t>
            </a:r>
            <a:r>
              <a:rPr lang="en-US" sz="4000" dirty="0"/>
              <a:t>ERK1/2-PKC</a:t>
            </a:r>
            <a:r>
              <a:rPr lang="ar-SA" sz="4000" dirty="0"/>
              <a:t>می­شود </a:t>
            </a:r>
            <a:endParaRPr lang="en-US" sz="4000" dirty="0"/>
          </a:p>
        </p:txBody>
      </p:sp>
    </p:spTree>
    <p:extLst>
      <p:ext uri="{BB962C8B-B14F-4D97-AF65-F5344CB8AC3E}">
        <p14:creationId xmlns:p14="http://schemas.microsoft.com/office/powerpoint/2010/main" val="669549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06" y="1228299"/>
            <a:ext cx="11122925" cy="5117910"/>
          </a:xfrm>
          <a:prstGeom prst="rect">
            <a:avLst/>
          </a:prstGeom>
        </p:spPr>
      </p:pic>
    </p:spTree>
    <p:extLst>
      <p:ext uri="{BB962C8B-B14F-4D97-AF65-F5344CB8AC3E}">
        <p14:creationId xmlns:p14="http://schemas.microsoft.com/office/powerpoint/2010/main" val="88285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84" y="341194"/>
            <a:ext cx="10754435" cy="5907205"/>
          </a:xfrm>
        </p:spPr>
        <p:txBody>
          <a:bodyPr/>
          <a:lstStyle/>
          <a:p>
            <a:pPr algn="r" rtl="1"/>
            <a:r>
              <a:rPr lang="fa-IR" sz="3600" dirty="0" smtClean="0"/>
              <a:t> </a:t>
            </a:r>
            <a:r>
              <a:rPr lang="en-US" sz="3600" dirty="0" err="1" smtClean="0"/>
              <a:t>Qiao</a:t>
            </a:r>
            <a:r>
              <a:rPr lang="ar-SA" sz="4000" dirty="0"/>
              <a:t>و همکارانش، طی یک مطالعه تجربی که در سال 2013 در کشور چین تحت عنوان اسیدوز گذرا در حین ریپرفیوژن،  آسیب ری</a:t>
            </a:r>
            <a:r>
              <a:rPr lang="en-US" sz="4000" dirty="0"/>
              <a:t>­</a:t>
            </a:r>
            <a:r>
              <a:rPr lang="ar-SA" sz="4000" dirty="0"/>
              <a:t>پرفیوژن-ایسکمی میوکارد را از راه مسیر سیگنالینگ</a:t>
            </a:r>
            <a:r>
              <a:rPr lang="en-US" sz="4000" dirty="0"/>
              <a:t>(</a:t>
            </a:r>
            <a:r>
              <a:rPr lang="en-US" sz="4000" dirty="0" err="1"/>
              <a:t>PospHatidyl</a:t>
            </a:r>
            <a:r>
              <a:rPr lang="en-US" sz="4000" dirty="0"/>
              <a:t> Inositol 3Kinase) PI3k-Akt </a:t>
            </a:r>
            <a:r>
              <a:rPr lang="en-US" sz="4000" dirty="0" err="1"/>
              <a:t>eNOS</a:t>
            </a:r>
            <a:r>
              <a:rPr lang="en-US" sz="4000" dirty="0"/>
              <a:t> </a:t>
            </a:r>
            <a:r>
              <a:rPr lang="ar-SA" sz="4000" dirty="0"/>
              <a:t>تضعیف می</a:t>
            </a:r>
            <a:r>
              <a:rPr lang="en-US" sz="4000" dirty="0"/>
              <a:t>­</a:t>
            </a:r>
            <a:r>
              <a:rPr lang="ar-SA" sz="4000" dirty="0"/>
              <a:t>کند </a:t>
            </a:r>
            <a:endParaRPr lang="en-US" sz="4000" dirty="0"/>
          </a:p>
        </p:txBody>
      </p:sp>
    </p:spTree>
    <p:extLst>
      <p:ext uri="{BB962C8B-B14F-4D97-AF65-F5344CB8AC3E}">
        <p14:creationId xmlns:p14="http://schemas.microsoft.com/office/powerpoint/2010/main" val="3257039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48" y="493210"/>
            <a:ext cx="11041038" cy="485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391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4" y="941695"/>
            <a:ext cx="11136573" cy="515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332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99" y="1173707"/>
            <a:ext cx="11600597" cy="5063319"/>
          </a:xfrm>
          <a:prstGeom prst="rect">
            <a:avLst/>
          </a:prstGeom>
        </p:spPr>
      </p:pic>
    </p:spTree>
    <p:extLst>
      <p:ext uri="{BB962C8B-B14F-4D97-AF65-F5344CB8AC3E}">
        <p14:creationId xmlns:p14="http://schemas.microsoft.com/office/powerpoint/2010/main" val="3450049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96036"/>
            <a:ext cx="8946541" cy="5552363"/>
          </a:xfrm>
        </p:spPr>
        <p:txBody>
          <a:bodyPr>
            <a:noAutofit/>
          </a:bodyPr>
          <a:lstStyle/>
          <a:p>
            <a:pPr lvl="0" algn="r" rtl="1"/>
            <a:r>
              <a:rPr lang="ar-SA" sz="4000" dirty="0"/>
              <a:t>هایپرکاپنی (افزایش گاز کربن دی اکسید در خون)، حجم انفارکت و تروپونین I سرم را کاهش داد.</a:t>
            </a:r>
            <a:endParaRPr lang="en-US" sz="4000" dirty="0"/>
          </a:p>
          <a:p>
            <a:pPr lvl="0" algn="r" rtl="1"/>
            <a:r>
              <a:rPr lang="ar-SA" sz="4000" dirty="0"/>
              <a:t>هایپرکاپنی، باعث افزایش محتوای </a:t>
            </a:r>
            <a:r>
              <a:rPr lang="en-US" sz="4000" dirty="0"/>
              <a:t>ATP </a:t>
            </a:r>
            <a:r>
              <a:rPr lang="ar-SA" sz="4000" dirty="0"/>
              <a:t>میوکاردی شد.</a:t>
            </a:r>
            <a:endParaRPr lang="en-US" sz="4000" dirty="0"/>
          </a:p>
          <a:p>
            <a:pPr lvl="0" algn="r" rtl="1"/>
            <a:r>
              <a:rPr lang="ar-SA" sz="4000" dirty="0"/>
              <a:t>هایپرکاپنی، آسیب مورفولوژی میتوکندری را کم کرد.</a:t>
            </a:r>
            <a:endParaRPr lang="en-US" sz="4000" dirty="0"/>
          </a:p>
          <a:p>
            <a:pPr lvl="0" algn="r" rtl="1"/>
            <a:r>
              <a:rPr lang="ar-SA" sz="4000" dirty="0"/>
              <a:t>هایپرکاپنی، عملکرد میتوکندری را بهبود بخشید.</a:t>
            </a:r>
            <a:endParaRPr lang="en-US" sz="4000" dirty="0"/>
          </a:p>
          <a:p>
            <a:pPr algn="r" rtl="1"/>
            <a:r>
              <a:rPr lang="ar-SA" sz="4000" dirty="0"/>
              <a:t>هایپرکاپنی، بیان تنظیم کننده­های بیوژنز میتوکندری را افزایش داد </a:t>
            </a:r>
            <a:endParaRPr lang="en-US" sz="4000" dirty="0"/>
          </a:p>
        </p:txBody>
      </p:sp>
    </p:spTree>
    <p:extLst>
      <p:ext uri="{BB962C8B-B14F-4D97-AF65-F5344CB8AC3E}">
        <p14:creationId xmlns:p14="http://schemas.microsoft.com/office/powerpoint/2010/main" val="117176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672" y="1241945"/>
            <a:ext cx="11273049" cy="4763069"/>
          </a:xfrm>
        </p:spPr>
      </p:pic>
    </p:spTree>
    <p:extLst>
      <p:ext uri="{BB962C8B-B14F-4D97-AF65-F5344CB8AC3E}">
        <p14:creationId xmlns:p14="http://schemas.microsoft.com/office/powerpoint/2010/main" val="346867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1173707"/>
            <a:ext cx="11382232" cy="4926842"/>
          </a:xfrm>
          <a:prstGeom prst="rect">
            <a:avLst/>
          </a:prstGeom>
        </p:spPr>
      </p:pic>
    </p:spTree>
    <p:extLst>
      <p:ext uri="{BB962C8B-B14F-4D97-AF65-F5344CB8AC3E}">
        <p14:creationId xmlns:p14="http://schemas.microsoft.com/office/powerpoint/2010/main" val="210278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979" y="504968"/>
            <a:ext cx="10959153" cy="5743432"/>
          </a:xfrm>
        </p:spPr>
        <p:txBody>
          <a:bodyPr>
            <a:noAutofit/>
          </a:bodyPr>
          <a:lstStyle/>
          <a:p>
            <a:pPr algn="r" rtl="1"/>
            <a:r>
              <a:rPr lang="ar-SA" sz="4000" dirty="0"/>
              <a:t>شایع­ترین تکنیک حفاظت از میوکارد شامل کاهش درجه حرارت عضله میوکارد (هیپوترمی) و متوقف­کردن قلب از حرکت به وسیله تزریق محلول فلج­کننده (کاردیوپلژی) به عروق شریان­های کرونری قلب می­باشد که هم مصرف انرژی و اکسیژن در عضله قلب را کاهش داده و هم با فراهم آوردن قلبی عاری از خون و حرکت، شرایط مناسبی را برای انجام پروسیجر جراحی بر روی ان فراهم می­کند. این استراتژی­ها موجب کاهش آسیب عضله میوکارد در دوره بی­خونی و کمبود اکسیژن ناشی از توقف حرکت و جریان خون در عروق قلبی می­شود اما نمی­توان آسیب ناشی از این اقدامات را به­طور کامل از بین برد</a:t>
            </a:r>
            <a:endParaRPr lang="en-US" sz="4000" dirty="0"/>
          </a:p>
        </p:txBody>
      </p:sp>
    </p:spTree>
    <p:extLst>
      <p:ext uri="{BB962C8B-B14F-4D97-AF65-F5344CB8AC3E}">
        <p14:creationId xmlns:p14="http://schemas.microsoft.com/office/powerpoint/2010/main" val="1428199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24" y="327546"/>
            <a:ext cx="11245755" cy="6209732"/>
          </a:xfrm>
        </p:spPr>
        <p:txBody>
          <a:bodyPr>
            <a:normAutofit/>
          </a:bodyPr>
          <a:lstStyle/>
          <a:p>
            <a:pPr marL="0" indent="0" algn="ctr" rtl="1">
              <a:buNone/>
            </a:pPr>
            <a:r>
              <a:rPr lang="fa-IR" sz="4400" dirty="0" smtClean="0"/>
              <a:t>روش اجرای طرح</a:t>
            </a:r>
          </a:p>
          <a:p>
            <a:pPr marL="0" indent="0" algn="ctr" rtl="1">
              <a:buNone/>
            </a:pPr>
            <a:r>
              <a:rPr lang="ar-SA" sz="4400" dirty="0"/>
              <a:t>این پژوهش یک کارآزمایی بالینی تصادفی به منظور بررسی اثر محافظتی </a:t>
            </a:r>
            <a:r>
              <a:rPr lang="en-US" sz="4400" dirty="0"/>
              <a:t>pH</a:t>
            </a:r>
            <a:r>
              <a:rPr lang="ar-SA" sz="4400" dirty="0"/>
              <a:t> اسیدی در هنگام ری­پرفیوژن اولیه قلبی، به منظور  کاهش عوارض ایسکمی-ری­پرفیوژن در بیماران تحت عمل جراحی قلب باز الکتیو </a:t>
            </a:r>
            <a:r>
              <a:rPr lang="fa-IR" sz="4400" dirty="0"/>
              <a:t>شامل </a:t>
            </a:r>
            <a:r>
              <a:rPr lang="ar-SA" sz="4400" dirty="0"/>
              <a:t>عمل­های دریچه­ای در اتاق عمل مركز آموزشي، تحقيقاتي و درماني قلب و عروق شهيد رجايي است</a:t>
            </a:r>
            <a:endParaRPr lang="fa-IR" sz="4400" dirty="0"/>
          </a:p>
        </p:txBody>
      </p:sp>
    </p:spTree>
    <p:extLst>
      <p:ext uri="{BB962C8B-B14F-4D97-AF65-F5344CB8AC3E}">
        <p14:creationId xmlns:p14="http://schemas.microsoft.com/office/powerpoint/2010/main" val="348935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354842"/>
            <a:ext cx="11027391" cy="5991367"/>
          </a:xfrm>
        </p:spPr>
        <p:txBody>
          <a:bodyPr>
            <a:normAutofit lnSpcReduction="10000"/>
          </a:bodyPr>
          <a:lstStyle/>
          <a:p>
            <a:pPr algn="r" rtl="1"/>
            <a:r>
              <a:rPr lang="fa-IR" sz="3600" dirty="0" smtClean="0"/>
              <a:t>بیماران </a:t>
            </a:r>
            <a:r>
              <a:rPr lang="fa-IR" sz="3600" dirty="0"/>
              <a:t>بر اساس بلوک های تصادفی در دو گروه </a:t>
            </a:r>
            <a:r>
              <a:rPr lang="fa-IR" sz="3600" dirty="0" smtClean="0"/>
              <a:t>30 </a:t>
            </a:r>
            <a:r>
              <a:rPr lang="fa-IR" sz="3600" dirty="0"/>
              <a:t>نفره به پژوهش وارد خواهند شد. برای تمام بیماران 10دقیقه قبل از باز شدن کلمپ آئورت یک نمونه خون شریانی از اکسیژناتور ارسال خواهد شد. بر اساس </a:t>
            </a:r>
            <a:r>
              <a:rPr lang="en-US" sz="3600" dirty="0"/>
              <a:t>pH</a:t>
            </a:r>
            <a:r>
              <a:rPr lang="fa-IR" sz="3600" dirty="0"/>
              <a:t> گزارش شده در نمونه </a:t>
            </a:r>
            <a:r>
              <a:rPr lang="en-US" sz="3600" dirty="0"/>
              <a:t>ABG</a:t>
            </a:r>
            <a:r>
              <a:rPr lang="fa-IR" sz="3600" dirty="0"/>
              <a:t> بیماران به دو گروه تقسیم می شوند.</a:t>
            </a:r>
            <a:endParaRPr lang="en-US" sz="3600" dirty="0"/>
          </a:p>
          <a:p>
            <a:pPr algn="r" rtl="1"/>
            <a:r>
              <a:rPr lang="fa-IR" sz="3600" dirty="0"/>
              <a:t>گروهی که </a:t>
            </a:r>
            <a:r>
              <a:rPr lang="en-US" sz="3600" dirty="0"/>
              <a:t>pH</a:t>
            </a:r>
            <a:r>
              <a:rPr lang="fa-IR" sz="3600" dirty="0"/>
              <a:t>بیشتر از 7.35 (نرمال) دارند و گروهی که </a:t>
            </a:r>
            <a:r>
              <a:rPr lang="en-US" sz="3600" dirty="0"/>
              <a:t>pH</a:t>
            </a:r>
            <a:r>
              <a:rPr lang="fa-IR" sz="3600" dirty="0"/>
              <a:t> کمتر از 7.35 (اسیدی) دارند. </a:t>
            </a:r>
            <a:endParaRPr lang="en-US" sz="3600" dirty="0"/>
          </a:p>
          <a:p>
            <a:pPr algn="r" rtl="1"/>
            <a:r>
              <a:rPr lang="fa-IR" sz="3600" dirty="0"/>
              <a:t>در گروهی که </a:t>
            </a:r>
            <a:r>
              <a:rPr lang="en-US" sz="3600" dirty="0"/>
              <a:t>pH</a:t>
            </a:r>
            <a:r>
              <a:rPr lang="fa-IR" sz="3600" dirty="0"/>
              <a:t> نرمال است بر اساس </a:t>
            </a:r>
            <a:r>
              <a:rPr lang="fa-IR" sz="3600" dirty="0" smtClean="0"/>
              <a:t>جدول </a:t>
            </a:r>
            <a:r>
              <a:rPr lang="fa-IR" sz="3600" dirty="0"/>
              <a:t>تصادف سازی بیماران به دو گروه تقسیم می شوند.</a:t>
            </a:r>
            <a:endParaRPr lang="en-US" sz="3600" dirty="0"/>
          </a:p>
          <a:p>
            <a:pPr algn="r" rtl="1"/>
            <a:r>
              <a:rPr lang="fa-IR" sz="3600" dirty="0"/>
              <a:t>یک گروه </a:t>
            </a:r>
            <a:r>
              <a:rPr lang="en-US" sz="3600" dirty="0"/>
              <a:t>pH</a:t>
            </a:r>
            <a:r>
              <a:rPr lang="fa-IR" sz="3600" dirty="0"/>
              <a:t> در همان وضعیت نرمال نگه داشته می شوند و در گروه دوم </a:t>
            </a:r>
            <a:r>
              <a:rPr lang="en-US" sz="3600" dirty="0"/>
              <a:t>pH</a:t>
            </a:r>
            <a:r>
              <a:rPr lang="fa-IR" sz="3600" dirty="0"/>
              <a:t> با انجام مداخله و تغییر در میزان </a:t>
            </a:r>
            <a:r>
              <a:rPr lang="en-US" sz="3600" dirty="0"/>
              <a:t>pco2</a:t>
            </a:r>
            <a:r>
              <a:rPr lang="fa-IR" sz="3600" dirty="0"/>
              <a:t> اسیدی می شوند.</a:t>
            </a:r>
            <a:endParaRPr lang="en-US" sz="3600" dirty="0"/>
          </a:p>
          <a:p>
            <a:pPr marL="0" indent="0" algn="r" rtl="1">
              <a:buNone/>
            </a:pPr>
            <a:endParaRPr lang="en-US" sz="3600" dirty="0"/>
          </a:p>
        </p:txBody>
      </p:sp>
    </p:spTree>
    <p:extLst>
      <p:ext uri="{BB962C8B-B14F-4D97-AF65-F5344CB8AC3E}">
        <p14:creationId xmlns:p14="http://schemas.microsoft.com/office/powerpoint/2010/main" val="3920231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641446"/>
            <a:ext cx="11095630" cy="5606954"/>
          </a:xfrm>
        </p:spPr>
        <p:txBody>
          <a:bodyPr/>
          <a:lstStyle/>
          <a:p>
            <a:pPr algn="r" rtl="1"/>
            <a:r>
              <a:rPr lang="ar-SA" sz="4400" dirty="0"/>
              <a:t>ایجاد اسیدوز تنفسی موقت برای مرحله ری­پرفیوژن با استنشاق عمدی گاز </a:t>
            </a:r>
            <a:r>
              <a:rPr lang="en-US" sz="4400" dirty="0"/>
              <a:t>CO</a:t>
            </a:r>
            <a:r>
              <a:rPr lang="en-US" sz="4400" baseline="-25000" dirty="0"/>
              <a:t>2</a:t>
            </a:r>
            <a:r>
              <a:rPr lang="en-US" sz="4400" b="1" i="1" baseline="-25000" dirty="0"/>
              <a:t> </a:t>
            </a:r>
            <a:r>
              <a:rPr lang="ar-SA" sz="4400" dirty="0"/>
              <a:t>به اکسیژناتور، </a:t>
            </a:r>
            <a:r>
              <a:rPr lang="ar-SA" sz="4400" b="1" i="1" baseline="-25000" dirty="0"/>
              <a:t> </a:t>
            </a:r>
            <a:r>
              <a:rPr lang="fa-IR" sz="4400" dirty="0"/>
              <a:t>و ایجاد هایپرکاپنی درمانی (</a:t>
            </a:r>
            <a:r>
              <a:rPr lang="en-US" sz="4400" dirty="0" smtClean="0"/>
              <a:t>PaCO2</a:t>
            </a:r>
            <a:r>
              <a:rPr lang="en-US" sz="4400" b="1" i="1" dirty="0" smtClean="0"/>
              <a:t>=</a:t>
            </a:r>
            <a:r>
              <a:rPr lang="en-US" sz="4400" dirty="0" smtClean="0"/>
              <a:t>50_60</a:t>
            </a:r>
            <a:r>
              <a:rPr lang="fa-IR" sz="4400" dirty="0" smtClean="0"/>
              <a:t>) </a:t>
            </a:r>
            <a:r>
              <a:rPr lang="fa-IR" sz="4400" dirty="0"/>
              <a:t>به منظور ایجاد </a:t>
            </a:r>
            <a:r>
              <a:rPr lang="en-US" sz="4400" dirty="0"/>
              <a:t>pH</a:t>
            </a:r>
            <a:r>
              <a:rPr lang="en-US" sz="4400" b="1" i="1" dirty="0"/>
              <a:t> </a:t>
            </a:r>
            <a:r>
              <a:rPr lang="fa-IR" sz="4400" dirty="0"/>
              <a:t>در محدوده 7.25 الی 7.30، صورت می گیرد. بدبن صورت که 5 دقیقه قبل از ری­پرفیوژن، گاز </a:t>
            </a:r>
            <a:r>
              <a:rPr lang="en-US" sz="4400" dirty="0"/>
              <a:t>CO</a:t>
            </a:r>
            <a:r>
              <a:rPr lang="en-US" sz="4400" baseline="-25000" dirty="0"/>
              <a:t>2</a:t>
            </a:r>
            <a:r>
              <a:rPr lang="en-US" sz="4400" b="1" i="1" baseline="-25000" dirty="0"/>
              <a:t>  </a:t>
            </a:r>
            <a:r>
              <a:rPr lang="ar-SA" sz="4400" dirty="0"/>
              <a:t>به مخلوط اکسیژن و هوا اضافه می شود و بعد از باز شدن کلمپ آئورت، به مدت 2 دقیقه بعد از ری­پرفیوژن ادامه می­یابد.</a:t>
            </a:r>
            <a:endParaRPr lang="en-US" sz="4400" dirty="0"/>
          </a:p>
          <a:p>
            <a:pPr algn="r" rtl="1"/>
            <a:endParaRPr lang="en-US" dirty="0"/>
          </a:p>
        </p:txBody>
      </p:sp>
    </p:spTree>
    <p:extLst>
      <p:ext uri="{BB962C8B-B14F-4D97-AF65-F5344CB8AC3E}">
        <p14:creationId xmlns:p14="http://schemas.microsoft.com/office/powerpoint/2010/main" val="1050062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341194"/>
            <a:ext cx="11327641" cy="5907205"/>
          </a:xfrm>
        </p:spPr>
        <p:txBody>
          <a:bodyPr>
            <a:normAutofit lnSpcReduction="10000"/>
          </a:bodyPr>
          <a:lstStyle/>
          <a:p>
            <a:pPr algn="r" rtl="1"/>
            <a:r>
              <a:rPr lang="ar-SA" sz="4400" dirty="0"/>
              <a:t>در هر دو گروه از این بیماران قبل از باز شدن کلمپ آئورت، ری­پرفیوژن کنترل شده آئورت برقرار می­شود به این صورت که به مدت یک دقیقه با فشار</a:t>
            </a:r>
            <a:r>
              <a:rPr lang="en-US" sz="4400" dirty="0"/>
              <a:t>30–40 </a:t>
            </a:r>
            <a:r>
              <a:rPr lang="en-US" sz="4400" dirty="0" err="1"/>
              <a:t>mmhg</a:t>
            </a:r>
            <a:r>
              <a:rPr lang="en-US" sz="4400" b="1" i="1" dirty="0"/>
              <a:t> </a:t>
            </a:r>
            <a:r>
              <a:rPr lang="ar-SA" sz="4400" dirty="0"/>
              <a:t> و در ادامه نیز برای مدت یک دقیقه با فشار</a:t>
            </a:r>
            <a:r>
              <a:rPr lang="en-US" sz="4400" dirty="0"/>
              <a:t>40–60 </a:t>
            </a:r>
            <a:r>
              <a:rPr lang="en-US" sz="4400" dirty="0" err="1"/>
              <a:t>mmhg</a:t>
            </a:r>
            <a:r>
              <a:rPr lang="en-US" sz="4400" b="1" i="1" dirty="0"/>
              <a:t> </a:t>
            </a:r>
            <a:r>
              <a:rPr lang="ar-SA" sz="4400" dirty="0"/>
              <a:t> جریان خون گرم برقرار می­شود (در مجموع 2 دقیقه زمان </a:t>
            </a:r>
            <a:r>
              <a:rPr lang="en-US" sz="4400" dirty="0"/>
              <a:t>Terminal warm controlled aortic root</a:t>
            </a:r>
            <a:r>
              <a:rPr lang="en-US" sz="4400" b="1" dirty="0"/>
              <a:t> </a:t>
            </a:r>
            <a:r>
              <a:rPr lang="en-US" sz="4400" dirty="0"/>
              <a:t>reperfusion</a:t>
            </a:r>
            <a:r>
              <a:rPr lang="ar-SA" sz="4400" dirty="0"/>
              <a:t>). همه بیماران تحت مطالعه از شرایط یکسان بی­هوشی و پمپ برخوردار خواهند شد.</a:t>
            </a:r>
            <a:endParaRPr lang="en-US" sz="4400" dirty="0"/>
          </a:p>
          <a:p>
            <a:pPr algn="r" rtl="1"/>
            <a:endParaRPr lang="en-US" dirty="0"/>
          </a:p>
        </p:txBody>
      </p:sp>
    </p:spTree>
    <p:extLst>
      <p:ext uri="{BB962C8B-B14F-4D97-AF65-F5344CB8AC3E}">
        <p14:creationId xmlns:p14="http://schemas.microsoft.com/office/powerpoint/2010/main" val="254469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 y="1146412"/>
            <a:ext cx="11341290" cy="4640239"/>
          </a:xfrm>
          <a:prstGeom prst="rect">
            <a:avLst/>
          </a:prstGeom>
        </p:spPr>
      </p:pic>
    </p:spTree>
    <p:extLst>
      <p:ext uri="{BB962C8B-B14F-4D97-AF65-F5344CB8AC3E}">
        <p14:creationId xmlns:p14="http://schemas.microsoft.com/office/powerpoint/2010/main" val="2252482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409434"/>
            <a:ext cx="11423176" cy="5838966"/>
          </a:xfrm>
        </p:spPr>
        <p:txBody>
          <a:bodyPr>
            <a:normAutofit/>
          </a:bodyPr>
          <a:lstStyle/>
          <a:p>
            <a:pPr algn="r" rtl="1"/>
            <a:r>
              <a:rPr lang="fa-IR" sz="3200" dirty="0"/>
              <a:t>دی­اکسید­کربن گازی محلول در چربی است که می­تواند از غشا سلولی و سد خونی مغزی عبور کند. اخیرا در عملکرد­های بیولوژیکی و حفاظت از اندام­ها به ویژه تاثیر آن بر عملکرد مغز مفید نشان داده شده است. هایپرکاپنیای درمانی در آسیب مغزی به دنبال ایسکمی به طور قابل توجهی اندازه انفارکت را کاهش، و نوروپاتولوژی (حساسیت عصبی، رفلکس و عملکرد رفتاری) را بهبود می بخشد. علاوه ­بر­ این هایپرکاپنیای درمانی از طریق تنظیم فرایند آپوپتوز به وسیله تنظیم بیان ژن بالای </a:t>
            </a:r>
            <a:r>
              <a:rPr lang="en-US" sz="3200" dirty="0"/>
              <a:t>Bcl_2 </a:t>
            </a:r>
            <a:r>
              <a:rPr lang="fa-IR" sz="3200" dirty="0"/>
              <a:t>و تنظیم بیان ژن پایین </a:t>
            </a:r>
            <a:r>
              <a:rPr lang="en-US" sz="3200" dirty="0" err="1"/>
              <a:t>Bax</a:t>
            </a:r>
            <a:r>
              <a:rPr lang="fa-IR" sz="3200" dirty="0"/>
              <a:t>، باعث افزایش حافظه فضایی (</a:t>
            </a:r>
            <a:r>
              <a:rPr lang="en-US" sz="3200" dirty="0"/>
              <a:t>spatial memory</a:t>
            </a:r>
            <a:r>
              <a:rPr lang="fa-IR" sz="3200" dirty="0"/>
              <a:t>) و بهبود حسگر حرکتی می­شود. در یک مطالعه </a:t>
            </a:r>
            <a:r>
              <a:rPr lang="en-US" sz="3200" dirty="0" err="1"/>
              <a:t>case_control</a:t>
            </a:r>
            <a:r>
              <a:rPr lang="fa-IR" sz="3200" dirty="0"/>
              <a:t> در بیماران سکته مغزی، هایپرکاپنیای درمانی گذرای کنترل شده، باعث افزایش جریان خون مغزی، افزایش اشباع اکسیژن مغزی و کاهش سکته مغزی ثانویه شده است و عوارض جانبی­ای نداشته است. </a:t>
            </a:r>
            <a:endParaRPr lang="en-US" sz="3200" dirty="0"/>
          </a:p>
        </p:txBody>
      </p:sp>
    </p:spTree>
    <p:extLst>
      <p:ext uri="{BB962C8B-B14F-4D97-AF65-F5344CB8AC3E}">
        <p14:creationId xmlns:p14="http://schemas.microsoft.com/office/powerpoint/2010/main" val="175573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409434"/>
            <a:ext cx="11423176" cy="5838966"/>
          </a:xfrm>
        </p:spPr>
        <p:txBody>
          <a:bodyPr>
            <a:normAutofit/>
          </a:bodyPr>
          <a:lstStyle/>
          <a:p>
            <a:pPr algn="r" rtl="1"/>
            <a:r>
              <a:rPr lang="fa-IR" sz="3600" dirty="0"/>
              <a:t>زو و همکارانش در طی </a:t>
            </a:r>
            <a:r>
              <a:rPr lang="ar-SA" sz="3600" dirty="0"/>
              <a:t>در یک مطالعه تجربی که در سال </a:t>
            </a:r>
            <a:r>
              <a:rPr lang="fa-IR" sz="3600" dirty="0"/>
              <a:t>2010 </a:t>
            </a:r>
            <a:r>
              <a:rPr lang="fa-IR" sz="3600" dirty="0" smtClean="0"/>
              <a:t>انجام </a:t>
            </a:r>
            <a:r>
              <a:rPr lang="fa-IR" sz="3600" dirty="0"/>
              <a:t>دادند به این نتیجه رسیدند که در ایسکمی مغزی وسیع اگر ریپرفیوژن به وسیله هایپرکاپنیای متوسط یعنی </a:t>
            </a:r>
            <a:r>
              <a:rPr lang="en-US" sz="3600" dirty="0"/>
              <a:t>(PaCO</a:t>
            </a:r>
            <a:r>
              <a:rPr lang="en-US" sz="3600" baseline="-25000" dirty="0"/>
              <a:t>2</a:t>
            </a:r>
            <a:r>
              <a:rPr lang="en-US" sz="3600" dirty="0"/>
              <a:t>= 60–80 mmHg)</a:t>
            </a:r>
            <a:r>
              <a:rPr lang="fa-IR" sz="3600" dirty="0"/>
              <a:t> صورت بگیرد، به طور قابل توجهی اثرات محافطت مغزی (</a:t>
            </a:r>
            <a:r>
              <a:rPr lang="en-US" sz="3600" dirty="0"/>
              <a:t>neuroprotection</a:t>
            </a:r>
            <a:r>
              <a:rPr lang="fa-IR" sz="3600" dirty="0"/>
              <a:t>) دارد. در­حالی­که هایپرکاپنیای شدید </a:t>
            </a:r>
            <a:r>
              <a:rPr lang="en-US" sz="3600" dirty="0"/>
              <a:t>(PaCO</a:t>
            </a:r>
            <a:r>
              <a:rPr lang="en-US" sz="3600" baseline="-25000" dirty="0"/>
              <a:t>2</a:t>
            </a:r>
            <a:r>
              <a:rPr lang="en-US" sz="3600" dirty="0"/>
              <a:t>=100–120 mmHg)</a:t>
            </a:r>
            <a:r>
              <a:rPr lang="fa-IR" sz="3600" dirty="0"/>
              <a:t> شدت آسیب مغزی را افزایش می­دهد. یانگ و همکارانش در طی </a:t>
            </a:r>
            <a:r>
              <a:rPr lang="ar-SA" sz="3600" dirty="0"/>
              <a:t>در یک مطالعه تجربی که در سال </a:t>
            </a:r>
            <a:r>
              <a:rPr lang="fa-IR" sz="3600" dirty="0"/>
              <a:t>2016 </a:t>
            </a:r>
            <a:r>
              <a:rPr lang="fa-IR" sz="3600" dirty="0" smtClean="0"/>
              <a:t>انجام </a:t>
            </a:r>
            <a:r>
              <a:rPr lang="fa-IR" sz="3600" dirty="0"/>
              <a:t>دادند به این نتیجه رسیدند که هایپرکاپنیای خفیف و متوسط</a:t>
            </a:r>
            <a:r>
              <a:rPr lang="ar-SA" sz="3600" dirty="0"/>
              <a:t> (</a:t>
            </a:r>
            <a:r>
              <a:rPr lang="en-US" sz="3600" dirty="0"/>
              <a:t>PaCo</a:t>
            </a:r>
            <a:r>
              <a:rPr lang="en-US" sz="3600" baseline="-25000" dirty="0"/>
              <a:t>2</a:t>
            </a:r>
            <a:r>
              <a:rPr lang="en-US" sz="3600" dirty="0"/>
              <a:t>=60-80</a:t>
            </a:r>
            <a:r>
              <a:rPr lang="ar-SA" sz="3600" dirty="0"/>
              <a:t>) </a:t>
            </a:r>
            <a:r>
              <a:rPr lang="fa-IR" sz="3600" dirty="0"/>
              <a:t>به شرط </a:t>
            </a:r>
            <a:r>
              <a:rPr lang="en-US" sz="3600" dirty="0"/>
              <a:t>Pao</a:t>
            </a:r>
            <a:r>
              <a:rPr lang="en-US" sz="3600" baseline="-25000" dirty="0"/>
              <a:t>2</a:t>
            </a:r>
            <a:r>
              <a:rPr lang="fa-IR" sz="3600" baseline="-25000" dirty="0"/>
              <a:t>  </a:t>
            </a:r>
            <a:r>
              <a:rPr lang="fa-IR" sz="3600" dirty="0"/>
              <a:t>(فشار اکسیژن خون شریانی)</a:t>
            </a:r>
            <a:r>
              <a:rPr lang="fa-IR" sz="3600" baseline="-25000" dirty="0"/>
              <a:t>  </a:t>
            </a:r>
            <a:r>
              <a:rPr lang="fa-IR" sz="3600" dirty="0"/>
              <a:t>بالای 50 اثرات حفاظت­کننده مغزی دارند</a:t>
            </a:r>
            <a:endParaRPr lang="en-US" sz="3600" dirty="0"/>
          </a:p>
        </p:txBody>
      </p:sp>
    </p:spTree>
    <p:extLst>
      <p:ext uri="{BB962C8B-B14F-4D97-AF65-F5344CB8AC3E}">
        <p14:creationId xmlns:p14="http://schemas.microsoft.com/office/powerpoint/2010/main" val="2975933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409434"/>
            <a:ext cx="11423176" cy="5838966"/>
          </a:xfrm>
        </p:spPr>
        <p:txBody>
          <a:bodyPr>
            <a:normAutofit/>
          </a:bodyPr>
          <a:lstStyle/>
          <a:p>
            <a:pPr algn="r" rtl="1"/>
            <a:r>
              <a:rPr lang="fa-IR" sz="4400" dirty="0" smtClean="0"/>
              <a:t>لو و همکارانش در طی </a:t>
            </a:r>
            <a:r>
              <a:rPr lang="ar-SA" sz="4400" dirty="0" smtClean="0"/>
              <a:t>یک کارآزمایی بالینی </a:t>
            </a:r>
            <a:r>
              <a:rPr lang="fa-IR" sz="4400" dirty="0" smtClean="0"/>
              <a:t>که در سال 2017 در چین انجام دادند نتیجه گرفتند که هایپرکاپنیا به شرط  </a:t>
            </a:r>
            <a:r>
              <a:rPr lang="en-US" sz="4400" dirty="0" smtClean="0"/>
              <a:t>Pco2</a:t>
            </a:r>
            <a:r>
              <a:rPr lang="fa-IR" sz="4400" dirty="0" smtClean="0"/>
              <a:t> پایین 80 و </a:t>
            </a:r>
            <a:r>
              <a:rPr lang="en-US" sz="4400" dirty="0" smtClean="0"/>
              <a:t>pH</a:t>
            </a:r>
            <a:r>
              <a:rPr lang="fa-IR" sz="4400" dirty="0" smtClean="0"/>
              <a:t> بالای 7.15 برای بدن برای بهبود و افزایش اکسیژناسیون مغزی خطرناک نمی­باشد.</a:t>
            </a:r>
            <a:endParaRPr lang="en-US" sz="4400" dirty="0"/>
          </a:p>
        </p:txBody>
      </p:sp>
    </p:spTree>
    <p:extLst>
      <p:ext uri="{BB962C8B-B14F-4D97-AF65-F5344CB8AC3E}">
        <p14:creationId xmlns:p14="http://schemas.microsoft.com/office/powerpoint/2010/main" val="3953532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4" y="1187355"/>
            <a:ext cx="11477767" cy="4544705"/>
          </a:xfrm>
          <a:prstGeom prst="rect">
            <a:avLst/>
          </a:prstGeom>
        </p:spPr>
      </p:pic>
    </p:spTree>
    <p:extLst>
      <p:ext uri="{BB962C8B-B14F-4D97-AF65-F5344CB8AC3E}">
        <p14:creationId xmlns:p14="http://schemas.microsoft.com/office/powerpoint/2010/main" val="3083578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409434"/>
            <a:ext cx="11423176" cy="5838966"/>
          </a:xfrm>
        </p:spPr>
        <p:txBody>
          <a:bodyPr>
            <a:normAutofit/>
          </a:bodyPr>
          <a:lstStyle/>
          <a:p>
            <a:pPr algn="r" rtl="1"/>
            <a:r>
              <a:rPr lang="fa-IR" sz="4000" dirty="0"/>
              <a:t>برامبرینک و همکارانش در بررسی متونی که در سال 2010 منتشر کردند بیان کردند که اثرات محافظتی هایپرکاپنیای خفیف تا متوسط بعد از ایسکمی مغزی، احتمالا از طریق فعال سازی محور هیپوتالاموس-هیپوفیز-آدرنال، ترشح مواد ضد التهابی و آنتی اکسیدانی، تعدیل پروتیین­های تنظیم آپوپتوز و بهبود ترشح و عملکرد انتقال دهنده­هایی عصبی مختلف، نسبت دادند و در عوض هایپرکاپنیای شدید را عامل تشدید آسیب عصبی دانستند. </a:t>
            </a:r>
            <a:endParaRPr lang="en-US" sz="4000" dirty="0"/>
          </a:p>
        </p:txBody>
      </p:sp>
    </p:spTree>
    <p:extLst>
      <p:ext uri="{BB962C8B-B14F-4D97-AF65-F5344CB8AC3E}">
        <p14:creationId xmlns:p14="http://schemas.microsoft.com/office/powerpoint/2010/main" val="148781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67" y="1228299"/>
            <a:ext cx="10058400" cy="5281683"/>
          </a:xfrm>
        </p:spPr>
        <p:txBody>
          <a:bodyPr/>
          <a:lstStyle/>
          <a:p>
            <a:pPr algn="r" rtl="1"/>
            <a:r>
              <a:rPr lang="ar-SA" sz="5400" dirty="0"/>
              <a:t>اختلالات میوکاردی ناشی از ایسکمی (توقف جریان خون) به 3 حالت نمایان می شود: </a:t>
            </a:r>
            <a:r>
              <a:rPr lang="en-US" sz="5400" dirty="0" smtClean="0"/>
              <a:t/>
            </a:r>
            <a:br>
              <a:rPr lang="en-US" sz="5400" dirty="0" smtClean="0"/>
            </a:br>
            <a:r>
              <a:rPr lang="ar-SA" sz="5400" dirty="0" smtClean="0"/>
              <a:t>1- </a:t>
            </a:r>
            <a:r>
              <a:rPr lang="ar-SA" sz="5400" dirty="0"/>
              <a:t>گیجی میوکاردی (</a:t>
            </a:r>
            <a:r>
              <a:rPr lang="en-US" sz="5400" dirty="0"/>
              <a:t>Myocardial stunning</a:t>
            </a:r>
            <a:r>
              <a:rPr lang="ar-SA" sz="5400" dirty="0" smtClean="0"/>
              <a:t>)</a:t>
            </a:r>
            <a:r>
              <a:rPr lang="en-US" sz="5400" dirty="0" smtClean="0"/>
              <a:t/>
            </a:r>
            <a:br>
              <a:rPr lang="en-US" sz="5400" dirty="0" smtClean="0"/>
            </a:br>
            <a:r>
              <a:rPr lang="ar-SA" sz="5400" dirty="0" smtClean="0"/>
              <a:t> </a:t>
            </a:r>
            <a:r>
              <a:rPr lang="ar-SA" sz="5400" dirty="0"/>
              <a:t>2- خفتگی (به خواب رفتن) میوکارد </a:t>
            </a:r>
            <a:r>
              <a:rPr lang="en-US" sz="5400" dirty="0"/>
              <a:t>(Hibernation</a:t>
            </a:r>
            <a:r>
              <a:rPr lang="en-US" sz="5400" dirty="0" smtClean="0"/>
              <a:t>)</a:t>
            </a:r>
            <a:br>
              <a:rPr lang="en-US" sz="5400" dirty="0" smtClean="0"/>
            </a:br>
            <a:r>
              <a:rPr lang="ar-SA" sz="5400" dirty="0" smtClean="0"/>
              <a:t> </a:t>
            </a:r>
            <a:r>
              <a:rPr lang="ar-SA" sz="5400" dirty="0"/>
              <a:t>3- مرگ میوکارد </a:t>
            </a:r>
            <a:r>
              <a:rPr lang="en-US" sz="5400" dirty="0" smtClean="0"/>
              <a:t>(</a:t>
            </a:r>
            <a:r>
              <a:rPr lang="en-US" sz="5400" dirty="0" err="1" smtClean="0"/>
              <a:t>Infarctus</a:t>
            </a:r>
            <a:r>
              <a:rPr lang="en-US" sz="5400" dirty="0" smtClean="0"/>
              <a:t>)</a:t>
            </a:r>
            <a:endParaRPr lang="en-US" sz="5400" dirty="0"/>
          </a:p>
        </p:txBody>
      </p:sp>
    </p:spTree>
    <p:extLst>
      <p:ext uri="{BB962C8B-B14F-4D97-AF65-F5344CB8AC3E}">
        <p14:creationId xmlns:p14="http://schemas.microsoft.com/office/powerpoint/2010/main" val="1202005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90" y="1105469"/>
            <a:ext cx="11259403" cy="4872250"/>
          </a:xfrm>
          <a:prstGeom prst="rect">
            <a:avLst/>
          </a:prstGeom>
        </p:spPr>
      </p:pic>
    </p:spTree>
    <p:extLst>
      <p:ext uri="{BB962C8B-B14F-4D97-AF65-F5344CB8AC3E}">
        <p14:creationId xmlns:p14="http://schemas.microsoft.com/office/powerpoint/2010/main" val="2472099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409434"/>
            <a:ext cx="11423176" cy="5838966"/>
          </a:xfrm>
        </p:spPr>
        <p:txBody>
          <a:bodyPr>
            <a:normAutofit/>
          </a:bodyPr>
          <a:lstStyle/>
          <a:p>
            <a:pPr algn="l" rtl="1"/>
            <a:r>
              <a:rPr lang="fa-IR" sz="4800" dirty="0"/>
              <a:t>گلن و همکارانش در طی </a:t>
            </a:r>
            <a:r>
              <a:rPr lang="ar-SA" sz="4800" dirty="0"/>
              <a:t>یک کارآزمایی بالینی </a:t>
            </a:r>
            <a:r>
              <a:rPr lang="fa-IR" sz="4800" dirty="0"/>
              <a:t>که در سال 2016 در استرالیا انجام دادند نتیجه گرفتند که برای ایجاد حفاظت مغزی و کاهش آسیب عصبی در بیماران بستری در مراقبت­های ویژه به دلیل ایست قلبی، اگر به مدت 24 ساعت هایپرکاپنیای خفیف </a:t>
            </a:r>
            <a:r>
              <a:rPr lang="en-US" sz="4800" dirty="0"/>
              <a:t>PCo</a:t>
            </a:r>
            <a:r>
              <a:rPr lang="en-US" sz="4800" baseline="-25000" dirty="0"/>
              <a:t>2</a:t>
            </a:r>
            <a:r>
              <a:rPr lang="en-US" sz="4800" dirty="0"/>
              <a:t>=50-55 </a:t>
            </a:r>
            <a:r>
              <a:rPr lang="fa-IR" sz="4800" dirty="0"/>
              <a:t>برای افزایش جریان خون مغزی اعمال شود، بیماران کمتر دچار عارضه مغزی به دلیل ایست قلبی می­شوند. </a:t>
            </a:r>
            <a:endParaRPr lang="en-US" sz="4800" dirty="0"/>
          </a:p>
        </p:txBody>
      </p:sp>
    </p:spTree>
    <p:extLst>
      <p:ext uri="{BB962C8B-B14F-4D97-AF65-F5344CB8AC3E}">
        <p14:creationId xmlns:p14="http://schemas.microsoft.com/office/powerpoint/2010/main" val="2989855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64" y="1282890"/>
            <a:ext cx="11818961" cy="4435522"/>
          </a:xfrm>
          <a:prstGeom prst="rect">
            <a:avLst/>
          </a:prstGeom>
        </p:spPr>
      </p:pic>
    </p:spTree>
    <p:extLst>
      <p:ext uri="{BB962C8B-B14F-4D97-AF65-F5344CB8AC3E}">
        <p14:creationId xmlns:p14="http://schemas.microsoft.com/office/powerpoint/2010/main" val="418033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7" y="436728"/>
            <a:ext cx="10931857" cy="5977720"/>
          </a:xfrm>
        </p:spPr>
        <p:txBody>
          <a:bodyPr>
            <a:normAutofit/>
          </a:bodyPr>
          <a:lstStyle/>
          <a:p>
            <a:pPr algn="r" rtl="1"/>
            <a:r>
              <a:rPr lang="ar-SA" sz="3600" dirty="0"/>
              <a:t>بیمارانی­ که تحت عمل جراحی قرار می­گیرند، </a:t>
            </a:r>
            <a:r>
              <a:rPr lang="fa-IR" sz="3600" dirty="0"/>
              <a:t>به خصوص در افراد مسن، </a:t>
            </a:r>
            <a:r>
              <a:rPr lang="ar-SA" sz="3600" dirty="0"/>
              <a:t>ممکن است بعد از عمل دچار اختلال یا کاهش شناختی (</a:t>
            </a:r>
            <a:r>
              <a:rPr lang="en-US" sz="3600" dirty="0"/>
              <a:t>postoperative cognitive dysfunction</a:t>
            </a:r>
            <a:r>
              <a:rPr lang="ar-SA" sz="3600" dirty="0"/>
              <a:t>)</a:t>
            </a:r>
            <a:r>
              <a:rPr lang="fa-IR" sz="3600" dirty="0"/>
              <a:t> یا هذیان و بیقراری (</a:t>
            </a:r>
            <a:r>
              <a:rPr lang="en-US" sz="3600" dirty="0"/>
              <a:t>postoperative delirium</a:t>
            </a:r>
            <a:r>
              <a:rPr lang="fa-IR" sz="3600" dirty="0"/>
              <a:t>) بعد از عمل بشوند. چنگ و همکارانش در طی </a:t>
            </a:r>
            <a:r>
              <a:rPr lang="ar-SA" sz="3600" dirty="0"/>
              <a:t>در یک کارآزمایی بالینی که در سال </a:t>
            </a:r>
            <a:r>
              <a:rPr lang="fa-IR" sz="3600" dirty="0"/>
              <a:t>2019 در چین انجام دادند،  برای افزایش جریان خون مغزی و همچنین افزایش اکسیژن رسانی به آن برای کاهش عوارض شناختی و دلیریوم، از هایپرکاپنیای متوسط به شرط </a:t>
            </a:r>
            <a:r>
              <a:rPr lang="en-US" sz="3600" dirty="0"/>
              <a:t>Pco</a:t>
            </a:r>
            <a:r>
              <a:rPr lang="en-US" sz="3600" baseline="-25000" dirty="0"/>
              <a:t>2</a:t>
            </a:r>
            <a:r>
              <a:rPr lang="en-US" sz="3600" dirty="0"/>
              <a:t>=60-80 </a:t>
            </a:r>
            <a:r>
              <a:rPr lang="fa-IR" sz="3600" dirty="0"/>
              <a:t>و اشباع اکسیژن خون شریانی بالا 90% (</a:t>
            </a:r>
            <a:r>
              <a:rPr lang="en-US" sz="3600" dirty="0"/>
              <a:t>Sat:&gt;90%</a:t>
            </a:r>
            <a:r>
              <a:rPr lang="fa-IR" sz="3600" dirty="0"/>
              <a:t>) در طی برونکوسکوپی استفاده کردند. </a:t>
            </a:r>
            <a:endParaRPr lang="en-US" sz="3600" dirty="0"/>
          </a:p>
        </p:txBody>
      </p:sp>
    </p:spTree>
    <p:extLst>
      <p:ext uri="{BB962C8B-B14F-4D97-AF65-F5344CB8AC3E}">
        <p14:creationId xmlns:p14="http://schemas.microsoft.com/office/powerpoint/2010/main" val="882681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395786"/>
            <a:ext cx="11136573" cy="6018662"/>
          </a:xfrm>
        </p:spPr>
        <p:txBody>
          <a:bodyPr>
            <a:noAutofit/>
          </a:bodyPr>
          <a:lstStyle/>
          <a:p>
            <a:pPr algn="r" rtl="1"/>
            <a:r>
              <a:rPr lang="fa-IR" sz="2800" dirty="0"/>
              <a:t>آنها یک روز قبل از عمل از تمام بیماران تست­های </a:t>
            </a:r>
            <a:r>
              <a:rPr lang="en-US" sz="2800" dirty="0"/>
              <a:t>Mini Mental State Examination (MMSE) and Montreal Cognitive Assessment (</a:t>
            </a:r>
            <a:r>
              <a:rPr lang="en-US" sz="2800" dirty="0" err="1"/>
              <a:t>MoCA</a:t>
            </a:r>
            <a:r>
              <a:rPr lang="en-US" sz="2800" dirty="0"/>
              <a:t>) </a:t>
            </a:r>
            <a:r>
              <a:rPr lang="fa-IR" sz="2800" dirty="0"/>
              <a:t>گرفتند و این تست­ها را 7 روز بعد از عمل تکرار کردند تا ارزیابی کنند بیمارانی­که تحت هاپرکاپنیای حاد بودند آیا دچار اختلالات عصبی شناختی می­شوند یا خیر؟ آنها همچنین مارکرهای سرمی­ای که به نفع آسیب مغزی بود را روز عمل، یک روز بعد از عمل و هفت روز بعد از عمل، اندازه­گیری کردند مثل: </a:t>
            </a:r>
            <a:r>
              <a:rPr lang="en-US" sz="2800" dirty="0"/>
              <a:t>S100B</a:t>
            </a:r>
            <a:r>
              <a:rPr lang="fa-IR" sz="2800" dirty="0"/>
              <a:t> (یک نشانگر عصبی بیوشیمیایی برای آسیب مغزی)، آنولاز اختصاصی نورون (</a:t>
            </a:r>
            <a:r>
              <a:rPr lang="en-US" sz="2800" dirty="0"/>
              <a:t>NSE</a:t>
            </a:r>
            <a:r>
              <a:rPr lang="fa-IR" sz="2800" dirty="0"/>
              <a:t>)، اینترلوکین6، فاکتور نکروز تومور آلفا، مالون دی آلدیید و سوپراکسید دسموتاز. آنها از این کارآزمایی بالینی نتیجه گرفتند که مارکرهای سرمی هر دو گروه مشابه قبل از عمل بود و بیماران دچار آسیب مغزی نشده بودند ولی بیمارانی­که در طی عمل هاپرکاپنیای متوسط دریافت کرده بودند نمره تست های </a:t>
            </a:r>
            <a:r>
              <a:rPr lang="en-US" sz="2800" dirty="0"/>
              <a:t>Mini Mental State Examination (MMSE) and Montreal Cognitive Assessment (</a:t>
            </a:r>
            <a:r>
              <a:rPr lang="en-US" sz="2800" dirty="0" err="1"/>
              <a:t>MoCA</a:t>
            </a:r>
            <a:r>
              <a:rPr lang="en-US" sz="2800" dirty="0"/>
              <a:t>) </a:t>
            </a:r>
            <a:r>
              <a:rPr lang="fa-IR" sz="2800" dirty="0"/>
              <a:t>به طور قابل توجهی بالاتر از گروه کنترل بود. آنها از این کارآزمایی بالینی نتیجه گرفتند که هاپرکاپنیای خفیف تا متوسط فعالیت شناختی را با کمک تست های </a:t>
            </a:r>
            <a:r>
              <a:rPr lang="en-US" sz="2800" dirty="0"/>
              <a:t>MMSE</a:t>
            </a:r>
            <a:r>
              <a:rPr lang="fa-IR" sz="2800" dirty="0"/>
              <a:t> و </a:t>
            </a:r>
            <a:r>
              <a:rPr lang="en-US" sz="2800" dirty="0"/>
              <a:t>MOCA</a:t>
            </a:r>
            <a:r>
              <a:rPr lang="fa-IR" sz="2800" dirty="0"/>
              <a:t> تقویت می­کند ولی </a:t>
            </a:r>
            <a:r>
              <a:rPr lang="en-US" sz="2800" dirty="0"/>
              <a:t>Pco</a:t>
            </a:r>
            <a:r>
              <a:rPr lang="en-US" sz="2800" baseline="-25000" dirty="0"/>
              <a:t>2</a:t>
            </a:r>
            <a:r>
              <a:rPr lang="fa-IR" sz="2800" dirty="0"/>
              <a:t> بالای 100 میلیمتر جیوه ممکن است بر عملکرد شناختی تاثیر منفی بگذارد. </a:t>
            </a:r>
            <a:endParaRPr lang="en-US" sz="2800" dirty="0"/>
          </a:p>
        </p:txBody>
      </p:sp>
    </p:spTree>
    <p:extLst>
      <p:ext uri="{BB962C8B-B14F-4D97-AF65-F5344CB8AC3E}">
        <p14:creationId xmlns:p14="http://schemas.microsoft.com/office/powerpoint/2010/main" val="1781500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558" y="259308"/>
            <a:ext cx="11191164" cy="5989092"/>
          </a:xfrm>
        </p:spPr>
        <p:txBody>
          <a:bodyPr>
            <a:normAutofit/>
          </a:bodyPr>
          <a:lstStyle/>
          <a:p>
            <a:pPr marL="0" indent="0" algn="r" rtl="1">
              <a:buNone/>
            </a:pPr>
            <a:r>
              <a:rPr lang="fa-IR" sz="4000" b="1" dirty="0"/>
              <a:t>اهداف </a:t>
            </a:r>
            <a:r>
              <a:rPr lang="ar-SA" sz="4000" b="1" dirty="0"/>
              <a:t>(خروجي ها) </a:t>
            </a:r>
            <a:r>
              <a:rPr lang="fa-IR" sz="4000" b="1" dirty="0"/>
              <a:t>اصلي </a:t>
            </a:r>
            <a:r>
              <a:rPr lang="fa-IR" sz="4000" b="1" dirty="0" smtClean="0"/>
              <a:t>طرح</a:t>
            </a:r>
            <a:r>
              <a:rPr lang="ar-SA" sz="4000" b="1" dirty="0" smtClean="0"/>
              <a:t>:</a:t>
            </a:r>
            <a:endParaRPr lang="en-US" sz="4000" dirty="0"/>
          </a:p>
          <a:p>
            <a:pPr algn="r" rtl="1"/>
            <a:endParaRPr lang="fa-IR" sz="4000" dirty="0" smtClean="0"/>
          </a:p>
          <a:p>
            <a:pPr algn="r" rtl="1"/>
            <a:endParaRPr lang="fa-IR" sz="4000" dirty="0"/>
          </a:p>
          <a:p>
            <a:pPr algn="r" rtl="1"/>
            <a:r>
              <a:rPr lang="fa-IR" sz="4000" dirty="0"/>
              <a:t>تعیین </a:t>
            </a:r>
            <a:r>
              <a:rPr lang="fa-IR" sz="4000" dirty="0"/>
              <a:t>تأثیر اسیدی کردن متوسط </a:t>
            </a:r>
            <a:r>
              <a:rPr lang="en-US" sz="4000" dirty="0"/>
              <a:t>pH </a:t>
            </a:r>
            <a:r>
              <a:rPr lang="fa-IR" sz="4000" dirty="0"/>
              <a:t>خون شریانی بر میزان </a:t>
            </a:r>
            <a:r>
              <a:rPr lang="en-US" sz="4000" dirty="0"/>
              <a:t>miR-499 </a:t>
            </a:r>
            <a:r>
              <a:rPr lang="fa-IR" sz="4000" dirty="0"/>
              <a:t>در دقایق اولیه پس از باز کردن کلامپ آئورت حین جراحی دریچه قلب</a:t>
            </a:r>
            <a:endParaRPr lang="en-US" sz="4000" dirty="0"/>
          </a:p>
        </p:txBody>
      </p:sp>
    </p:spTree>
    <p:extLst>
      <p:ext uri="{BB962C8B-B14F-4D97-AF65-F5344CB8AC3E}">
        <p14:creationId xmlns:p14="http://schemas.microsoft.com/office/powerpoint/2010/main" val="1665208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382138"/>
            <a:ext cx="11259403" cy="6005014"/>
          </a:xfrm>
        </p:spPr>
        <p:txBody>
          <a:bodyPr>
            <a:normAutofit/>
          </a:bodyPr>
          <a:lstStyle/>
          <a:p>
            <a:pPr algn="r" rtl="1"/>
            <a:r>
              <a:rPr lang="ar-SA" sz="2800" b="1" dirty="0"/>
              <a:t>اهداف (خروجي­ها) اختصاصي </a:t>
            </a:r>
            <a:r>
              <a:rPr lang="ar-SA" sz="2800" b="1" dirty="0" smtClean="0"/>
              <a:t>طرح:</a:t>
            </a:r>
            <a:endParaRPr lang="fa-IR" sz="2800" b="1" dirty="0" smtClean="0"/>
          </a:p>
          <a:p>
            <a:pPr algn="r" rtl="1"/>
            <a:r>
              <a:rPr lang="ar-SA" sz="2800" dirty="0"/>
              <a:t>_ </a:t>
            </a:r>
            <a:r>
              <a:rPr lang="fa-IR" sz="2800" dirty="0"/>
              <a:t>تعیین و </a:t>
            </a:r>
            <a:r>
              <a:rPr lang="ar-SA" sz="2800" dirty="0"/>
              <a:t>مقایسه میانگین سطح بیومارکر میکرو </a:t>
            </a:r>
            <a:r>
              <a:rPr lang="en-US" sz="2800" dirty="0"/>
              <a:t>RNA 499</a:t>
            </a:r>
            <a:r>
              <a:rPr lang="fa-IR" sz="2800" dirty="0"/>
              <a:t> (</a:t>
            </a:r>
            <a:r>
              <a:rPr lang="en-US" sz="2800" dirty="0" err="1"/>
              <a:t>miR</a:t>
            </a:r>
            <a:r>
              <a:rPr lang="en-US" sz="2800" dirty="0"/>
              <a:t>_ 499</a:t>
            </a:r>
            <a:r>
              <a:rPr lang="fa-IR" sz="2800" dirty="0"/>
              <a:t>) به عنوان یک  </a:t>
            </a:r>
            <a:r>
              <a:rPr lang="en-US" sz="2800" dirty="0"/>
              <a:t>novel biomarker</a:t>
            </a:r>
            <a:r>
              <a:rPr lang="fa-IR" sz="2800" dirty="0"/>
              <a:t>. </a:t>
            </a:r>
            <a:endParaRPr lang="en-US" sz="2800" dirty="0"/>
          </a:p>
          <a:p>
            <a:pPr marL="0" indent="0" algn="r" rtl="1">
              <a:buNone/>
            </a:pPr>
            <a:r>
              <a:rPr lang="fa-IR" sz="2800" dirty="0"/>
              <a:t>(میکرو </a:t>
            </a:r>
            <a:r>
              <a:rPr lang="en-US" sz="2800" dirty="0"/>
              <a:t>RNA</a:t>
            </a:r>
            <a:r>
              <a:rPr lang="fa-IR" sz="2800" dirty="0"/>
              <a:t> ها، </a:t>
            </a:r>
            <a:r>
              <a:rPr lang="en-US" sz="2800" dirty="0"/>
              <a:t>RNA</a:t>
            </a:r>
            <a:r>
              <a:rPr lang="fa-IR" sz="2800" dirty="0"/>
              <a:t>های کوچک و دو رشته ای متشکل از 22 نوکليید، با مهار ترجمه </a:t>
            </a:r>
            <a:r>
              <a:rPr lang="en-US" sz="2800" dirty="0"/>
              <a:t>mRNA</a:t>
            </a:r>
            <a:r>
              <a:rPr lang="fa-IR" sz="2800" dirty="0"/>
              <a:t> یا ترویج تخریب آنها، به عنوان تنظیم کننده منفی بیان ژن عمل می کنند و در تنظیم عملکرد قلب، انقباض، هدایت سیگنال های الکتریکی، رشد قلب، مورفوژنز، سکته قلبی و آسیب ایسکمی_ ریپرفیوژن نقش محافظتی دارند.) </a:t>
            </a:r>
            <a:r>
              <a:rPr lang="ar-SA" sz="2800" dirty="0"/>
              <a:t>(</a:t>
            </a:r>
            <a:r>
              <a:rPr lang="en-US" sz="2800" dirty="0">
                <a:hlinkClick r:id="rId2" action="ppaction://hlinkfile" tooltip="Zhu, 2016 #34"/>
              </a:rPr>
              <a:t>Zhu et al., 2016</a:t>
            </a:r>
            <a:r>
              <a:rPr lang="ar-SA" sz="2800" dirty="0" smtClean="0"/>
              <a:t>)</a:t>
            </a:r>
            <a:endParaRPr lang="fa-IR" sz="2800" dirty="0" smtClean="0"/>
          </a:p>
          <a:p>
            <a:pPr marL="0" indent="0" algn="r" rtl="1">
              <a:buNone/>
            </a:pPr>
            <a:r>
              <a:rPr lang="fa-IR" sz="2800" dirty="0"/>
              <a:t> </a:t>
            </a:r>
            <a:r>
              <a:rPr lang="fa-IR" sz="2800" dirty="0"/>
              <a:t>تعیین و مقایسه میانگین سطح آنزیم­های قلبی </a:t>
            </a:r>
            <a:r>
              <a:rPr lang="fa-IR" sz="2800" dirty="0"/>
              <a:t>(تروپونین</a:t>
            </a:r>
            <a:r>
              <a:rPr lang="en-US" sz="2800" dirty="0"/>
              <a:t>I، CKMB، LDH) </a:t>
            </a:r>
            <a:r>
              <a:rPr lang="fa-IR" sz="2800" dirty="0"/>
              <a:t>در گروه</a:t>
            </a:r>
            <a:r>
              <a:rPr lang="fa-IR" sz="2800" b="1" i="1" dirty="0"/>
              <a:t>­</a:t>
            </a:r>
            <a:r>
              <a:rPr lang="fa-IR" sz="2800" dirty="0"/>
              <a:t>های مورد مطالعه در</a:t>
            </a:r>
            <a:r>
              <a:rPr lang="fa-IR" sz="2800" b="1" i="1" dirty="0"/>
              <a:t> </a:t>
            </a:r>
            <a:r>
              <a:rPr lang="en-US" sz="2800" dirty="0" smtClean="0"/>
              <a:t>ICU</a:t>
            </a:r>
            <a:endParaRPr lang="fa-IR" sz="2800" dirty="0" smtClean="0"/>
          </a:p>
          <a:p>
            <a:pPr marL="0" indent="0" algn="r" rtl="1">
              <a:buNone/>
            </a:pPr>
            <a:r>
              <a:rPr lang="fa-IR" sz="2800" dirty="0"/>
              <a:t>تعیین و مقایسه میانگین لاکتات خون پس از جدا شدن از پمپ در گروه­های مورد مطالعه </a:t>
            </a:r>
            <a:r>
              <a:rPr lang="fa-IR" sz="2800" dirty="0"/>
              <a:t>در</a:t>
            </a:r>
            <a:r>
              <a:rPr lang="fa-IR" sz="2800" b="1" i="1" dirty="0"/>
              <a:t> </a:t>
            </a:r>
            <a:r>
              <a:rPr lang="en-US" sz="2800" dirty="0"/>
              <a:t>ICU</a:t>
            </a:r>
            <a:endParaRPr lang="fa-IR" sz="2800" dirty="0" smtClean="0"/>
          </a:p>
          <a:p>
            <a:pPr marL="0" indent="0" algn="r" rtl="1">
              <a:buNone/>
            </a:pPr>
            <a:endParaRPr lang="en-US" sz="2800" dirty="0"/>
          </a:p>
          <a:p>
            <a:pPr algn="r" rtl="1"/>
            <a:endParaRPr lang="en-US" sz="2800" dirty="0"/>
          </a:p>
        </p:txBody>
      </p:sp>
    </p:spTree>
    <p:extLst>
      <p:ext uri="{BB962C8B-B14F-4D97-AF65-F5344CB8AC3E}">
        <p14:creationId xmlns:p14="http://schemas.microsoft.com/office/powerpoint/2010/main" val="1969442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1514903"/>
            <a:ext cx="11259403" cy="6005014"/>
          </a:xfrm>
        </p:spPr>
        <p:txBody>
          <a:bodyPr>
            <a:normAutofit/>
          </a:bodyPr>
          <a:lstStyle/>
          <a:p>
            <a:pPr algn="r" rtl="1"/>
            <a:r>
              <a:rPr lang="ar-SA" sz="2800" b="1" dirty="0"/>
              <a:t>اهداف (خروجي­ها) اختصاصي </a:t>
            </a:r>
            <a:r>
              <a:rPr lang="ar-SA" sz="2800" b="1" dirty="0" smtClean="0"/>
              <a:t>طرح:</a:t>
            </a:r>
            <a:endParaRPr lang="fa-IR" sz="2800" b="1" dirty="0" smtClean="0"/>
          </a:p>
          <a:p>
            <a:pPr algn="r" rtl="1"/>
            <a:endParaRPr lang="fa-IR" sz="2800" b="1" dirty="0" smtClean="0"/>
          </a:p>
          <a:p>
            <a:pPr marL="0" lvl="0" indent="0" algn="r" defTabSz="914400" rtl="1" eaLnBrk="0" fontAlgn="base" hangingPunct="0">
              <a:spcBef>
                <a:spcPct val="0"/>
              </a:spcBef>
              <a:spcAft>
                <a:spcPct val="0"/>
              </a:spcAft>
              <a:buClrTx/>
              <a:buSzTx/>
              <a:buNone/>
            </a:pPr>
            <a:r>
              <a:rPr lang="ar-SA" altLang="en-US" sz="2800" dirty="0">
                <a:latin typeface="Arial" panose="020B0604020202020204" pitchFamily="34" charset="0"/>
                <a:cs typeface="Arial" panose="020B0604020202020204" pitchFamily="34" charset="0"/>
              </a:rPr>
              <a:t>تعیین و مقایسه میانگین سطح آنزیم­های گلوتاتیون پراکسیداز و سوپراکسید دسموتاز</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قبل و</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بعد از باز شدن کلمپ آئورت</a:t>
            </a:r>
            <a:r>
              <a:rPr lang="en-US" altLang="en-US" sz="1600" dirty="0">
                <a:latin typeface="Arial" panose="020B0604020202020204" pitchFamily="34" charset="0"/>
              </a:rPr>
              <a:t> </a:t>
            </a:r>
            <a:r>
              <a:rPr lang="ar-SA" altLang="en-US" sz="2800" dirty="0">
                <a:latin typeface="Arial" panose="020B0604020202020204" pitchFamily="34" charset="0"/>
                <a:cs typeface="Arial" panose="020B0604020202020204" pitchFamily="34" charset="0"/>
              </a:rPr>
              <a:t>در گروه</a:t>
            </a:r>
            <a:r>
              <a:rPr lang="en-US" altLang="en-US" sz="2800" b="1" i="1" dirty="0">
                <a:latin typeface="Arial" panose="020B0604020202020204" pitchFamily="34" charset="0"/>
              </a:rPr>
              <a:t>­</a:t>
            </a:r>
            <a:r>
              <a:rPr lang="ar-SA" altLang="en-US" sz="2800" dirty="0">
                <a:latin typeface="Arial" panose="020B0604020202020204" pitchFamily="34" charset="0"/>
                <a:cs typeface="Arial" panose="020B0604020202020204" pitchFamily="34" charset="0"/>
              </a:rPr>
              <a:t>های مورد مطالعه</a:t>
            </a:r>
            <a:endParaRPr lang="en-US" altLang="en-US" sz="2800" dirty="0">
              <a:latin typeface="Arial" panose="020B0604020202020204" pitchFamily="34" charset="0"/>
            </a:endParaRPr>
          </a:p>
          <a:p>
            <a:pPr marL="0" lvl="0" indent="0" algn="r" defTabSz="914400" rtl="1" eaLnBrk="0" fontAlgn="base" hangingPunct="0">
              <a:spcBef>
                <a:spcPct val="0"/>
              </a:spcBef>
              <a:spcAft>
                <a:spcPct val="0"/>
              </a:spcAft>
              <a:buClrTx/>
              <a:buSzTx/>
              <a:buNone/>
            </a:pPr>
            <a:r>
              <a:rPr lang="ar-SA" altLang="en-US" sz="2800" dirty="0" smtClean="0">
                <a:latin typeface="Arial" panose="020B0604020202020204" pitchFamily="34" charset="0"/>
                <a:cs typeface="Arial" panose="020B0604020202020204" pitchFamily="34" charset="0"/>
              </a:rPr>
              <a:t>تعیین </a:t>
            </a:r>
            <a:r>
              <a:rPr lang="ar-SA" altLang="en-US" sz="2800" dirty="0">
                <a:latin typeface="Arial" panose="020B0604020202020204" pitchFamily="34" charset="0"/>
                <a:cs typeface="Arial" panose="020B0604020202020204" pitchFamily="34" charset="0"/>
              </a:rPr>
              <a:t>و مقایسه میانگین سطح میزان سطح</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مالونیل دی الدئید به عنوان</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بیومارکر اصلی استرس اکسیداتیو</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قبل و</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بعد از باز شدن کلمپ آئورت</a:t>
            </a:r>
            <a:r>
              <a:rPr lang="en-US" altLang="en-US" sz="1600" dirty="0">
                <a:latin typeface="Arial" panose="020B0604020202020204" pitchFamily="34" charset="0"/>
              </a:rPr>
              <a:t> </a:t>
            </a:r>
            <a:r>
              <a:rPr lang="ar-SA" altLang="en-US" sz="2800" dirty="0">
                <a:latin typeface="Arial" panose="020B0604020202020204" pitchFamily="34" charset="0"/>
                <a:cs typeface="Arial" panose="020B0604020202020204" pitchFamily="34" charset="0"/>
              </a:rPr>
              <a:t>در گروه</a:t>
            </a:r>
            <a:r>
              <a:rPr lang="en-US" altLang="en-US" sz="2800" b="1" i="1" dirty="0">
                <a:latin typeface="Arial" panose="020B0604020202020204" pitchFamily="34" charset="0"/>
              </a:rPr>
              <a:t>­</a:t>
            </a:r>
            <a:r>
              <a:rPr lang="ar-SA" altLang="en-US" sz="2800" dirty="0">
                <a:latin typeface="Arial" panose="020B0604020202020204" pitchFamily="34" charset="0"/>
                <a:cs typeface="Arial" panose="020B0604020202020204" pitchFamily="34" charset="0"/>
              </a:rPr>
              <a:t>های مورد مطالعه</a:t>
            </a:r>
            <a:r>
              <a:rPr lang="en-US" altLang="en-US" sz="2800" dirty="0">
                <a:latin typeface="Arial" panose="020B0604020202020204" pitchFamily="34" charset="0"/>
              </a:rPr>
              <a:t> </a:t>
            </a:r>
          </a:p>
          <a:p>
            <a:pPr marL="0" lvl="0" indent="0" algn="r" defTabSz="914400" rtl="1" eaLnBrk="0" fontAlgn="base" hangingPunct="0">
              <a:spcBef>
                <a:spcPct val="0"/>
              </a:spcBef>
              <a:spcAft>
                <a:spcPct val="0"/>
              </a:spcAft>
              <a:buClrTx/>
              <a:buSzTx/>
              <a:buNone/>
            </a:pPr>
            <a:r>
              <a:rPr lang="ar-SA" altLang="en-US" sz="2800" dirty="0" smtClean="0">
                <a:latin typeface="Arial" panose="020B0604020202020204" pitchFamily="34" charset="0"/>
                <a:cs typeface="Arial" panose="020B0604020202020204" pitchFamily="34" charset="0"/>
              </a:rPr>
              <a:t>تعیین </a:t>
            </a:r>
            <a:r>
              <a:rPr lang="ar-SA" altLang="en-US" sz="2800" dirty="0">
                <a:latin typeface="Arial" panose="020B0604020202020204" pitchFamily="34" charset="0"/>
                <a:cs typeface="Arial" panose="020B0604020202020204" pitchFamily="34" charset="0"/>
              </a:rPr>
              <a:t>و</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مقایسه میانگین سطح</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ساخت نیتریک اکسید</a:t>
            </a:r>
            <a:r>
              <a:rPr lang="en-US" altLang="en-US" sz="2800" dirty="0">
                <a:latin typeface="Arial" panose="020B0604020202020204" pitchFamily="34" charset="0"/>
                <a:cs typeface="Arial" panose="020B0604020202020204" pitchFamily="34" charset="0"/>
              </a:rPr>
              <a:t> </a:t>
            </a:r>
            <a:r>
              <a:rPr lang="en-US" altLang="en-US" sz="2400" dirty="0">
                <a:latin typeface="Arial" panose="020B0604020202020204" pitchFamily="34" charset="0"/>
              </a:rPr>
              <a:t>(NO) </a:t>
            </a:r>
            <a:r>
              <a:rPr lang="ar-SA" altLang="en-US" sz="2800" dirty="0">
                <a:latin typeface="Arial" panose="020B0604020202020204" pitchFamily="34" charset="0"/>
                <a:cs typeface="Arial" panose="020B0604020202020204" pitchFamily="34" charset="0"/>
              </a:rPr>
              <a:t>قبل و</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بعد از باز شدن کلمپ آئورت</a:t>
            </a:r>
            <a:r>
              <a:rPr lang="en-US" altLang="en-US" sz="1600" dirty="0">
                <a:latin typeface="Arial" panose="020B0604020202020204" pitchFamily="34" charset="0"/>
              </a:rPr>
              <a:t> </a:t>
            </a:r>
            <a:r>
              <a:rPr lang="ar-SA" altLang="en-US" sz="2800" dirty="0">
                <a:latin typeface="Arial" panose="020B0604020202020204" pitchFamily="34" charset="0"/>
                <a:cs typeface="Arial" panose="020B0604020202020204" pitchFamily="34" charset="0"/>
              </a:rPr>
              <a:t>در گروه</a:t>
            </a:r>
            <a:r>
              <a:rPr lang="en-US" altLang="en-US" sz="2800" b="1" i="1" dirty="0">
                <a:latin typeface="Arial" panose="020B0604020202020204" pitchFamily="34" charset="0"/>
              </a:rPr>
              <a:t>­</a:t>
            </a:r>
            <a:r>
              <a:rPr lang="ar-SA" altLang="en-US" sz="2800" dirty="0">
                <a:latin typeface="Arial" panose="020B0604020202020204" pitchFamily="34" charset="0"/>
                <a:cs typeface="Arial" panose="020B0604020202020204" pitchFamily="34" charset="0"/>
              </a:rPr>
              <a:t>های مورد مطالعه</a:t>
            </a:r>
            <a:endParaRPr lang="en-US" altLang="en-US" sz="2800" dirty="0">
              <a:latin typeface="Arial" panose="020B0604020202020204" pitchFamily="34" charset="0"/>
            </a:endParaRPr>
          </a:p>
          <a:p>
            <a:pPr marL="0" lvl="0" indent="0" algn="r" defTabSz="914400" rtl="1" eaLnBrk="0" fontAlgn="base" hangingPunct="0">
              <a:spcBef>
                <a:spcPct val="0"/>
              </a:spcBef>
              <a:spcAft>
                <a:spcPct val="0"/>
              </a:spcAft>
              <a:buClrTx/>
              <a:buSzTx/>
              <a:buNone/>
            </a:pPr>
            <a:r>
              <a:rPr lang="ar-SA" altLang="en-US" sz="2800" dirty="0" smtClean="0">
                <a:latin typeface="Arial" panose="020B0604020202020204" pitchFamily="34" charset="0"/>
                <a:cs typeface="Arial" panose="020B0604020202020204" pitchFamily="34" charset="0"/>
              </a:rPr>
              <a:t>تعیین </a:t>
            </a:r>
            <a:r>
              <a:rPr lang="ar-SA" altLang="en-US" sz="2800" dirty="0">
                <a:latin typeface="Arial" panose="020B0604020202020204" pitchFamily="34" charset="0"/>
                <a:cs typeface="Arial" panose="020B0604020202020204" pitchFamily="34" charset="0"/>
              </a:rPr>
              <a:t>و مقایسه</a:t>
            </a:r>
            <a:r>
              <a:rPr lang="en-US" altLang="en-US" sz="2800" dirty="0">
                <a:latin typeface="Arial" panose="020B0604020202020204" pitchFamily="34" charset="0"/>
                <a:cs typeface="Arial" panose="020B0604020202020204" pitchFamily="34" charset="0"/>
              </a:rPr>
              <a:t> </a:t>
            </a:r>
            <a:r>
              <a:rPr lang="en-US" altLang="en-US" sz="2800" dirty="0">
                <a:latin typeface="Arial" panose="020B0604020202020204" pitchFamily="34" charset="0"/>
              </a:rPr>
              <a:t>  </a:t>
            </a:r>
            <a:r>
              <a:rPr lang="ar-SA" altLang="en-US" sz="4000" dirty="0">
                <a:latin typeface="Arial" panose="020B0604020202020204" pitchFamily="34" charset="0"/>
                <a:cs typeface="Arial" panose="020B0604020202020204" pitchFamily="34" charset="0"/>
              </a:rPr>
              <a:t>م</a:t>
            </a:r>
            <a:r>
              <a:rPr lang="ar-SA" altLang="en-US" sz="2800" dirty="0" bmk="">
                <a:latin typeface="Arial" panose="020B0604020202020204" pitchFamily="34" charset="0"/>
                <a:cs typeface="Arial" panose="020B0604020202020204" pitchFamily="34" charset="0"/>
              </a:rPr>
              <a:t>یانگین کسر تخلیه­ای</a:t>
            </a:r>
            <a:r>
              <a:rPr lang="en-US" altLang="en-US" sz="2800" dirty="0" bmk="">
                <a:latin typeface="Arial" panose="020B0604020202020204" pitchFamily="34" charset="0"/>
                <a:cs typeface="Arial" panose="020B0604020202020204" pitchFamily="34" charset="0"/>
              </a:rPr>
              <a:t> </a:t>
            </a:r>
            <a:r>
              <a:rPr lang="ar-SA" altLang="en-US" sz="2800" dirty="0" bmk="">
                <a:latin typeface="Arial" panose="020B0604020202020204" pitchFamily="34" charset="0"/>
                <a:cs typeface="Arial" panose="020B0604020202020204" pitchFamily="34" charset="0"/>
              </a:rPr>
              <a:t>در گروه</a:t>
            </a:r>
            <a:r>
              <a:rPr lang="en-US" altLang="en-US" sz="2800" b="1" i="1" dirty="0">
                <a:latin typeface="Arial" panose="020B0604020202020204" pitchFamily="34" charset="0"/>
              </a:rPr>
              <a:t>­</a:t>
            </a:r>
            <a:r>
              <a:rPr lang="ar-SA" altLang="en-US" sz="2800" dirty="0">
                <a:latin typeface="Arial" panose="020B0604020202020204" pitchFamily="34" charset="0"/>
                <a:cs typeface="Arial" panose="020B0604020202020204" pitchFamily="34" charset="0"/>
              </a:rPr>
              <a:t>های مورد مطالعه</a:t>
            </a:r>
            <a:r>
              <a:rPr lang="en-US" altLang="en-US" sz="2800" dirty="0">
                <a:latin typeface="Arial" panose="020B0604020202020204" pitchFamily="34" charset="0"/>
                <a:cs typeface="Arial" panose="020B0604020202020204" pitchFamily="34" charset="0"/>
              </a:rPr>
              <a:t> </a:t>
            </a:r>
            <a:r>
              <a:rPr lang="ar-SA" altLang="en-US" sz="2800" dirty="0">
                <a:latin typeface="Arial" panose="020B0604020202020204" pitchFamily="34" charset="0"/>
                <a:cs typeface="Arial" panose="020B0604020202020204" pitchFamily="34" charset="0"/>
              </a:rPr>
              <a:t>بعد از جدا شدن از پمپ و در</a:t>
            </a:r>
            <a:r>
              <a:rPr lang="en-US" altLang="en-US" sz="2800" dirty="0">
                <a:latin typeface="Arial" panose="020B0604020202020204" pitchFamily="34" charset="0"/>
                <a:cs typeface="Arial" panose="020B0604020202020204" pitchFamily="34" charset="0"/>
              </a:rPr>
              <a:t> </a:t>
            </a:r>
            <a:r>
              <a:rPr lang="en-US" altLang="en-US" sz="2400" dirty="0">
                <a:latin typeface="Arial" panose="020B0604020202020204" pitchFamily="34" charset="0"/>
              </a:rPr>
              <a:t>ICU</a:t>
            </a:r>
            <a:endParaRPr lang="en-US" altLang="en-US" sz="2800" dirty="0">
              <a:latin typeface="Arial" panose="020B0604020202020204" pitchFamily="34" charset="0"/>
            </a:endParaRPr>
          </a:p>
          <a:p>
            <a:pPr marL="0" indent="0" algn="r" rtl="1">
              <a:buNone/>
            </a:pPr>
            <a:endParaRPr lang="en-US" sz="2800" dirty="0" smtClean="0"/>
          </a:p>
          <a:p>
            <a:pPr algn="r" rtl="1"/>
            <a:endParaRPr lang="en-US" sz="2800" dirty="0"/>
          </a:p>
        </p:txBody>
      </p:sp>
      <p:sp>
        <p:nvSpPr>
          <p:cNvPr id="4" name="AutoShape 2" descr="لنگر"/>
          <p:cNvSpPr>
            <a:spLocks noChangeAspect="1" noChangeArrowheads="1"/>
          </p:cNvSpPr>
          <p:nvPr/>
        </p:nvSpPr>
        <p:spPr bwMode="auto">
          <a:xfrm>
            <a:off x="7036156" y="15359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18428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409434"/>
            <a:ext cx="10727141" cy="5838966"/>
          </a:xfrm>
        </p:spPr>
        <p:txBody>
          <a:bodyPr>
            <a:noAutofit/>
          </a:bodyPr>
          <a:lstStyle/>
          <a:p>
            <a:pPr algn="r" rtl="1"/>
            <a:r>
              <a:rPr lang="fa-IR" sz="2800" b="1" dirty="0"/>
              <a:t>معیارهای ورود نمونه­های مورد مطالعه:</a:t>
            </a:r>
            <a:endParaRPr lang="en-US" sz="2800" dirty="0"/>
          </a:p>
          <a:p>
            <a:pPr algn="r" rtl="1"/>
            <a:r>
              <a:rPr lang="fa-IR" sz="2800" dirty="0"/>
              <a:t>1- </a:t>
            </a:r>
            <a:r>
              <a:rPr lang="ar-SA" sz="2800" dirty="0"/>
              <a:t>رضایت بیمار برای ورود به مطالعه</a:t>
            </a:r>
            <a:endParaRPr lang="en-US" sz="2800" dirty="0"/>
          </a:p>
          <a:p>
            <a:pPr algn="r" rtl="1"/>
            <a:r>
              <a:rPr lang="fa-IR" sz="2800" dirty="0"/>
              <a:t>2</a:t>
            </a:r>
            <a:r>
              <a:rPr lang="fa-IR" sz="2800" b="1" dirty="0"/>
              <a:t>- </a:t>
            </a:r>
            <a:r>
              <a:rPr lang="ar-SA" sz="2800" dirty="0"/>
              <a:t>سن بالای 18 سال و زیر 65 سال</a:t>
            </a:r>
            <a:endParaRPr lang="en-US" sz="2800" dirty="0"/>
          </a:p>
          <a:p>
            <a:pPr algn="r" rtl="1"/>
            <a:r>
              <a:rPr lang="fa-IR" sz="2800" dirty="0"/>
              <a:t>3- </a:t>
            </a:r>
            <a:r>
              <a:rPr lang="ar-SA" sz="2800" dirty="0"/>
              <a:t>نداشتن سابقه استرنوتومی و جراحی قلبی</a:t>
            </a:r>
            <a:endParaRPr lang="en-US" sz="2800" dirty="0"/>
          </a:p>
          <a:p>
            <a:pPr algn="r" rtl="1"/>
            <a:r>
              <a:rPr lang="fa-IR" sz="2800" dirty="0"/>
              <a:t>4- </a:t>
            </a:r>
            <a:r>
              <a:rPr lang="ar-SA" sz="2800" dirty="0"/>
              <a:t>کسر تخلیه­ای بطن چپ بیشتر از 30 درصد</a:t>
            </a:r>
            <a:endParaRPr lang="en-US" sz="2800" dirty="0"/>
          </a:p>
          <a:p>
            <a:pPr algn="r" rtl="1"/>
            <a:r>
              <a:rPr lang="fa-IR" sz="2800" dirty="0"/>
              <a:t>5- </a:t>
            </a:r>
            <a:r>
              <a:rPr lang="ar-SA" sz="2800" dirty="0"/>
              <a:t>حجم خروجی ریوی با فشار در ثانیه اول (</a:t>
            </a:r>
            <a:r>
              <a:rPr lang="en-US" sz="2800" dirty="0"/>
              <a:t>FEV1</a:t>
            </a:r>
            <a:r>
              <a:rPr lang="ar-SA" sz="2800" dirty="0"/>
              <a:t>) بیش­تر از 65 درصد در اسپیرومتری</a:t>
            </a:r>
            <a:endParaRPr lang="en-US" sz="2800" dirty="0"/>
          </a:p>
          <a:p>
            <a:pPr algn="r" rtl="1"/>
            <a:r>
              <a:rPr lang="fa-IR" sz="2800" dirty="0"/>
              <a:t>6- </a:t>
            </a:r>
            <a:r>
              <a:rPr lang="ar-SA" sz="2800" dirty="0"/>
              <a:t>هموگلوبین بالای 10</a:t>
            </a:r>
            <a:r>
              <a:rPr lang="ar-SA" sz="2800" i="1" dirty="0"/>
              <a:t> </a:t>
            </a:r>
            <a:r>
              <a:rPr lang="ar-SA" sz="2800" dirty="0"/>
              <a:t>میلی­گرم بر دسی­لیتر</a:t>
            </a:r>
            <a:endParaRPr lang="en-US" sz="2800" dirty="0"/>
          </a:p>
          <a:p>
            <a:pPr algn="r" rtl="1"/>
            <a:r>
              <a:rPr lang="fa-IR" sz="2800" dirty="0"/>
              <a:t>7- </a:t>
            </a:r>
            <a:r>
              <a:rPr lang="ar-SA" sz="2800" dirty="0"/>
              <a:t>نداشتن اختلال عملکرد کلیه و </a:t>
            </a:r>
            <a:r>
              <a:rPr lang="ar-SA" sz="2800" dirty="0" smtClean="0"/>
              <a:t>کبد</a:t>
            </a:r>
            <a:r>
              <a:rPr lang="en-US" sz="2800" dirty="0" smtClean="0"/>
              <a:t>&lt;</a:t>
            </a:r>
            <a:endParaRPr lang="en-US" sz="2800" dirty="0"/>
          </a:p>
          <a:p>
            <a:pPr algn="r" rtl="1"/>
            <a:r>
              <a:rPr lang="en-US" sz="2800" dirty="0" smtClean="0"/>
              <a:t>8</a:t>
            </a:r>
            <a:r>
              <a:rPr lang="fa-IR" sz="2800" dirty="0" smtClean="0"/>
              <a:t>- </a:t>
            </a:r>
            <a:r>
              <a:rPr lang="ar-SA" sz="2800" dirty="0"/>
              <a:t>نداشتن پیس میکر یا </a:t>
            </a:r>
            <a:r>
              <a:rPr lang="en-US" sz="2800" dirty="0"/>
              <a:t>ICD</a:t>
            </a:r>
          </a:p>
          <a:p>
            <a:pPr algn="r" rtl="1"/>
            <a:r>
              <a:rPr lang="en-US" sz="2800" dirty="0" smtClean="0"/>
              <a:t>9</a:t>
            </a:r>
            <a:r>
              <a:rPr lang="fa-IR" sz="2800" dirty="0" smtClean="0"/>
              <a:t>- </a:t>
            </a:r>
            <a:r>
              <a:rPr lang="ar-SA" sz="2800" dirty="0"/>
              <a:t>عدم نیاز به حمایت دارویی (دریافت اینوتروپ قبل از شروع جراحی قلب)</a:t>
            </a:r>
            <a:endParaRPr lang="en-US" sz="2800" dirty="0"/>
          </a:p>
          <a:p>
            <a:pPr algn="l" rtl="1"/>
            <a:endParaRPr lang="en-US" sz="2800" dirty="0"/>
          </a:p>
        </p:txBody>
      </p:sp>
    </p:spTree>
    <p:extLst>
      <p:ext uri="{BB962C8B-B14F-4D97-AF65-F5344CB8AC3E}">
        <p14:creationId xmlns:p14="http://schemas.microsoft.com/office/powerpoint/2010/main" val="3176460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409434"/>
            <a:ext cx="10727141" cy="5838966"/>
          </a:xfrm>
        </p:spPr>
        <p:txBody>
          <a:bodyPr>
            <a:normAutofit/>
          </a:bodyPr>
          <a:lstStyle/>
          <a:p>
            <a:pPr algn="r" rtl="1"/>
            <a:r>
              <a:rPr lang="fa-IR" sz="3200" b="1" dirty="0"/>
              <a:t>معیارهای خروج نمونه­های مورد مطالعه:</a:t>
            </a:r>
            <a:endParaRPr lang="en-US" sz="3200" dirty="0"/>
          </a:p>
          <a:p>
            <a:pPr algn="r" rtl="1"/>
            <a:r>
              <a:rPr lang="ar-SA" sz="3200" dirty="0"/>
              <a:t>1- مدت زمان کلمپ آئورت کمتر از 30 دقیقه</a:t>
            </a:r>
            <a:r>
              <a:rPr lang="fa-IR" sz="3200" dirty="0"/>
              <a:t> و بیشتر از 120 دقیقه</a:t>
            </a:r>
            <a:endParaRPr lang="en-US" sz="3200" dirty="0"/>
          </a:p>
          <a:p>
            <a:pPr algn="r" rtl="1"/>
            <a:r>
              <a:rPr lang="ar-SA" sz="3200" dirty="0"/>
              <a:t>2- بازگشت مجدد بیمار به ماشین قلبی-ریوی به هر دلیل حین عمل     </a:t>
            </a:r>
            <a:endParaRPr lang="en-US" sz="3200" dirty="0"/>
          </a:p>
          <a:p>
            <a:pPr algn="l" rtl="1"/>
            <a:endParaRPr lang="en-US" sz="3200" dirty="0"/>
          </a:p>
        </p:txBody>
      </p:sp>
    </p:spTree>
    <p:extLst>
      <p:ext uri="{BB962C8B-B14F-4D97-AF65-F5344CB8AC3E}">
        <p14:creationId xmlns:p14="http://schemas.microsoft.com/office/powerpoint/2010/main" val="2123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218365"/>
            <a:ext cx="11354937" cy="5757080"/>
          </a:xfrm>
        </p:spPr>
        <p:txBody>
          <a:bodyPr>
            <a:noAutofit/>
          </a:bodyPr>
          <a:lstStyle/>
          <a:p>
            <a:pPr algn="r" rtl="1"/>
            <a:r>
              <a:rPr lang="ar-SA" sz="3200" dirty="0"/>
              <a:t>در مرحله بعد از ایسکمی و به دنبال برداشته­ شدن کلامپ آئورت، دوباره خون در قلب جریان پیدا می­کند. این جریان مجدد هم صدماتی تحت عنوان آسیب ناشی از پرفیوژن مجدد (</a:t>
            </a:r>
            <a:r>
              <a:rPr lang="en-US" sz="3200" dirty="0" smtClean="0"/>
              <a:t>Reperfusion injury</a:t>
            </a:r>
            <a:r>
              <a:rPr lang="ar-SA" sz="3200" dirty="0" smtClean="0"/>
              <a:t>) </a:t>
            </a:r>
            <a:r>
              <a:rPr lang="ar-SA" sz="3200" dirty="0"/>
              <a:t>در عضله میوکارد به وجود </a:t>
            </a:r>
            <a:r>
              <a:rPr lang="ar-SA" sz="3200" dirty="0" smtClean="0"/>
              <a:t>می­آورد</a:t>
            </a:r>
            <a:r>
              <a:rPr lang="en-US" sz="3200" dirty="0" smtClean="0"/>
              <a:t>.</a:t>
            </a:r>
          </a:p>
          <a:p>
            <a:pPr algn="r" rtl="1"/>
            <a:r>
              <a:rPr lang="ar-SA" sz="3200" dirty="0"/>
              <a:t>مطالعات آزمایشگاهی به نحو متقاعد کننده</a:t>
            </a:r>
            <a:r>
              <a:rPr lang="en-US" sz="3200" dirty="0"/>
              <a:t>­</a:t>
            </a:r>
            <a:r>
              <a:rPr lang="ar-SA" sz="3200" dirty="0"/>
              <a:t>ای نشان داده</a:t>
            </a:r>
            <a:r>
              <a:rPr lang="en-US" sz="3200" dirty="0"/>
              <a:t>­</a:t>
            </a:r>
            <a:r>
              <a:rPr lang="ar-SA" sz="3200" dirty="0"/>
              <a:t>اند که ری پرفیوژن می‌تواند آسیب را به میزانی فراتر از آن­چه که بتوان آن </a:t>
            </a:r>
            <a:r>
              <a:rPr lang="ar-SA" sz="3200" dirty="0" smtClean="0"/>
              <a:t>را </a:t>
            </a:r>
            <a:r>
              <a:rPr lang="ar-SA" sz="3200" dirty="0"/>
              <a:t>به ایسکمی موجود از قبل نسبت داد، افزایش ‌دهد، به نحوی که منجر به ایسکمی، تشدید آریتمی</a:t>
            </a:r>
            <a:r>
              <a:rPr lang="en-US" sz="3200" dirty="0"/>
              <a:t>­</a:t>
            </a:r>
            <a:r>
              <a:rPr lang="ar-SA" sz="3200" dirty="0"/>
              <a:t>ها، ادم سلولی، انقباضات شدید میوکارد به علت افزایش کلسیم داخل سلولی، برداشت پیش ساخت</a:t>
            </a:r>
            <a:r>
              <a:rPr lang="en-US" sz="3200" dirty="0"/>
              <a:t>­</a:t>
            </a:r>
            <a:r>
              <a:rPr lang="ar-SA" sz="3200" dirty="0"/>
              <a:t>های </a:t>
            </a:r>
            <a:r>
              <a:rPr lang="en-US" sz="3200" dirty="0"/>
              <a:t>ATP </a:t>
            </a:r>
            <a:r>
              <a:rPr lang="ar-SA" sz="3200" dirty="0"/>
              <a:t>به علت شستشوی سریع مواد انرژی­زا مانند کراتین کیناز، آسیب زیر اندوکارد، صدمات مکانیکی ناشی از فشارخون به اندوتلیوم عروق، انسداد در مویرگ­ها (به علت اختلال در جریان خون میوکارد به دلیل ادم، تجمع نوتروفیل­ها، لخته­های کوچک و انقباض عروقی به دلیل کاهش گشادکننده­های طبیعی عروق مثل آدنوزین و نیتریک اکساید)، کاهش برون­ده قلبی و حتی باعث مرگ سلول­ها ‌شود.</a:t>
            </a:r>
            <a:endParaRPr lang="en-US" sz="3200" dirty="0" smtClean="0"/>
          </a:p>
          <a:p>
            <a:pPr algn="r" rtl="1"/>
            <a:endParaRPr lang="en-US" sz="3200" dirty="0"/>
          </a:p>
        </p:txBody>
      </p:sp>
    </p:spTree>
    <p:extLst>
      <p:ext uri="{BB962C8B-B14F-4D97-AF65-F5344CB8AC3E}">
        <p14:creationId xmlns:p14="http://schemas.microsoft.com/office/powerpoint/2010/main" val="1586632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409434"/>
            <a:ext cx="10727141" cy="5838966"/>
          </a:xfrm>
        </p:spPr>
        <p:txBody>
          <a:bodyPr>
            <a:normAutofit/>
          </a:bodyPr>
          <a:lstStyle/>
          <a:p>
            <a:pPr algn="r" rtl="1"/>
            <a:r>
              <a:rPr lang="ar-SA" sz="3200" b="1" dirty="0"/>
              <a:t>روش محاسبه حجم نمونه و تعداد آن:</a:t>
            </a:r>
            <a:r>
              <a:rPr lang="ar-SA" sz="3200" dirty="0"/>
              <a:t> </a:t>
            </a:r>
            <a:endParaRPr lang="en-US" sz="3200" dirty="0"/>
          </a:p>
          <a:p>
            <a:pPr marL="0" indent="0" algn="r" rtl="1">
              <a:buNone/>
            </a:pPr>
            <a:r>
              <a:rPr lang="ar-SA" sz="3200" dirty="0"/>
              <a:t>این پژوهش به صورت یک مطالعه مقدماتی </a:t>
            </a:r>
            <a:r>
              <a:rPr lang="en-US" sz="3200" dirty="0"/>
              <a:t>(Pilot study)</a:t>
            </a:r>
            <a:r>
              <a:rPr lang="ar-SA" sz="3200" dirty="0"/>
              <a:t> در بزرگسالان انجام می­شود. </a:t>
            </a:r>
            <a:r>
              <a:rPr lang="fa-IR" sz="3200" dirty="0"/>
              <a:t>از آن­جایی­که مطالعه­ای مشابه این مطالعه انجام نشده و با توجه به هزینه­های بالای این طرح، این پژوهش به صورت یک مطالعه </a:t>
            </a:r>
            <a:r>
              <a:rPr lang="en-US" sz="3200" dirty="0"/>
              <a:t>Pilot</a:t>
            </a:r>
            <a:r>
              <a:rPr lang="fa-IR" sz="3200" dirty="0"/>
              <a:t> در نظر گرفته خواهد شد. بنابراین با </a:t>
            </a:r>
            <a:r>
              <a:rPr lang="ar-SA" sz="3200" dirty="0"/>
              <a:t>تعداد </a:t>
            </a:r>
            <a:r>
              <a:rPr lang="en-US" sz="3200" dirty="0" smtClean="0"/>
              <a:t>30</a:t>
            </a:r>
            <a:r>
              <a:rPr lang="ar-SA" sz="3200" dirty="0" smtClean="0"/>
              <a:t> </a:t>
            </a:r>
            <a:r>
              <a:rPr lang="ar-SA" sz="3200" dirty="0"/>
              <a:t>نفر در هر گروه و در مجموع بر روی </a:t>
            </a:r>
            <a:r>
              <a:rPr lang="en-US" sz="3200" dirty="0" smtClean="0"/>
              <a:t>60</a:t>
            </a:r>
            <a:r>
              <a:rPr lang="ar-SA" sz="3200" dirty="0" smtClean="0"/>
              <a:t> </a:t>
            </a:r>
            <a:r>
              <a:rPr lang="ar-SA" sz="3200" dirty="0"/>
              <a:t>بیمار بزرگسال تحت عمل جراحی قلب باز الکتیو انجام خواهد شد. با احتساب 25 درصد ریزش نمونه­ها (با اعمال معیارهای خروج از مطالعه)، در هر گروه 25 نفر و در مجموع 50 بیمار برای انجام این مطالعه در نظر گرفته </a:t>
            </a:r>
            <a:r>
              <a:rPr lang="ar-SA" sz="3200" dirty="0" smtClean="0"/>
              <a:t>خواهد</a:t>
            </a:r>
            <a:endParaRPr lang="en-US" sz="3200" dirty="0"/>
          </a:p>
          <a:p>
            <a:pPr marL="0" indent="0" algn="r">
              <a:buNone/>
            </a:pPr>
            <a:endParaRPr lang="en-US" sz="3200" dirty="0"/>
          </a:p>
        </p:txBody>
      </p:sp>
    </p:spTree>
    <p:extLst>
      <p:ext uri="{BB962C8B-B14F-4D97-AF65-F5344CB8AC3E}">
        <p14:creationId xmlns:p14="http://schemas.microsoft.com/office/powerpoint/2010/main" val="3276363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409434"/>
            <a:ext cx="10727141" cy="5838966"/>
          </a:xfrm>
        </p:spPr>
        <p:txBody>
          <a:bodyPr>
            <a:normAutofit/>
          </a:bodyPr>
          <a:lstStyle/>
          <a:p>
            <a:pPr algn="r" rtl="1"/>
            <a:r>
              <a:rPr lang="ar-SA" sz="2800" b="1" dirty="0"/>
              <a:t>محدوديت­هاي اجرايي طرح و روش كاهش آن­ها:</a:t>
            </a:r>
            <a:endParaRPr lang="en-US" sz="2800" dirty="0"/>
          </a:p>
          <a:p>
            <a:pPr marL="0" indent="0" algn="r" rtl="1">
              <a:buNone/>
            </a:pPr>
            <a:endParaRPr lang="fa-IR" sz="2800" dirty="0" smtClean="0"/>
          </a:p>
          <a:p>
            <a:pPr marL="0" indent="0" algn="r" rtl="1">
              <a:buNone/>
            </a:pPr>
            <a:r>
              <a:rPr lang="fa-IR" sz="2800" dirty="0" smtClean="0"/>
              <a:t>محدودیت­هایی </a:t>
            </a:r>
            <a:r>
              <a:rPr lang="fa-IR" sz="2800" dirty="0"/>
              <a:t>برای این طرح وجود دارد که لازم است ذکر شود.</a:t>
            </a:r>
            <a:endParaRPr lang="en-US" sz="2800" dirty="0"/>
          </a:p>
          <a:p>
            <a:pPr marL="0" indent="0" algn="r" rtl="1">
              <a:buNone/>
            </a:pPr>
            <a:r>
              <a:rPr lang="fa-IR" sz="2800" dirty="0"/>
              <a:t>به دلیل ماهیت بیماری­های دریچه­ای قلب که در ادامه انجام پروسیجر نیاز به ارزیابی دارند گاهی بر اساس ارزیابی­های ثانویه مثل اکوکارددیوگرافی، نیاز به انجام مداخلات دیگری ضرورت پیدا می­کند که به دلیل همین مداخلات و افزایش زمان عمل، می­تواند بر روی نتایج تأثیر داشته ­باشد و باعث خروج بیماران از طرح گردد. در نتیجه با بازگشت مجدد بیماران به بای­پس، ارزیابی حجم نمونه در نظر گرفته شده ممکن است در زمان پیش­بینی شده به پایان نرسد و به زمان بیشتری نیاز داشته ­باشد.</a:t>
            </a:r>
            <a:endParaRPr lang="en-US" sz="2800" dirty="0"/>
          </a:p>
          <a:p>
            <a:pPr algn="l" rtl="1"/>
            <a:endParaRPr lang="en-US" sz="2800" dirty="0"/>
          </a:p>
        </p:txBody>
      </p:sp>
    </p:spTree>
    <p:extLst>
      <p:ext uri="{BB962C8B-B14F-4D97-AF65-F5344CB8AC3E}">
        <p14:creationId xmlns:p14="http://schemas.microsoft.com/office/powerpoint/2010/main" val="1207647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388" y="641446"/>
            <a:ext cx="10536072" cy="5606954"/>
          </a:xfrm>
        </p:spPr>
        <p:txBody>
          <a:bodyPr>
            <a:normAutofit/>
          </a:bodyPr>
          <a:lstStyle/>
          <a:p>
            <a:pPr algn="r" rtl="1"/>
            <a:r>
              <a:rPr lang="fa-IR" sz="3200" dirty="0"/>
              <a:t>*اندازه گیری میکرو </a:t>
            </a:r>
            <a:r>
              <a:rPr lang="en-US" sz="3200" dirty="0"/>
              <a:t>RNA499</a:t>
            </a:r>
            <a:r>
              <a:rPr lang="fa-IR" sz="3200" dirty="0"/>
              <a:t> شامل 5 مرحله می باشد:</a:t>
            </a:r>
            <a:endParaRPr lang="en-US" sz="3200" dirty="0"/>
          </a:p>
          <a:p>
            <a:pPr algn="r" rtl="1"/>
            <a:r>
              <a:rPr lang="fa-IR" sz="3200" dirty="0"/>
              <a:t>1) قیمت استخراج </a:t>
            </a:r>
            <a:r>
              <a:rPr lang="en-US" sz="3200" dirty="0"/>
              <a:t>RNA </a:t>
            </a:r>
            <a:r>
              <a:rPr lang="fa-IR" sz="3200" dirty="0"/>
              <a:t> از بافت (کیت نورژن </a:t>
            </a:r>
            <a:r>
              <a:rPr lang="en-US" sz="3200" dirty="0"/>
              <a:t>Total RNA Extraction</a:t>
            </a:r>
            <a:r>
              <a:rPr lang="fa-IR" sz="3200" dirty="0"/>
              <a:t> به ازای هر </a:t>
            </a:r>
            <a:r>
              <a:rPr lang="en-US" sz="3200" dirty="0"/>
              <a:t>reaction</a:t>
            </a:r>
            <a:r>
              <a:rPr lang="fa-IR" sz="3200" dirty="0"/>
              <a:t>) برای هر مریض 170 هزار تومان</a:t>
            </a:r>
            <a:endParaRPr lang="en-US" sz="3200" dirty="0"/>
          </a:p>
          <a:p>
            <a:pPr algn="r" rtl="1"/>
            <a:r>
              <a:rPr lang="fa-IR" sz="3200" dirty="0"/>
              <a:t>2) قیمت سنتز </a:t>
            </a:r>
            <a:r>
              <a:rPr lang="en-US" sz="3200" dirty="0"/>
              <a:t>cDNA</a:t>
            </a:r>
            <a:r>
              <a:rPr lang="fa-IR" sz="3200" dirty="0"/>
              <a:t> (به ازای هر </a:t>
            </a:r>
            <a:r>
              <a:rPr lang="en-US" sz="3200" dirty="0"/>
              <a:t>reaction</a:t>
            </a:r>
            <a:r>
              <a:rPr lang="fa-IR" sz="3200" dirty="0"/>
              <a:t>) برای هر مریض 130 هزار تومان</a:t>
            </a:r>
            <a:endParaRPr lang="en-US" sz="3200" dirty="0"/>
          </a:p>
          <a:p>
            <a:pPr algn="r" rtl="1"/>
            <a:r>
              <a:rPr lang="fa-IR" sz="3200" dirty="0"/>
              <a:t>3) قیمت </a:t>
            </a:r>
            <a:r>
              <a:rPr lang="en-US" sz="3200" dirty="0"/>
              <a:t>Real Time PCR</a:t>
            </a:r>
            <a:r>
              <a:rPr lang="fa-IR" sz="3200" dirty="0"/>
              <a:t> (به ازای هر </a:t>
            </a:r>
            <a:r>
              <a:rPr lang="en-US" sz="3200" dirty="0"/>
              <a:t>reaction</a:t>
            </a:r>
            <a:r>
              <a:rPr lang="fa-IR" sz="3200" dirty="0"/>
              <a:t>) برای هر مریض 80 هزار تومان</a:t>
            </a:r>
            <a:endParaRPr lang="en-US" sz="3200" dirty="0"/>
          </a:p>
          <a:p>
            <a:pPr algn="r" rtl="1"/>
            <a:r>
              <a:rPr lang="fa-IR" sz="3200" dirty="0"/>
              <a:t>4) هزینه طراحی یک جفت پرایمر برای هر دو گروه 140 هزار تومان</a:t>
            </a:r>
            <a:endParaRPr lang="en-US" sz="3200" dirty="0"/>
          </a:p>
          <a:p>
            <a:pPr algn="r" rtl="1"/>
            <a:r>
              <a:rPr lang="fa-IR" sz="3200" dirty="0"/>
              <a:t>5) هزینه سفارش یک جفت پرایمر به تعداد 48 نوکلئوتید برای هر دو گروه 480 هزار تومان</a:t>
            </a:r>
            <a:endParaRPr lang="en-US" sz="3200" dirty="0"/>
          </a:p>
          <a:p>
            <a:pPr algn="r" rtl="1"/>
            <a:endParaRPr lang="en-US" sz="3200" dirty="0"/>
          </a:p>
        </p:txBody>
      </p:sp>
    </p:spTree>
    <p:extLst>
      <p:ext uri="{BB962C8B-B14F-4D97-AF65-F5344CB8AC3E}">
        <p14:creationId xmlns:p14="http://schemas.microsoft.com/office/powerpoint/2010/main" val="4000311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66" y="559558"/>
            <a:ext cx="10849970" cy="5688841"/>
          </a:xfrm>
        </p:spPr>
        <p:txBody>
          <a:bodyPr>
            <a:normAutofit/>
          </a:bodyPr>
          <a:lstStyle/>
          <a:p>
            <a:pPr algn="r" rtl="1"/>
            <a:r>
              <a:rPr lang="fa-IR" sz="3600" dirty="0"/>
              <a:t>*اندازه گیری آنزیم سوپر اکسید دسموتاز برای هر دو گروه حدودا 4 میلیون تومان </a:t>
            </a:r>
            <a:endParaRPr lang="en-US" sz="3600" dirty="0"/>
          </a:p>
          <a:p>
            <a:pPr algn="r" rtl="1"/>
            <a:r>
              <a:rPr lang="fa-IR" sz="3600" dirty="0"/>
              <a:t>*هزینه پرسنلی آزمایشگاه 1 میلیون 200 هزارتومان</a:t>
            </a:r>
            <a:endParaRPr lang="en-US" sz="3600" dirty="0"/>
          </a:p>
          <a:p>
            <a:pPr marL="0" indent="0" algn="r" rtl="1">
              <a:buNone/>
            </a:pPr>
            <a:endParaRPr lang="en-US" sz="3600" dirty="0"/>
          </a:p>
        </p:txBody>
      </p:sp>
    </p:spTree>
    <p:extLst>
      <p:ext uri="{BB962C8B-B14F-4D97-AF65-F5344CB8AC3E}">
        <p14:creationId xmlns:p14="http://schemas.microsoft.com/office/powerpoint/2010/main" val="420213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922" y="586854"/>
            <a:ext cx="10058400" cy="5281683"/>
          </a:xfrm>
        </p:spPr>
        <p:txBody>
          <a:bodyPr/>
          <a:lstStyle/>
          <a:p>
            <a:pPr algn="r" rtl="1"/>
            <a:r>
              <a:rPr lang="ar-SA" sz="5400" dirty="0"/>
              <a:t>نتیجه ورود کلسیم به داخل سلول و افزایش ناگهانی آن باعث انقباضات شدید میوکارد، اختلالات ریتم قلب، پارگی میوفیبریل­ها، کاهش برون­ده قلبی، آسیب­های وسیع هموراژیک و در نهایت مرگ سلولی می­شود </a:t>
            </a:r>
            <a:endParaRPr lang="en-US" sz="5400" dirty="0"/>
          </a:p>
        </p:txBody>
      </p:sp>
    </p:spTree>
    <p:extLst>
      <p:ext uri="{BB962C8B-B14F-4D97-AF65-F5344CB8AC3E}">
        <p14:creationId xmlns:p14="http://schemas.microsoft.com/office/powerpoint/2010/main" val="378034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218" y="245660"/>
            <a:ext cx="10058400" cy="5281683"/>
          </a:xfrm>
        </p:spPr>
        <p:txBody>
          <a:bodyPr/>
          <a:lstStyle/>
          <a:p>
            <a:pPr algn="ctr" rtl="1"/>
            <a:r>
              <a:rPr lang="ar-SA" sz="5400" dirty="0"/>
              <a:t>در مقاله</a:t>
            </a:r>
            <a:r>
              <a:rPr lang="en-US" sz="5400" dirty="0"/>
              <a:t>­</a:t>
            </a:r>
            <a:r>
              <a:rPr lang="ar-SA" sz="5400" dirty="0"/>
              <a:t>ای که در سال 2010 توسط </a:t>
            </a:r>
            <a:r>
              <a:rPr lang="en-US" sz="5400" dirty="0" err="1"/>
              <a:t>Turer</a:t>
            </a:r>
            <a:r>
              <a:rPr lang="en-US" sz="5400" dirty="0"/>
              <a:t> </a:t>
            </a:r>
            <a:r>
              <a:rPr lang="ar-SA" sz="5400" dirty="0"/>
              <a:t>و همکارانش جمع</a:t>
            </a:r>
            <a:r>
              <a:rPr lang="en-US" sz="5400" dirty="0"/>
              <a:t>­</a:t>
            </a:r>
            <a:r>
              <a:rPr lang="ar-SA" sz="5400" dirty="0"/>
              <a:t>آوری شد، تغییرات شامل موارد زیر می­باشند: </a:t>
            </a:r>
            <a:r>
              <a:rPr lang="en-US" sz="5400" dirty="0"/>
              <a:t/>
            </a:r>
            <a:br>
              <a:rPr lang="en-US" sz="5400" dirty="0"/>
            </a:br>
            <a:endParaRPr lang="en-US" sz="5400" dirty="0"/>
          </a:p>
        </p:txBody>
      </p:sp>
    </p:spTree>
    <p:extLst>
      <p:ext uri="{BB962C8B-B14F-4D97-AF65-F5344CB8AC3E}">
        <p14:creationId xmlns:p14="http://schemas.microsoft.com/office/powerpoint/2010/main" val="61497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0859" y="1165813"/>
            <a:ext cx="8946541" cy="4195481"/>
          </a:xfrm>
        </p:spPr>
        <p:txBody>
          <a:bodyPr>
            <a:normAutofit/>
          </a:bodyPr>
          <a:lstStyle/>
          <a:p>
            <a:pPr marL="0" indent="0" algn="r" rtl="1">
              <a:buNone/>
            </a:pPr>
            <a:r>
              <a:rPr lang="ar-SA" sz="5400" dirty="0"/>
              <a:t>تجمع یون</a:t>
            </a:r>
            <a:r>
              <a:rPr lang="en-US" sz="5400" dirty="0"/>
              <a:t>­</a:t>
            </a:r>
            <a:r>
              <a:rPr lang="ar-SA" sz="5400" dirty="0"/>
              <a:t>ها در داخل سلول که </a:t>
            </a:r>
            <a:r>
              <a:rPr lang="ar-SA" sz="5400" dirty="0" smtClean="0"/>
              <a:t>شامل</a:t>
            </a:r>
            <a:r>
              <a:rPr lang="en-US" sz="5400" dirty="0" smtClean="0"/>
              <a:t>:</a:t>
            </a:r>
          </a:p>
          <a:p>
            <a:pPr marL="0" indent="0" algn="r" rtl="1">
              <a:buNone/>
            </a:pPr>
            <a:r>
              <a:rPr lang="fa-IR" sz="5400" dirty="0" smtClean="0"/>
              <a:t>سدیم</a:t>
            </a:r>
          </a:p>
          <a:p>
            <a:pPr marL="0" indent="0" algn="r" rtl="1">
              <a:buNone/>
            </a:pPr>
            <a:r>
              <a:rPr lang="fa-IR" sz="5400" dirty="0" smtClean="0"/>
              <a:t>کلسیم</a:t>
            </a:r>
            <a:endParaRPr lang="en-US" sz="5400" dirty="0"/>
          </a:p>
        </p:txBody>
      </p:sp>
    </p:spTree>
    <p:extLst>
      <p:ext uri="{BB962C8B-B14F-4D97-AF65-F5344CB8AC3E}">
        <p14:creationId xmlns:p14="http://schemas.microsoft.com/office/powerpoint/2010/main" val="3059069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Facet</Template>
  <TotalTime>810</TotalTime>
  <Words>3333</Words>
  <Application>Microsoft Office PowerPoint</Application>
  <PresentationFormat>Widescreen</PresentationFormat>
  <Paragraphs>110</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Century Gothic</vt:lpstr>
      <vt:lpstr>Times New Roman</vt:lpstr>
      <vt:lpstr>Wingdings</vt:lpstr>
      <vt:lpstr>Wingdings 3</vt:lpstr>
      <vt:lpstr>Ion</vt:lpstr>
      <vt:lpstr> عنوان طرح تأثیر اسیدی کردن متوسط pH خون شریانی بر میزان سطح بیومارکر miR-499 در دقایق اولیه پس از باز کردن کلامپ آئورت حین جراحی دریچه قلب: یک مطالعه مقدماتی</vt:lpstr>
      <vt:lpstr>PowerPoint Presentation</vt:lpstr>
      <vt:lpstr>PowerPoint Presentation</vt:lpstr>
      <vt:lpstr>PowerPoint Presentation</vt:lpstr>
      <vt:lpstr>اختلالات میوکاردی ناشی از ایسکمی (توقف جریان خون) به 3 حالت نمایان می شود:  1- گیجی میوکاردی (Myocardial stunning)  2- خفتگی (به خواب رفتن) میوکارد (Hibernation)  3- مرگ میوکارد (Infarctus)</vt:lpstr>
      <vt:lpstr>PowerPoint Presentation</vt:lpstr>
      <vt:lpstr>نتیجه ورود کلسیم به داخل سلول و افزایش ناگهانی آن باعث انقباضات شدید میوکارد، اختلالات ریتم قلب، پارگی میوفیبریل­ها، کاهش برون­ده قلبی، آسیب­های وسیع هموراژیک و در نهایت مرگ سلولی می­شود </vt:lpstr>
      <vt:lpstr>در مقاله­ای که در سال 2010 توسط Turer و همکارانش جمع­آوری شد، تغییرات شامل موارد زیر می­باشند: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تأثیر اسیدی کردن متوسط pH خون شریانی توسط استنشاق کنترل شده CO2 بر کاهش آسیب خونرسانی مجدد در دقایق اولیه پس از باز کردن کلامپ آئورت حین جراحی دریچه قلب</dc:title>
  <dc:creator>Acer</dc:creator>
  <cp:lastModifiedBy>Acer</cp:lastModifiedBy>
  <cp:revision>143</cp:revision>
  <dcterms:created xsi:type="dcterms:W3CDTF">2020-09-21T19:35:31Z</dcterms:created>
  <dcterms:modified xsi:type="dcterms:W3CDTF">2021-07-26T22:00:58Z</dcterms:modified>
</cp:coreProperties>
</file>