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60" r:id="rId5"/>
    <p:sldId id="259"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730C"/>
    <a:srgbClr val="005A9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0261870-46C7-4DB1-A180-6620A9CF5EE2}" type="datetimeFigureOut">
              <a:rPr lang="en-US" smtClean="0"/>
              <a:pPr/>
              <a:t>9/13/2021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53622C6-EACE-4918-B676-D7C104EB894E}"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261870-46C7-4DB1-A180-6620A9CF5EE2}" type="datetimeFigureOut">
              <a:rPr lang="en-US" smtClean="0"/>
              <a:pPr/>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622C6-EACE-4918-B676-D7C104EB89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53622C6-EACE-4918-B676-D7C104EB894E}"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261870-46C7-4DB1-A180-6620A9CF5EE2}" type="datetimeFigureOut">
              <a:rPr lang="en-US" smtClean="0"/>
              <a:pPr/>
              <a:t>9/13/2021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0261870-46C7-4DB1-A180-6620A9CF5EE2}" type="datetimeFigureOut">
              <a:rPr lang="en-US" smtClean="0"/>
              <a:pPr/>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53622C6-EACE-4918-B676-D7C104EB894E}"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0261870-46C7-4DB1-A180-6620A9CF5EE2}" type="datetimeFigureOut">
              <a:rPr lang="en-US" smtClean="0"/>
              <a:pPr/>
              <a:t>9/13/2021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53622C6-EACE-4918-B676-D7C104EB894E}"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0261870-46C7-4DB1-A180-6620A9CF5EE2}" type="datetimeFigureOut">
              <a:rPr lang="en-US" smtClean="0"/>
              <a:pPr/>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3622C6-EACE-4918-B676-D7C104EB894E}"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0261870-46C7-4DB1-A180-6620A9CF5EE2}" type="datetimeFigureOut">
              <a:rPr lang="en-US" smtClean="0"/>
              <a:pPr/>
              <a:t>9/13/2021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53622C6-EACE-4918-B676-D7C104EB894E}"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0261870-46C7-4DB1-A180-6620A9CF5EE2}" type="datetimeFigureOut">
              <a:rPr lang="en-US" smtClean="0"/>
              <a:pPr/>
              <a:t>9/13/2021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53622C6-EACE-4918-B676-D7C104EB89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0261870-46C7-4DB1-A180-6620A9CF5EE2}" type="datetimeFigureOut">
              <a:rPr lang="en-US" smtClean="0"/>
              <a:pPr/>
              <a:t>9/13/2021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53622C6-EACE-4918-B676-D7C104EB89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53622C6-EACE-4918-B676-D7C104EB894E}"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0261870-46C7-4DB1-A180-6620A9CF5EE2}" type="datetimeFigureOut">
              <a:rPr lang="en-US" smtClean="0"/>
              <a:pPr/>
              <a:t>9/13/2021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53622C6-EACE-4918-B676-D7C104EB894E}"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0261870-46C7-4DB1-A180-6620A9CF5EE2}" type="datetimeFigureOut">
              <a:rPr lang="en-US" smtClean="0"/>
              <a:pPr/>
              <a:t>9/13/2021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0261870-46C7-4DB1-A180-6620A9CF5EE2}" type="datetimeFigureOut">
              <a:rPr lang="en-US" smtClean="0"/>
              <a:pPr/>
              <a:t>9/13/2021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53622C6-EACE-4918-B676-D7C104EB894E}"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8728" y="2928934"/>
            <a:ext cx="6400800" cy="1752600"/>
          </a:xfrm>
          <a:ln>
            <a:solidFill>
              <a:schemeClr val="accent4">
                <a:lumMod val="75000"/>
              </a:schemeClr>
            </a:solidFill>
          </a:ln>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US" spc="0" dirty="0" smtClean="0">
              <a:ln w="0">
                <a:solidFill>
                  <a:schemeClr val="accent4">
                    <a:lumMod val="50000"/>
                  </a:schemeClr>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r>
              <a:rPr lang="en-US" spc="0" dirty="0" smtClean="0">
                <a:ln w="0">
                  <a:solidFill>
                    <a:schemeClr val="accent4">
                      <a:lumMod val="50000"/>
                    </a:schemeClr>
                  </a:solidFill>
                </a:ln>
                <a:solidFill>
                  <a:schemeClr val="accent5">
                    <a:lumMod val="50000"/>
                  </a:schemeClr>
                </a:solidFill>
                <a:effectLst>
                  <a:reflection blurRad="12700" stA="50000" endPos="50000" dist="5000" dir="5400000" sy="-100000" rotWithShape="0"/>
                </a:effectLst>
              </a:rPr>
              <a:t>The trend and consequences of myocardial infarction incidence during the last five years and its prediction by machine learning</a:t>
            </a:r>
            <a:endParaRPr lang="en-US" spc="0" dirty="0">
              <a:ln w="0">
                <a:solidFill>
                  <a:schemeClr val="accent4">
                    <a:lumMod val="50000"/>
                  </a:schemeClr>
                </a:solidFill>
              </a:ln>
              <a:solidFill>
                <a:schemeClr val="accent5">
                  <a:lumMod val="50000"/>
                </a:schemeClr>
              </a:solidFill>
              <a:effectLst>
                <a:reflection blurRad="12700" stA="50000" endPos="50000" dist="5000" dir="5400000" sy="-100000" rotWithShape="0"/>
              </a:effectLst>
            </a:endParaRPr>
          </a:p>
        </p:txBody>
      </p:sp>
      <p:sp>
        <p:nvSpPr>
          <p:cNvPr id="2" name="Title 1"/>
          <p:cNvSpPr>
            <a:spLocks noGrp="1"/>
          </p:cNvSpPr>
          <p:nvPr>
            <p:ph type="ctrTitle"/>
          </p:nvPr>
        </p:nvSpPr>
        <p:spPr>
          <a:xfrm>
            <a:off x="785786" y="428604"/>
            <a:ext cx="7772400" cy="2395542"/>
          </a:xfrm>
        </p:spPr>
        <p:txBody>
          <a:bodyPr>
            <a:normAutofit fontScale="90000"/>
          </a:bodyPr>
          <a:lstStyle/>
          <a:p>
            <a:r>
              <a:rPr lang="ar-IQ" b="1" dirty="0" smtClean="0"/>
              <a:t/>
            </a:r>
            <a:br>
              <a:rPr lang="ar-IQ" b="1" dirty="0" smtClean="0"/>
            </a:br>
            <a:r>
              <a:rPr lang="ar-IQ" sz="3600" b="1" cap="all" dirty="0" smtClean="0">
                <a:ln w="9000" cmpd="sng">
                  <a:solidFill>
                    <a:schemeClr val="accent4">
                      <a:shade val="50000"/>
                      <a:satMod val="120000"/>
                    </a:schemeClr>
                  </a:solidFill>
                  <a:prstDash val="solid"/>
                </a:ln>
                <a:solidFill>
                  <a:schemeClr val="accent4">
                    <a:lumMod val="75000"/>
                  </a:schemeClr>
                </a:solidFill>
                <a:effectLst>
                  <a:reflection blurRad="12700" stA="28000" endPos="45000" dist="1000" dir="5400000" sy="-100000" algn="bl" rotWithShape="0"/>
                </a:effectLst>
              </a:rPr>
              <a:t>بررسی روند تغییراتِ بروز و پیامدهای انفارکتوس میوکارد طی پنج سال اخیر و پیش بینی آن توسط روش های یادگیری ماشین</a:t>
            </a:r>
            <a:r>
              <a:rPr lang="ar-IQ" dirty="0" smtClean="0"/>
              <a:t/>
            </a:r>
            <a:br>
              <a:rPr lang="ar-IQ" dirty="0" smtClean="0"/>
            </a:br>
            <a:endParaRPr lang="en-US" dirty="0"/>
          </a:p>
        </p:txBody>
      </p:sp>
      <p:sp>
        <p:nvSpPr>
          <p:cNvPr id="4" name="TextBox 3"/>
          <p:cNvSpPr txBox="1"/>
          <p:nvPr/>
        </p:nvSpPr>
        <p:spPr>
          <a:xfrm>
            <a:off x="1428728" y="5000636"/>
            <a:ext cx="7072362" cy="923330"/>
          </a:xfrm>
          <a:prstGeom prst="rect">
            <a:avLst/>
          </a:prstGeom>
          <a:noFill/>
        </p:spPr>
        <p:txBody>
          <a:bodyPr wrap="square" rtlCol="0">
            <a:spAutoFit/>
          </a:bodyPr>
          <a:lstStyle/>
          <a:p>
            <a:pPr algn="r" rtl="1"/>
            <a:r>
              <a:rPr lang="fa-IR" dirty="0" smtClean="0"/>
              <a:t>مجری اصلی: سرکار خانم دکتر مظلوم زاده</a:t>
            </a:r>
          </a:p>
          <a:p>
            <a:pPr algn="r" rtl="1"/>
            <a:r>
              <a:rPr lang="fa-IR" dirty="0" smtClean="0"/>
              <a:t>مجری: سرکار خانم دکتر خالق </a:t>
            </a:r>
            <a:r>
              <a:rPr lang="fa-IR" dirty="0" smtClean="0"/>
              <a:t>پرست</a:t>
            </a:r>
            <a:endParaRPr lang="en-US" dirty="0" smtClean="0"/>
          </a:p>
          <a:p>
            <a:pPr algn="r" rtl="1"/>
            <a:endParaRPr lang="en-US" dirty="0"/>
          </a:p>
        </p:txBody>
      </p:sp>
      <p:sp>
        <p:nvSpPr>
          <p:cNvPr id="5" name="TextBox 4"/>
          <p:cNvSpPr txBox="1"/>
          <p:nvPr/>
        </p:nvSpPr>
        <p:spPr>
          <a:xfrm>
            <a:off x="1928794" y="214290"/>
            <a:ext cx="4000528" cy="461665"/>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r" rtl="1"/>
            <a:r>
              <a:rPr lang="fa-IR" sz="2400" b="1" cap="all" dirty="0" smtClean="0">
                <a:ln>
                  <a:solidFill>
                    <a:srgbClr val="002060"/>
                  </a:solidFill>
                </a:ln>
                <a:solidFill>
                  <a:srgbClr val="0070C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به نام آرام بخش قلب ها</a:t>
            </a:r>
            <a:endParaRPr lang="en-US" sz="2400" b="1" cap="all" dirty="0">
              <a:ln>
                <a:solidFill>
                  <a:srgbClr val="002060"/>
                </a:solidFill>
              </a:ln>
              <a:solidFill>
                <a:srgbClr val="0070C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6" name="Picture 5" descr="download.jpg"/>
          <p:cNvPicPr>
            <a:picLocks noChangeAspect="1"/>
          </p:cNvPicPr>
          <p:nvPr/>
        </p:nvPicPr>
        <p:blipFill>
          <a:blip r:embed="rId2"/>
          <a:stretch>
            <a:fillRect/>
          </a:stretch>
        </p:blipFill>
        <p:spPr>
          <a:xfrm>
            <a:off x="428596" y="5072074"/>
            <a:ext cx="1428760" cy="9277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ctangle 6"/>
          <p:cNvSpPr/>
          <p:nvPr/>
        </p:nvSpPr>
        <p:spPr>
          <a:xfrm>
            <a:off x="6357950" y="5572140"/>
            <a:ext cx="2087431" cy="369332"/>
          </a:xfrm>
          <a:prstGeom prst="rect">
            <a:avLst/>
          </a:prstGeom>
        </p:spPr>
        <p:txBody>
          <a:bodyPr wrap="none">
            <a:spAutoFit/>
          </a:bodyPr>
          <a:lstStyle/>
          <a:p>
            <a:pPr algn="r" rtl="1"/>
            <a:r>
              <a:rPr lang="fa-IR" dirty="0" smtClean="0"/>
              <a:t>مجری: </a:t>
            </a:r>
            <a:r>
              <a:rPr lang="fa-IR" dirty="0" smtClean="0"/>
              <a:t>دکتر فرناز رفیعی</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IQ" b="1" dirty="0" smtClean="0">
                <a:ln w="12700">
                  <a:solidFill>
                    <a:schemeClr val="tx2">
                      <a:satMod val="155000"/>
                    </a:schemeClr>
                  </a:solidFill>
                  <a:prstDash val="solid"/>
                </a:ln>
                <a:solidFill>
                  <a:schemeClr val="accent3">
                    <a:lumMod val="75000"/>
                  </a:schemeClr>
                </a:solidFill>
                <a:effectLst>
                  <a:outerShdw blurRad="50800" dist="38100" dir="5400000" algn="t" rotWithShape="0">
                    <a:prstClr val="black">
                      <a:alpha val="40000"/>
                    </a:prstClr>
                  </a:outerShdw>
                </a:effectLst>
                <a:cs typeface="+mn-cs"/>
              </a:rPr>
              <a:t>بیان مسئله</a:t>
            </a:r>
            <a:r>
              <a:rPr lang="fa-IR" b="1" dirty="0" smtClean="0">
                <a:ln w="12700">
                  <a:solidFill>
                    <a:schemeClr val="tx2">
                      <a:satMod val="155000"/>
                    </a:schemeClr>
                  </a:solidFill>
                  <a:prstDash val="solid"/>
                </a:ln>
                <a:solidFill>
                  <a:schemeClr val="accent3">
                    <a:lumMod val="75000"/>
                  </a:schemeClr>
                </a:solidFill>
                <a:effectLst>
                  <a:outerShdw blurRad="50800" dist="38100" dir="5400000" algn="t" rotWithShape="0">
                    <a:prstClr val="black">
                      <a:alpha val="40000"/>
                    </a:prstClr>
                  </a:outerShdw>
                </a:effectLst>
                <a:cs typeface="+mn-cs"/>
              </a:rPr>
              <a:t> و ضرورت اجرای طرح</a:t>
            </a:r>
            <a:endParaRPr lang="en-US" b="1" dirty="0">
              <a:ln w="12700">
                <a:solidFill>
                  <a:schemeClr val="tx2">
                    <a:satMod val="155000"/>
                  </a:schemeClr>
                </a:solidFill>
                <a:prstDash val="solid"/>
              </a:ln>
              <a:solidFill>
                <a:schemeClr val="accent3">
                  <a:lumMod val="75000"/>
                </a:schemeClr>
              </a:solidFill>
              <a:effectLst>
                <a:outerShdw blurRad="50800" dist="38100" dir="5400000" algn="t" rotWithShape="0">
                  <a:prstClr val="black">
                    <a:alpha val="40000"/>
                  </a:prstClr>
                </a:outerShdw>
              </a:effectLst>
              <a:cs typeface="+mn-cs"/>
            </a:endParaRPr>
          </a:p>
        </p:txBody>
      </p:sp>
      <p:sp>
        <p:nvSpPr>
          <p:cNvPr id="3" name="Content Placeholder 2"/>
          <p:cNvSpPr>
            <a:spLocks noGrp="1"/>
          </p:cNvSpPr>
          <p:nvPr>
            <p:ph sz="quarter" idx="1"/>
          </p:nvPr>
        </p:nvSpPr>
        <p:spPr>
          <a:xfrm>
            <a:off x="301752" y="1527048"/>
            <a:ext cx="8503920" cy="4688034"/>
          </a:xfrm>
        </p:spPr>
        <p:txBody>
          <a:bodyPr>
            <a:normAutofit/>
          </a:bodyPr>
          <a:lstStyle/>
          <a:p>
            <a:pPr algn="r" rtl="1">
              <a:buFont typeface="Wingdings" pitchFamily="2" charset="2"/>
              <a:buChar char="v"/>
            </a:pPr>
            <a:endParaRPr lang="fa-IR" sz="1400" b="1" dirty="0" smtClean="0"/>
          </a:p>
          <a:p>
            <a:pPr algn="r" rtl="1">
              <a:buFont typeface="Wingdings" pitchFamily="2" charset="2"/>
              <a:buChar char="v"/>
            </a:pPr>
            <a:r>
              <a:rPr lang="ar-IQ" sz="1400" b="1" dirty="0" smtClean="0"/>
              <a:t>سکته قلبی حاد (</a:t>
            </a:r>
            <a:r>
              <a:rPr lang="en-US" sz="1400" b="1" dirty="0" smtClean="0"/>
              <a:t>AMI</a:t>
            </a:r>
            <a:r>
              <a:rPr lang="fa-IR" sz="1400" b="1" dirty="0" smtClean="0"/>
              <a:t>)</a:t>
            </a:r>
          </a:p>
          <a:p>
            <a:pPr algn="r" rtl="1">
              <a:lnSpc>
                <a:spcPct val="150000"/>
              </a:lnSpc>
            </a:pPr>
            <a:r>
              <a:rPr lang="fa-IR" sz="1400" dirty="0" smtClean="0"/>
              <a:t>از </a:t>
            </a:r>
            <a:r>
              <a:rPr lang="ar-IQ" sz="1400" dirty="0" smtClean="0"/>
              <a:t>مهم ترین معضلات روزافزون سلامت افراد</a:t>
            </a:r>
            <a:r>
              <a:rPr lang="fa-IR" sz="1400" dirty="0" smtClean="0"/>
              <a:t> </a:t>
            </a:r>
          </a:p>
          <a:p>
            <a:pPr algn="r" rtl="1">
              <a:lnSpc>
                <a:spcPct val="150000"/>
              </a:lnSpc>
            </a:pPr>
            <a:r>
              <a:rPr lang="ar-IQ" sz="1400" dirty="0" smtClean="0"/>
              <a:t> بیماری های قلبی عروقی  به عنوان عامل اصلی مرگ و میر وموربیدیتی در آمریکا و شایع ترین علت مرگ زودرس در سراسر جهان</a:t>
            </a:r>
            <a:endParaRPr lang="fa-IR" sz="1400" dirty="0" smtClean="0"/>
          </a:p>
          <a:p>
            <a:pPr algn="r" rtl="1">
              <a:lnSpc>
                <a:spcPct val="150000"/>
              </a:lnSpc>
            </a:pPr>
            <a:r>
              <a:rPr lang="ar-IQ" sz="1400" dirty="0" smtClean="0"/>
              <a:t> شایع ترین علت مورتالیتی در ایران در چند دهه اخیربا توجه به تغییرات سریع در ویژگی های سوشیوگرافیک و اکونومی</a:t>
            </a:r>
            <a:endParaRPr lang="fa-IR" sz="1400" dirty="0" smtClean="0"/>
          </a:p>
          <a:p>
            <a:pPr algn="r" rtl="1">
              <a:lnSpc>
                <a:spcPct val="150000"/>
              </a:lnSpc>
            </a:pPr>
            <a:r>
              <a:rPr lang="ar-IQ" sz="1400" dirty="0" smtClean="0"/>
              <a:t>توجه</a:t>
            </a:r>
            <a:r>
              <a:rPr lang="fa-IR" sz="1400" dirty="0" smtClean="0"/>
              <a:t> و</a:t>
            </a:r>
            <a:r>
              <a:rPr lang="ar-IQ" sz="1400" dirty="0" smtClean="0"/>
              <a:t>آگاهی لازم درباره ی ریسک فاکتور های قلبی عروقی و درمان بالینی</a:t>
            </a:r>
            <a:r>
              <a:rPr lang="fa-IR" sz="1400" dirty="0" smtClean="0"/>
              <a:t> در نتیجه</a:t>
            </a:r>
            <a:r>
              <a:rPr lang="ar-IQ" sz="1400" dirty="0" smtClean="0"/>
              <a:t> کاهش در نرخ بروز</a:t>
            </a:r>
            <a:endParaRPr lang="fa-IR" sz="1400" dirty="0" smtClean="0"/>
          </a:p>
          <a:p>
            <a:pPr algn="r" rtl="1">
              <a:lnSpc>
                <a:spcPct val="150000"/>
              </a:lnSpc>
              <a:buNone/>
            </a:pPr>
            <a:endParaRPr lang="fa-IR" sz="1200" dirty="0" smtClean="0"/>
          </a:p>
          <a:p>
            <a:pPr algn="r" rtl="1">
              <a:lnSpc>
                <a:spcPct val="150000"/>
              </a:lnSpc>
              <a:buFont typeface="Wingdings" pitchFamily="2" charset="2"/>
              <a:buChar char="v"/>
            </a:pPr>
            <a:r>
              <a:rPr lang="fa-IR" sz="1400" b="1" dirty="0" smtClean="0"/>
              <a:t>اهمیت اجرای پژوهش حاضر</a:t>
            </a:r>
          </a:p>
          <a:p>
            <a:pPr algn="r" rtl="1">
              <a:lnSpc>
                <a:spcPct val="150000"/>
              </a:lnSpc>
            </a:pPr>
            <a:r>
              <a:rPr lang="ar-IQ" sz="1400" dirty="0" smtClean="0"/>
              <a:t>افزایش سن جمعیت و امید به زندگی در جامعه کنونی </a:t>
            </a:r>
            <a:r>
              <a:rPr lang="fa-IR" sz="1400" dirty="0" smtClean="0"/>
              <a:t>و</a:t>
            </a:r>
            <a:r>
              <a:rPr lang="ar-IQ" sz="1400" dirty="0" smtClean="0"/>
              <a:t>گرایش افراد به زندگی صنعتی و شهرنشینی</a:t>
            </a:r>
            <a:endParaRPr lang="fa-IR" sz="1400" dirty="0" smtClean="0"/>
          </a:p>
          <a:p>
            <a:pPr algn="r" rtl="1">
              <a:lnSpc>
                <a:spcPct val="150000"/>
              </a:lnSpc>
            </a:pPr>
            <a:r>
              <a:rPr lang="ar-IQ" sz="1400" dirty="0" smtClean="0"/>
              <a:t>اهمیت آگاهی نسبت به ریسک فاکتور های قلبی عروقی با توجه به قابل کنترل و </a:t>
            </a:r>
            <a:r>
              <a:rPr lang="ar-IQ" sz="1400" dirty="0" smtClean="0"/>
              <a:t>پیشگ</a:t>
            </a:r>
            <a:r>
              <a:rPr lang="fa-IR" sz="1400" smtClean="0"/>
              <a:t>ی</a:t>
            </a:r>
            <a:r>
              <a:rPr lang="ar-IQ" sz="1400" smtClean="0"/>
              <a:t>ری </a:t>
            </a:r>
            <a:r>
              <a:rPr lang="ar-IQ" sz="1400" dirty="0" smtClean="0"/>
              <a:t>بودن ریسک فاکتور های قلبی عروقی در سطح فردی و جامعه</a:t>
            </a:r>
            <a:endParaRPr lang="fa-IR" sz="1400" dirty="0" smtClean="0"/>
          </a:p>
          <a:p>
            <a:pPr algn="r" rtl="1">
              <a:lnSpc>
                <a:spcPct val="150000"/>
              </a:lnSpc>
            </a:pPr>
            <a:r>
              <a:rPr lang="ar-IQ" sz="1400" dirty="0" smtClean="0"/>
              <a:t>استفاده از روش یادگیری ماشین </a:t>
            </a:r>
            <a:r>
              <a:rPr lang="fa-IR" sz="1400" dirty="0" smtClean="0"/>
              <a:t>جهت </a:t>
            </a:r>
            <a:r>
              <a:rPr lang="ar-IQ" sz="1400" dirty="0" smtClean="0"/>
              <a:t>پیش بینی پیامدهای انفارکتوس میوکارد </a:t>
            </a:r>
            <a:r>
              <a:rPr lang="fa-IR" sz="1400" dirty="0" smtClean="0"/>
              <a:t>با متغیر های کمتری نسبت به روش های سنتی </a:t>
            </a:r>
          </a:p>
          <a:p>
            <a:pPr algn="r" rtl="1"/>
            <a:endParaRPr lang="en-US" sz="1200" dirty="0">
              <a:latin typeface="Times New Roman" pitchFamily="18" charset="0"/>
              <a:cs typeface="Times New Roman" pitchFamily="18" charset="0"/>
            </a:endParaRPr>
          </a:p>
        </p:txBody>
      </p:sp>
      <p:pic>
        <p:nvPicPr>
          <p:cNvPr id="4" name="Picture 3" descr="download.jpg"/>
          <p:cNvPicPr>
            <a:picLocks noChangeAspect="1"/>
          </p:cNvPicPr>
          <p:nvPr/>
        </p:nvPicPr>
        <p:blipFill>
          <a:blip r:embed="rId2"/>
          <a:stretch>
            <a:fillRect/>
          </a:stretch>
        </p:blipFill>
        <p:spPr>
          <a:xfrm>
            <a:off x="214282" y="5857892"/>
            <a:ext cx="990133" cy="6429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1500174"/>
            <a:ext cx="8503920" cy="5000660"/>
          </a:xfrm>
        </p:spPr>
        <p:txBody>
          <a:bodyPr>
            <a:normAutofit/>
          </a:bodyPr>
          <a:lstStyle/>
          <a:p>
            <a:r>
              <a:rPr lang="en-US" sz="1600" b="1" dirty="0" smtClean="0">
                <a:latin typeface="Times New Roman" pitchFamily="18" charset="0"/>
                <a:cs typeface="Times New Roman" pitchFamily="18" charset="0"/>
              </a:rPr>
              <a:t>Risk markers by sex and age group for in-hospital mortality in patients with STEMI or NSTEMI: an approach based on machine learning</a:t>
            </a:r>
            <a:endParaRPr lang="fa-IR" sz="1400" dirty="0" smtClean="0"/>
          </a:p>
          <a:p>
            <a:pPr algn="r" rtl="1"/>
            <a:r>
              <a:rPr lang="en-US" sz="1400" dirty="0" err="1" smtClean="0"/>
              <a:t>Vázquez</a:t>
            </a:r>
            <a:r>
              <a:rPr lang="en-US" sz="1400" dirty="0" smtClean="0"/>
              <a:t> </a:t>
            </a:r>
            <a:r>
              <a:rPr lang="ar-IQ" sz="1400" dirty="0" smtClean="0"/>
              <a:t>و همکاران</a:t>
            </a:r>
            <a:r>
              <a:rPr lang="fa-IR" sz="1400" dirty="0" smtClean="0"/>
              <a:t>،</a:t>
            </a:r>
            <a:r>
              <a:rPr lang="ar-IQ" sz="1400" dirty="0" smtClean="0"/>
              <a:t> در سال 2021 </a:t>
            </a:r>
            <a:endParaRPr lang="fa-IR" sz="1400" dirty="0" smtClean="0"/>
          </a:p>
          <a:p>
            <a:pPr algn="r" rtl="1"/>
            <a:r>
              <a:rPr lang="ar-IQ" sz="1400" dirty="0" smtClean="0"/>
              <a:t>پیش بینی مرگ درون بیمارستانی با استفاده از روش های یادگیری ماشین </a:t>
            </a:r>
            <a:r>
              <a:rPr lang="fa-IR" sz="1400" dirty="0" smtClean="0"/>
              <a:t>(</a:t>
            </a:r>
            <a:r>
              <a:rPr lang="ar-IQ" sz="1400" dirty="0" smtClean="0"/>
              <a:t> دودسته</a:t>
            </a:r>
            <a:r>
              <a:rPr lang="fa-IR" sz="1400" dirty="0" smtClean="0"/>
              <a:t> </a:t>
            </a:r>
            <a:r>
              <a:rPr lang="ar-IQ" sz="1400" dirty="0" smtClean="0"/>
              <a:t>بیمار</a:t>
            </a:r>
            <a:r>
              <a:rPr lang="fa-IR" sz="1400" dirty="0" smtClean="0"/>
              <a:t> شامل</a:t>
            </a:r>
            <a:r>
              <a:rPr lang="ar-IQ" sz="1400" dirty="0" smtClean="0"/>
              <a:t> </a:t>
            </a:r>
            <a:r>
              <a:rPr lang="en-US" sz="1400" dirty="0" smtClean="0"/>
              <a:t>STEMI=1299</a:t>
            </a:r>
            <a:r>
              <a:rPr lang="ar-IQ" sz="1400" dirty="0" smtClean="0"/>
              <a:t>و</a:t>
            </a:r>
            <a:r>
              <a:rPr lang="en-US" sz="1400" dirty="0" smtClean="0"/>
              <a:t>NSTEMI=2820 </a:t>
            </a:r>
            <a:r>
              <a:rPr lang="fa-IR" sz="1400" dirty="0" smtClean="0"/>
              <a:t>)</a:t>
            </a:r>
          </a:p>
          <a:p>
            <a:pPr algn="r" rtl="1"/>
            <a:r>
              <a:rPr lang="ar-IQ" sz="1400" dirty="0" smtClean="0"/>
              <a:t>  روش های</a:t>
            </a:r>
            <a:r>
              <a:rPr lang="fa-IR" sz="1400" dirty="0" smtClean="0"/>
              <a:t> </a:t>
            </a:r>
            <a:r>
              <a:rPr lang="ar-IQ" sz="1400" dirty="0" smtClean="0"/>
              <a:t>یادگیری ماشین</a:t>
            </a:r>
            <a:r>
              <a:rPr lang="fa-IR" sz="1400" dirty="0" smtClean="0"/>
              <a:t>ی </a:t>
            </a:r>
            <a:r>
              <a:rPr lang="ar-IQ" sz="1400" dirty="0" smtClean="0"/>
              <a:t>استفاده ش</a:t>
            </a:r>
            <a:r>
              <a:rPr lang="fa-IR" sz="1400" dirty="0" smtClean="0"/>
              <a:t>ده : </a:t>
            </a:r>
          </a:p>
          <a:p>
            <a:pPr algn="r" rtl="1">
              <a:buNone/>
            </a:pPr>
            <a:r>
              <a:rPr lang="ar-IQ" sz="1400" dirty="0" smtClean="0"/>
              <a:t>  </a:t>
            </a:r>
            <a:r>
              <a:rPr lang="en-US" sz="1400" dirty="0" smtClean="0"/>
              <a:t>Logistic Regression (LR), Support Vector Machines (SVM), Random Forest (RF), </a:t>
            </a:r>
            <a:r>
              <a:rPr lang="en-US" sz="1400" dirty="0" err="1" smtClean="0"/>
              <a:t>eXtreme</a:t>
            </a:r>
            <a:r>
              <a:rPr lang="en-US" sz="1400" dirty="0" smtClean="0"/>
              <a:t> Gradient Boosting (XGB) </a:t>
            </a:r>
          </a:p>
          <a:p>
            <a:pPr algn="r" rtl="1"/>
            <a:r>
              <a:rPr lang="ar-IQ" sz="1400" dirty="0" smtClean="0"/>
              <a:t> </a:t>
            </a:r>
            <a:r>
              <a:rPr lang="en-US" sz="1400" u="sng" dirty="0" smtClean="0"/>
              <a:t>XGB </a:t>
            </a:r>
            <a:r>
              <a:rPr lang="ar-IQ" sz="1400" u="sng" dirty="0" smtClean="0"/>
              <a:t>بالاترین دقت </a:t>
            </a:r>
            <a:r>
              <a:rPr lang="ar-IQ" sz="1400" dirty="0" smtClean="0"/>
              <a:t>را به دست آورد </a:t>
            </a:r>
            <a:r>
              <a:rPr lang="fa-IR" sz="1400" dirty="0" smtClean="0"/>
              <a:t>( </a:t>
            </a:r>
            <a:r>
              <a:rPr lang="en-US" sz="1400" dirty="0" smtClean="0"/>
              <a:t>STEMI AUC=0.92 </a:t>
            </a:r>
            <a:r>
              <a:rPr lang="ar-IQ" sz="1400" dirty="0" smtClean="0"/>
              <a:t>و </a:t>
            </a:r>
            <a:r>
              <a:rPr lang="en-US" sz="1400" dirty="0" smtClean="0"/>
              <a:t>NSTEMI AUC=0.87 </a:t>
            </a:r>
            <a:r>
              <a:rPr lang="fa-IR" sz="1400" dirty="0" smtClean="0"/>
              <a:t>)</a:t>
            </a:r>
          </a:p>
          <a:p>
            <a:pPr algn="r" rtl="1"/>
            <a:endParaRPr lang="fa-IR" sz="1400" dirty="0" smtClean="0"/>
          </a:p>
          <a:p>
            <a:r>
              <a:rPr lang="en-US" sz="1400" b="1" dirty="0" smtClean="0"/>
              <a:t>Machine learning enhances the performance of short and long-term mortality prediction model in non-ST-segment elevation myocardial infarction.</a:t>
            </a:r>
            <a:endParaRPr lang="fa-IR" sz="1400" dirty="0" smtClean="0"/>
          </a:p>
          <a:p>
            <a:pPr algn="r" rtl="1"/>
            <a:r>
              <a:rPr lang="ar-IQ" sz="1400" dirty="0" smtClean="0"/>
              <a:t>سال 2021 مطالعه ای با عنوان افزایش عملکرد مدل های یادگیری ماشین در پیش بینی مرگ ومیر کوتاه مدت و بلند مدت در بیماران </a:t>
            </a:r>
            <a:r>
              <a:rPr lang="en-US" sz="1400" dirty="0" smtClean="0"/>
              <a:t>NSTEMI </a:t>
            </a:r>
            <a:r>
              <a:rPr lang="ar-IQ" sz="1400" dirty="0" smtClean="0"/>
              <a:t>توسط </a:t>
            </a:r>
            <a:r>
              <a:rPr lang="en-US" sz="1400" dirty="0" smtClean="0"/>
              <a:t>Lee </a:t>
            </a:r>
            <a:r>
              <a:rPr lang="ar-IQ" sz="1400" dirty="0" smtClean="0"/>
              <a:t>و همکارا</a:t>
            </a:r>
            <a:r>
              <a:rPr lang="fa-IR" sz="1400" dirty="0" smtClean="0"/>
              <a:t>ن</a:t>
            </a:r>
          </a:p>
          <a:p>
            <a:pPr algn="r" rtl="1"/>
            <a:r>
              <a:rPr lang="ar-IQ" sz="1400" dirty="0" smtClean="0"/>
              <a:t>14183 بیمار</a:t>
            </a:r>
            <a:r>
              <a:rPr lang="fa-IR" sz="1400" dirty="0" smtClean="0"/>
              <a:t>شامل</a:t>
            </a:r>
            <a:r>
              <a:rPr lang="en-US" sz="1400" dirty="0" smtClean="0"/>
              <a:t>STEMI:4911, NSTEMI:7716 </a:t>
            </a:r>
            <a:endParaRPr lang="fa-IR" sz="1400" dirty="0" smtClean="0"/>
          </a:p>
          <a:p>
            <a:pPr algn="r" rtl="1"/>
            <a:r>
              <a:rPr lang="ar-IQ" sz="1400" dirty="0" smtClean="0"/>
              <a:t>روش های یادگیری ماشین </a:t>
            </a:r>
            <a:r>
              <a:rPr lang="en-US" sz="1400" dirty="0" smtClean="0"/>
              <a:t>RF, SMV, XGB </a:t>
            </a:r>
            <a:r>
              <a:rPr lang="ar-IQ" sz="1400" dirty="0" smtClean="0"/>
              <a:t>و </a:t>
            </a:r>
            <a:r>
              <a:rPr lang="en-US" sz="1400" dirty="0" smtClean="0"/>
              <a:t>LR </a:t>
            </a:r>
            <a:r>
              <a:rPr lang="ar-IQ" sz="1400" dirty="0" smtClean="0"/>
              <a:t>در این مطالعه استفاده و با روش های سنتی مقایسه شد</a:t>
            </a:r>
            <a:endParaRPr lang="fa-IR" sz="1400" dirty="0" smtClean="0"/>
          </a:p>
          <a:p>
            <a:pPr algn="r" rtl="1"/>
            <a:r>
              <a:rPr lang="ar-IQ" sz="1400" dirty="0" smtClean="0"/>
              <a:t>دربیماران </a:t>
            </a:r>
            <a:r>
              <a:rPr lang="en-US" sz="1400" u="sng" dirty="0" smtClean="0"/>
              <a:t>STEMI </a:t>
            </a:r>
            <a:r>
              <a:rPr lang="ar-IQ" sz="1400" dirty="0" smtClean="0"/>
              <a:t>روش های یادگیری ماشین با روش های سنتی </a:t>
            </a:r>
            <a:r>
              <a:rPr lang="ar-IQ" sz="1400" u="sng" dirty="0" smtClean="0"/>
              <a:t>نتایج تفاوت معنا داری نداشت</a:t>
            </a:r>
            <a:endParaRPr lang="fa-IR" sz="1400" u="sng" dirty="0" smtClean="0"/>
          </a:p>
          <a:p>
            <a:pPr algn="r" rtl="1"/>
            <a:r>
              <a:rPr lang="ar-IQ" sz="1400" dirty="0" smtClean="0"/>
              <a:t>در مقابل </a:t>
            </a:r>
            <a:r>
              <a:rPr lang="en-US" sz="1400" u="sng" dirty="0" smtClean="0"/>
              <a:t>AUC </a:t>
            </a:r>
            <a:r>
              <a:rPr lang="ar-IQ" sz="1400" u="sng" dirty="0" smtClean="0"/>
              <a:t>روش های یادگیری ماشین </a:t>
            </a:r>
            <a:r>
              <a:rPr lang="ar-IQ" sz="1400" dirty="0" smtClean="0"/>
              <a:t>در بیماران </a:t>
            </a:r>
            <a:r>
              <a:rPr lang="en-US" sz="1400" u="sng" dirty="0" smtClean="0"/>
              <a:t>NSTEMI</a:t>
            </a:r>
            <a:r>
              <a:rPr lang="en-US" sz="1400" dirty="0" smtClean="0"/>
              <a:t> </a:t>
            </a:r>
            <a:r>
              <a:rPr lang="ar-IQ" sz="1400" dirty="0" smtClean="0"/>
              <a:t>در پیش بینی مرگ داخل بیمارستانی مرگ سه ماه و یک ساله به ترتیب 0.88، 0.85، 86 </a:t>
            </a:r>
            <a:r>
              <a:rPr lang="ar-IQ" sz="1400" u="sng" dirty="0" smtClean="0"/>
              <a:t>بالاتر از روش های سنتی </a:t>
            </a:r>
            <a:r>
              <a:rPr lang="ar-IQ" sz="1400" dirty="0" smtClean="0"/>
              <a:t>با </a:t>
            </a:r>
            <a:r>
              <a:rPr lang="en-US" sz="1400" dirty="0" smtClean="0"/>
              <a:t>AUC 0.87، 0.79، </a:t>
            </a:r>
            <a:r>
              <a:rPr lang="ar-IQ" sz="1400" dirty="0" smtClean="0"/>
              <a:t>و 0.8 بود</a:t>
            </a:r>
            <a:endParaRPr lang="fa-IR" sz="1400" dirty="0" smtClean="0"/>
          </a:p>
        </p:txBody>
      </p:sp>
      <p:sp>
        <p:nvSpPr>
          <p:cNvPr id="4" name="Title 1"/>
          <p:cNvSpPr>
            <a:spLocks noGrp="1"/>
          </p:cNvSpPr>
          <p:nvPr>
            <p:ph type="title"/>
          </p:nvPr>
        </p:nvSpPr>
        <p:spPr>
          <a:xfrm>
            <a:off x="301752" y="228600"/>
            <a:ext cx="8534400" cy="758952"/>
          </a:xfrm>
        </p:spPr>
        <p:txBody>
          <a:bodyPr/>
          <a:lstStyle/>
          <a:p>
            <a:pPr rtl="1"/>
            <a:r>
              <a:rPr lang="fa-IR" b="1" dirty="0" smtClean="0">
                <a:ln w="12700">
                  <a:solidFill>
                    <a:schemeClr val="tx2">
                      <a:satMod val="155000"/>
                    </a:schemeClr>
                  </a:solidFill>
                  <a:prstDash val="solid"/>
                </a:ln>
                <a:solidFill>
                  <a:schemeClr val="accent3">
                    <a:lumMod val="75000"/>
                  </a:schemeClr>
                </a:solidFill>
                <a:effectLst>
                  <a:outerShdw blurRad="50800" dist="38100" dir="5400000" algn="t" rotWithShape="0">
                    <a:prstClr val="black">
                      <a:alpha val="40000"/>
                    </a:prstClr>
                  </a:outerShdw>
                </a:effectLst>
                <a:cs typeface="+mn-cs"/>
              </a:rPr>
              <a:t>مرور متون</a:t>
            </a:r>
            <a:endParaRPr lang="en-US" b="1" dirty="0">
              <a:ln w="12700">
                <a:solidFill>
                  <a:schemeClr val="tx2">
                    <a:satMod val="155000"/>
                  </a:schemeClr>
                </a:solidFill>
                <a:prstDash val="solid"/>
              </a:ln>
              <a:solidFill>
                <a:schemeClr val="accent3">
                  <a:lumMod val="75000"/>
                </a:schemeClr>
              </a:solidFill>
              <a:effectLst>
                <a:outerShdw blurRad="50800" dist="38100" dir="5400000" algn="t" rotWithShape="0">
                  <a:prstClr val="black">
                    <a:alpha val="40000"/>
                  </a:prstClr>
                </a:outerShdw>
              </a:effectLst>
              <a:cs typeface="+mn-cs"/>
            </a:endParaRPr>
          </a:p>
        </p:txBody>
      </p:sp>
      <p:pic>
        <p:nvPicPr>
          <p:cNvPr id="6" name="Picture 5" descr="download.jpg"/>
          <p:cNvPicPr>
            <a:picLocks noChangeAspect="1"/>
          </p:cNvPicPr>
          <p:nvPr/>
        </p:nvPicPr>
        <p:blipFill>
          <a:blip r:embed="rId2"/>
          <a:stretch>
            <a:fillRect/>
          </a:stretch>
        </p:blipFill>
        <p:spPr>
          <a:xfrm>
            <a:off x="214282" y="5857892"/>
            <a:ext cx="990133" cy="6429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1285860"/>
            <a:ext cx="8503920" cy="5286412"/>
          </a:xfrm>
        </p:spPr>
        <p:txBody>
          <a:bodyPr>
            <a:normAutofit/>
          </a:bodyPr>
          <a:lstStyle/>
          <a:p>
            <a:pPr algn="r" rtl="1">
              <a:buFont typeface="Wingdings" pitchFamily="2" charset="2"/>
              <a:buChar char="v"/>
            </a:pPr>
            <a:r>
              <a:rPr lang="fa-IR" sz="1800" b="1" dirty="0" smtClean="0"/>
              <a:t>هدف اصلی</a:t>
            </a:r>
          </a:p>
          <a:p>
            <a:pPr algn="r" rtl="1">
              <a:lnSpc>
                <a:spcPct val="160000"/>
              </a:lnSpc>
              <a:buFont typeface="Wingdings" pitchFamily="2" charset="2"/>
              <a:buChar char="Ø"/>
            </a:pPr>
            <a:r>
              <a:rPr lang="ar-IQ" sz="1400" dirty="0" smtClean="0"/>
              <a:t>تعیین روند تغییراتِ بروز و پیامدهای انفارکتوس میوکارد طی پنج سال اخیر و پیش بینی آن توسط روش های یادگیری ماشین</a:t>
            </a:r>
            <a:endParaRPr lang="fa-IR" sz="1400" dirty="0" smtClean="0"/>
          </a:p>
          <a:p>
            <a:pPr algn="r" rtl="1">
              <a:buFont typeface="Wingdings" pitchFamily="2" charset="2"/>
              <a:buChar char="v"/>
            </a:pPr>
            <a:r>
              <a:rPr lang="ar-IQ" sz="1800" b="1" dirty="0" smtClean="0"/>
              <a:t>اهداف اختصاصی</a:t>
            </a:r>
            <a:endParaRPr lang="fa-IR" sz="1400" dirty="0" smtClean="0"/>
          </a:p>
          <a:p>
            <a:pPr marL="342900" indent="-342900" algn="r" rtl="1">
              <a:lnSpc>
                <a:spcPct val="110000"/>
              </a:lnSpc>
              <a:buFont typeface="+mj-lt"/>
              <a:buAutoNum type="arabicPeriod"/>
            </a:pPr>
            <a:r>
              <a:rPr lang="ar-IQ" sz="1400" dirty="0" smtClean="0"/>
              <a:t>تعیین و مقایسه بروز انفارکتوس میوکارد در بیماران </a:t>
            </a:r>
            <a:r>
              <a:rPr lang="en-US" sz="1400" dirty="0" smtClean="0"/>
              <a:t>STEMI</a:t>
            </a:r>
            <a:r>
              <a:rPr lang="ar-IQ" sz="1400" dirty="0" smtClean="0"/>
              <a:t>و </a:t>
            </a:r>
            <a:r>
              <a:rPr lang="en-US" sz="1400" dirty="0" smtClean="0"/>
              <a:t>NSTEMI </a:t>
            </a:r>
            <a:r>
              <a:rPr lang="ar-IQ" sz="1400" dirty="0" smtClean="0"/>
              <a:t>برحسب متغیر های دموگرافیک (سن، جنس، </a:t>
            </a:r>
            <a:r>
              <a:rPr lang="en-US" sz="1400" dirty="0" smtClean="0"/>
              <a:t>BMI، ...</a:t>
            </a:r>
            <a:r>
              <a:rPr lang="fa-IR" sz="1400" dirty="0" smtClean="0"/>
              <a:t>)</a:t>
            </a:r>
            <a:endParaRPr lang="en-US" sz="1400" dirty="0" smtClean="0"/>
          </a:p>
          <a:p>
            <a:pPr marL="342900" indent="-342900" algn="r" rtl="1">
              <a:lnSpc>
                <a:spcPct val="110000"/>
              </a:lnSpc>
              <a:buFont typeface="+mj-lt"/>
              <a:buAutoNum type="arabicPeriod"/>
            </a:pPr>
            <a:r>
              <a:rPr lang="ar-IQ" sz="1400" dirty="0" smtClean="0"/>
              <a:t>تعیین و مقایسه بروز انفارکتوس میوکارد در بیماران </a:t>
            </a:r>
            <a:r>
              <a:rPr lang="en-US" sz="1400" dirty="0" smtClean="0"/>
              <a:t>STEMI</a:t>
            </a:r>
            <a:r>
              <a:rPr lang="ar-IQ" sz="1400" dirty="0" smtClean="0"/>
              <a:t>و </a:t>
            </a:r>
            <a:r>
              <a:rPr lang="en-US" sz="1400" dirty="0" smtClean="0"/>
              <a:t>NSTEMI </a:t>
            </a:r>
            <a:r>
              <a:rPr lang="ar-IQ" sz="1400" dirty="0" smtClean="0"/>
              <a:t>برحسب سابقه بیماری ( دیابت، هایپرتنشن، هایپرلیپیدمی، بیماری کلیوی )</a:t>
            </a:r>
          </a:p>
          <a:p>
            <a:pPr marL="342900" indent="-342900" algn="r" rtl="1">
              <a:lnSpc>
                <a:spcPct val="110000"/>
              </a:lnSpc>
              <a:buFont typeface="+mj-lt"/>
              <a:buAutoNum type="arabicPeriod"/>
            </a:pPr>
            <a:r>
              <a:rPr lang="ar-IQ" sz="1400" dirty="0" smtClean="0"/>
              <a:t>تعیین و مقایسه بروز انفارکتوس میوکارد در بیماران </a:t>
            </a:r>
            <a:r>
              <a:rPr lang="en-US" sz="1400" dirty="0" smtClean="0"/>
              <a:t>STEMI</a:t>
            </a:r>
            <a:r>
              <a:rPr lang="ar-IQ" sz="1400" dirty="0" smtClean="0"/>
              <a:t>و </a:t>
            </a:r>
            <a:r>
              <a:rPr lang="en-US" sz="1400" dirty="0" smtClean="0"/>
              <a:t>NSTEMI </a:t>
            </a:r>
            <a:r>
              <a:rPr lang="ar-IQ" sz="1400" dirty="0" smtClean="0"/>
              <a:t>برحسب سابقه درمان های دارویی ( </a:t>
            </a:r>
            <a:r>
              <a:rPr lang="en-US" sz="1400" dirty="0" smtClean="0"/>
              <a:t>ASA، </a:t>
            </a:r>
            <a:r>
              <a:rPr lang="ar-IQ" sz="1400" dirty="0" smtClean="0"/>
              <a:t>بتابلوکر، </a:t>
            </a:r>
            <a:r>
              <a:rPr lang="en-US" sz="1400" dirty="0" smtClean="0"/>
              <a:t>ACEI، </a:t>
            </a:r>
            <a:r>
              <a:rPr lang="ar-IQ" sz="1400" dirty="0" smtClean="0"/>
              <a:t>استاتین ها )</a:t>
            </a:r>
          </a:p>
          <a:p>
            <a:pPr marL="342900" indent="-342900" algn="r" rtl="1">
              <a:lnSpc>
                <a:spcPct val="110000"/>
              </a:lnSpc>
              <a:buFont typeface="+mj-lt"/>
              <a:buAutoNum type="arabicPeriod"/>
            </a:pPr>
            <a:r>
              <a:rPr lang="ar-IQ" sz="1400" dirty="0" smtClean="0"/>
              <a:t>تعیین و مقایسه بروز انفارکتوس میوکارد در بیماران </a:t>
            </a:r>
            <a:r>
              <a:rPr lang="en-US" sz="1400" dirty="0" smtClean="0"/>
              <a:t>STEMI</a:t>
            </a:r>
            <a:r>
              <a:rPr lang="ar-IQ" sz="1400" dirty="0" smtClean="0"/>
              <a:t>و </a:t>
            </a:r>
            <a:r>
              <a:rPr lang="en-US" sz="1400" dirty="0" smtClean="0"/>
              <a:t>NSTEMI </a:t>
            </a:r>
            <a:r>
              <a:rPr lang="ar-IQ" sz="1400" dirty="0" smtClean="0"/>
              <a:t>برحسب سابقه پروسیجر ( آنژیوگرافی، آنژیوپلاستی، </a:t>
            </a:r>
            <a:r>
              <a:rPr lang="en-US" sz="1400" dirty="0" smtClean="0"/>
              <a:t>CABG</a:t>
            </a:r>
          </a:p>
          <a:p>
            <a:pPr marL="342900" indent="-342900" algn="r" rtl="1">
              <a:lnSpc>
                <a:spcPct val="110000"/>
              </a:lnSpc>
              <a:buFont typeface="+mj-lt"/>
              <a:buAutoNum type="arabicPeriod"/>
            </a:pPr>
            <a:r>
              <a:rPr lang="ar-IQ" sz="1400" dirty="0" smtClean="0"/>
              <a:t>تعیین و مقایسه میزان </a:t>
            </a:r>
            <a:r>
              <a:rPr lang="en-US" sz="1400" dirty="0" smtClean="0"/>
              <a:t>AF </a:t>
            </a:r>
            <a:r>
              <a:rPr lang="ar-IQ" sz="1400" dirty="0" smtClean="0"/>
              <a:t>در بیماران </a:t>
            </a:r>
            <a:r>
              <a:rPr lang="en-US" sz="1400" dirty="0" smtClean="0"/>
              <a:t>STEMI</a:t>
            </a:r>
            <a:r>
              <a:rPr lang="ar-IQ" sz="1400" dirty="0" smtClean="0"/>
              <a:t>و </a:t>
            </a:r>
            <a:r>
              <a:rPr lang="en-US" sz="1400" dirty="0" smtClean="0"/>
              <a:t>NSTEMI </a:t>
            </a:r>
            <a:r>
              <a:rPr lang="ar-IQ" sz="1400" dirty="0" smtClean="0"/>
              <a:t>طی پنج سال اخیر</a:t>
            </a:r>
          </a:p>
          <a:p>
            <a:pPr marL="342900" indent="-342900" algn="r" rtl="1">
              <a:lnSpc>
                <a:spcPct val="110000"/>
              </a:lnSpc>
              <a:buFont typeface="+mj-lt"/>
              <a:buAutoNum type="arabicPeriod"/>
            </a:pPr>
            <a:r>
              <a:rPr lang="ar-IQ" sz="1400" dirty="0" smtClean="0"/>
              <a:t> تعیین و مقایسه میزان </a:t>
            </a:r>
            <a:r>
              <a:rPr lang="en-US" sz="1400" dirty="0" smtClean="0"/>
              <a:t>HF </a:t>
            </a:r>
            <a:r>
              <a:rPr lang="ar-IQ" sz="1400" dirty="0" smtClean="0"/>
              <a:t>در بیماران </a:t>
            </a:r>
            <a:r>
              <a:rPr lang="en-US" sz="1400" dirty="0" smtClean="0"/>
              <a:t>STEMI</a:t>
            </a:r>
            <a:r>
              <a:rPr lang="ar-IQ" sz="1400" dirty="0" smtClean="0"/>
              <a:t>و </a:t>
            </a:r>
            <a:r>
              <a:rPr lang="en-US" sz="1400" dirty="0" smtClean="0"/>
              <a:t>NSTEMI </a:t>
            </a:r>
            <a:r>
              <a:rPr lang="ar-IQ" sz="1400" dirty="0" smtClean="0"/>
              <a:t>طی پنج سال اخیر</a:t>
            </a:r>
          </a:p>
          <a:p>
            <a:pPr marL="342900" indent="-342900" algn="r" rtl="1">
              <a:lnSpc>
                <a:spcPct val="110000"/>
              </a:lnSpc>
              <a:buFont typeface="+mj-lt"/>
              <a:buAutoNum type="arabicPeriod"/>
            </a:pPr>
            <a:r>
              <a:rPr lang="ar-IQ" sz="1400" dirty="0" smtClean="0"/>
              <a:t>تعیین و مقایسه میزان شوک کاردیوژنیک در بیماران </a:t>
            </a:r>
            <a:r>
              <a:rPr lang="en-US" sz="1400" dirty="0" smtClean="0"/>
              <a:t>STEMI</a:t>
            </a:r>
            <a:r>
              <a:rPr lang="ar-IQ" sz="1400" dirty="0" smtClean="0"/>
              <a:t>و </a:t>
            </a:r>
            <a:r>
              <a:rPr lang="en-US" sz="1400" dirty="0" smtClean="0"/>
              <a:t>NSTEMI </a:t>
            </a:r>
            <a:r>
              <a:rPr lang="ar-IQ" sz="1400" dirty="0" smtClean="0"/>
              <a:t>طی پنج سال اخیر</a:t>
            </a:r>
          </a:p>
          <a:p>
            <a:pPr marL="342900" indent="-342900" algn="r" rtl="1">
              <a:lnSpc>
                <a:spcPct val="110000"/>
              </a:lnSpc>
              <a:buFont typeface="+mj-lt"/>
              <a:buAutoNum type="arabicPeriod"/>
            </a:pPr>
            <a:r>
              <a:rPr lang="ar-IQ" sz="1400" dirty="0" smtClean="0"/>
              <a:t>تعیین و مقایسه میزان مورتالیتی داخل بیمارستان در بیماران </a:t>
            </a:r>
            <a:r>
              <a:rPr lang="en-US" sz="1400" dirty="0" smtClean="0"/>
              <a:t>STEMI</a:t>
            </a:r>
            <a:r>
              <a:rPr lang="ar-IQ" sz="1400" dirty="0" smtClean="0"/>
              <a:t>و </a:t>
            </a:r>
            <a:r>
              <a:rPr lang="en-US" sz="1400" dirty="0" smtClean="0"/>
              <a:t>NSTEMI </a:t>
            </a:r>
            <a:r>
              <a:rPr lang="ar-IQ" sz="1400" dirty="0" smtClean="0"/>
              <a:t>طی پنج سال اخیر</a:t>
            </a:r>
          </a:p>
          <a:p>
            <a:pPr marL="342900" indent="-342900" algn="r" rtl="1">
              <a:lnSpc>
                <a:spcPct val="110000"/>
              </a:lnSpc>
              <a:buFont typeface="+mj-lt"/>
              <a:buAutoNum type="arabicPeriod"/>
            </a:pPr>
            <a:r>
              <a:rPr lang="ar-IQ" sz="1400" dirty="0" smtClean="0"/>
              <a:t>پیش بینی مرگ درون بیمارستانی در بیماران </a:t>
            </a:r>
            <a:r>
              <a:rPr lang="en-US" sz="1400" dirty="0" smtClean="0"/>
              <a:t>STEMI </a:t>
            </a:r>
            <a:r>
              <a:rPr lang="ar-IQ" sz="1400" dirty="0" smtClean="0"/>
              <a:t>با استفاده از روش های یادگیری ماشین</a:t>
            </a:r>
          </a:p>
          <a:p>
            <a:pPr marL="342900" indent="-342900" algn="r" rtl="1">
              <a:lnSpc>
                <a:spcPct val="110000"/>
              </a:lnSpc>
              <a:buFont typeface="+mj-lt"/>
              <a:buAutoNum type="arabicPeriod"/>
            </a:pPr>
            <a:r>
              <a:rPr lang="ar-IQ" sz="1400" dirty="0" smtClean="0"/>
              <a:t>پیش بینی مرگ درون بیمارستانی در بیماران </a:t>
            </a:r>
            <a:r>
              <a:rPr lang="en-US" sz="1400" dirty="0" smtClean="0"/>
              <a:t>NSTEMI </a:t>
            </a:r>
            <a:r>
              <a:rPr lang="ar-IQ" sz="1400" dirty="0" smtClean="0"/>
              <a:t>با استفاده از روش های یادگیری ماشین</a:t>
            </a:r>
            <a:endParaRPr lang="fa-IR" sz="1400" dirty="0" smtClean="0"/>
          </a:p>
          <a:p>
            <a:pPr marL="342900" indent="-342900" algn="r" rtl="1">
              <a:lnSpc>
                <a:spcPct val="110000"/>
              </a:lnSpc>
              <a:buFont typeface="Wingdings" pitchFamily="2" charset="2"/>
              <a:buChar char="v"/>
            </a:pPr>
            <a:r>
              <a:rPr lang="fa-IR" sz="1800" b="1" dirty="0" smtClean="0"/>
              <a:t>هدف کاربردی</a:t>
            </a:r>
          </a:p>
          <a:p>
            <a:pPr marL="342900" indent="-342900" algn="r" rtl="1">
              <a:lnSpc>
                <a:spcPct val="110000"/>
              </a:lnSpc>
              <a:buFont typeface="Wingdings" pitchFamily="2" charset="2"/>
              <a:buChar char="Ø"/>
            </a:pPr>
            <a:r>
              <a:rPr lang="ar-IQ" sz="1400" dirty="0" smtClean="0"/>
              <a:t>شناسایی ریسک فاکتور های مهم قلبی جهت پیش بینی بروز بیماری عروق کرونری و انفارکتوس متعاقب آن برای به کارگیری</a:t>
            </a:r>
            <a:endParaRPr lang="fa-IR" sz="1400" dirty="0" smtClean="0"/>
          </a:p>
          <a:p>
            <a:pPr marL="342900" indent="-342900" algn="r" rtl="1">
              <a:lnSpc>
                <a:spcPct val="110000"/>
              </a:lnSpc>
              <a:buNone/>
            </a:pPr>
            <a:r>
              <a:rPr lang="ar-IQ" sz="1400" dirty="0" smtClean="0"/>
              <a:t> در جهت کاهش ریسک فکتور ها در نتیجه کاهش بروز انفاکتوس و بار بیماری برای فرد و جامعه</a:t>
            </a:r>
            <a:endParaRPr lang="fa-IR" sz="1400" b="1" dirty="0" smtClean="0"/>
          </a:p>
          <a:p>
            <a:pPr marL="342900" indent="-342900" algn="r" rtl="1">
              <a:lnSpc>
                <a:spcPct val="110000"/>
              </a:lnSpc>
              <a:buFont typeface="+mj-lt"/>
              <a:buAutoNum type="arabicPeriod"/>
            </a:pPr>
            <a:endParaRPr lang="ar-IQ" sz="1400" dirty="0" smtClean="0"/>
          </a:p>
          <a:p>
            <a:pPr algn="r" rtl="1">
              <a:buFont typeface="Wingdings" pitchFamily="2" charset="2"/>
              <a:buChar char="Ø"/>
            </a:pPr>
            <a:endParaRPr lang="en-US" sz="1400" dirty="0"/>
          </a:p>
        </p:txBody>
      </p:sp>
      <p:sp>
        <p:nvSpPr>
          <p:cNvPr id="4" name="Title 1"/>
          <p:cNvSpPr>
            <a:spLocks noGrp="1"/>
          </p:cNvSpPr>
          <p:nvPr>
            <p:ph type="title"/>
          </p:nvPr>
        </p:nvSpPr>
        <p:spPr/>
        <p:txBody>
          <a:bodyPr/>
          <a:lstStyle/>
          <a:p>
            <a:pPr rtl="1"/>
            <a:r>
              <a:rPr lang="fa-IR" b="1" dirty="0" smtClean="0">
                <a:ln w="12700">
                  <a:solidFill>
                    <a:schemeClr val="tx2">
                      <a:satMod val="155000"/>
                    </a:schemeClr>
                  </a:solidFill>
                  <a:prstDash val="solid"/>
                </a:ln>
                <a:solidFill>
                  <a:schemeClr val="accent3">
                    <a:lumMod val="75000"/>
                  </a:schemeClr>
                </a:solidFill>
                <a:effectLst>
                  <a:outerShdw blurRad="50800" dist="38100" dir="5400000" algn="t" rotWithShape="0">
                    <a:prstClr val="black">
                      <a:alpha val="40000"/>
                    </a:prstClr>
                  </a:outerShdw>
                </a:effectLst>
                <a:cs typeface="+mn-cs"/>
              </a:rPr>
              <a:t>اهداف</a:t>
            </a:r>
            <a:endParaRPr lang="en-US" b="1" dirty="0">
              <a:ln w="12700">
                <a:solidFill>
                  <a:schemeClr val="tx2">
                    <a:satMod val="155000"/>
                  </a:schemeClr>
                </a:solidFill>
                <a:prstDash val="solid"/>
              </a:ln>
              <a:solidFill>
                <a:schemeClr val="accent3">
                  <a:lumMod val="75000"/>
                </a:schemeClr>
              </a:solidFill>
              <a:effectLst>
                <a:outerShdw blurRad="50800" dist="38100" dir="5400000" algn="t" rotWithShape="0">
                  <a:prstClr val="black">
                    <a:alpha val="40000"/>
                  </a:prstClr>
                </a:outerShdw>
              </a:effectLst>
              <a:cs typeface="+mn-cs"/>
            </a:endParaRPr>
          </a:p>
        </p:txBody>
      </p:sp>
      <p:pic>
        <p:nvPicPr>
          <p:cNvPr id="5" name="Picture 4" descr="download.jpg"/>
          <p:cNvPicPr>
            <a:picLocks noChangeAspect="1"/>
          </p:cNvPicPr>
          <p:nvPr/>
        </p:nvPicPr>
        <p:blipFill>
          <a:blip r:embed="rId2"/>
          <a:stretch>
            <a:fillRect/>
          </a:stretch>
        </p:blipFill>
        <p:spPr>
          <a:xfrm>
            <a:off x="214282" y="5857892"/>
            <a:ext cx="990133" cy="6429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1500174"/>
            <a:ext cx="8646796" cy="5500702"/>
          </a:xfrm>
        </p:spPr>
        <p:txBody>
          <a:bodyPr>
            <a:normAutofit fontScale="92500" lnSpcReduction="20000"/>
          </a:bodyPr>
          <a:lstStyle/>
          <a:p>
            <a:pPr algn="r" rtl="1"/>
            <a:r>
              <a:rPr lang="ar-IQ" sz="1400" b="1" dirty="0" smtClean="0"/>
              <a:t>کوهورت گذشته نگر</a:t>
            </a:r>
            <a:r>
              <a:rPr lang="fa-IR" sz="1400" b="1" dirty="0" smtClean="0"/>
              <a:t> </a:t>
            </a:r>
            <a:r>
              <a:rPr lang="fa-IR" sz="1400" dirty="0" smtClean="0"/>
              <a:t>جهت</a:t>
            </a:r>
            <a:r>
              <a:rPr lang="ar-IQ" sz="1400" dirty="0" smtClean="0"/>
              <a:t> بررسی </a:t>
            </a:r>
            <a:r>
              <a:rPr lang="ar-IQ" sz="1400" b="1" dirty="0" smtClean="0"/>
              <a:t>بروز انفارکتوس </a:t>
            </a:r>
            <a:r>
              <a:rPr lang="ar-IQ" sz="1400" dirty="0" smtClean="0"/>
              <a:t>در بیماران </a:t>
            </a:r>
            <a:r>
              <a:rPr lang="en-US" sz="1400" dirty="0" smtClean="0"/>
              <a:t>STEMI</a:t>
            </a:r>
            <a:r>
              <a:rPr lang="ar-IQ" sz="1400" dirty="0" smtClean="0"/>
              <a:t>و </a:t>
            </a:r>
            <a:r>
              <a:rPr lang="en-US" sz="1400" dirty="0" smtClean="0"/>
              <a:t>NSTEMI </a:t>
            </a:r>
            <a:r>
              <a:rPr lang="ar-IQ" sz="1400" dirty="0" smtClean="0"/>
              <a:t>و </a:t>
            </a:r>
            <a:r>
              <a:rPr lang="ar-IQ" sz="1400" b="1" dirty="0" smtClean="0"/>
              <a:t>پیامد های آن طی پنج سال اخیر</a:t>
            </a:r>
            <a:endParaRPr lang="en-US" sz="1400" b="1" dirty="0" smtClean="0"/>
          </a:p>
          <a:p>
            <a:pPr algn="r" rtl="1"/>
            <a:r>
              <a:rPr lang="ar-IQ" sz="1400" b="1" dirty="0" smtClean="0"/>
              <a:t>روش نمونه گیری</a:t>
            </a:r>
            <a:r>
              <a:rPr lang="en-US" sz="1400" b="1" dirty="0" smtClean="0"/>
              <a:t>: </a:t>
            </a:r>
            <a:r>
              <a:rPr lang="ar-IQ" sz="1400" dirty="0" smtClean="0"/>
              <a:t> </a:t>
            </a:r>
            <a:r>
              <a:rPr lang="ar-IQ" sz="1400" b="1" dirty="0" smtClean="0"/>
              <a:t>سرشماری </a:t>
            </a:r>
            <a:r>
              <a:rPr lang="en-US" sz="1400" dirty="0" smtClean="0"/>
              <a:t>)</a:t>
            </a:r>
            <a:r>
              <a:rPr lang="ar-IQ" sz="1400" dirty="0" smtClean="0"/>
              <a:t> در مدت پنج سال اخیر (از ابتدای 95 تا انتهای 99) بیش از 6000 بیمار با تشخیص انفارکتوس میوکارد در مرکز بستری شده اند</a:t>
            </a:r>
            <a:r>
              <a:rPr lang="en-US" sz="1400" dirty="0" smtClean="0"/>
              <a:t>(</a:t>
            </a:r>
            <a:endParaRPr lang="fa-IR" sz="1400" dirty="0" smtClean="0"/>
          </a:p>
          <a:p>
            <a:pPr algn="r" rtl="1"/>
            <a:endParaRPr lang="ar-IQ" sz="1400" b="1" dirty="0" smtClean="0"/>
          </a:p>
          <a:p>
            <a:pPr algn="r" rtl="1"/>
            <a:r>
              <a:rPr lang="ar-IQ" sz="1400" b="1" dirty="0" smtClean="0"/>
              <a:t>جامعه پژوهش </a:t>
            </a:r>
            <a:r>
              <a:rPr lang="fa-IR" sz="1400" b="1" dirty="0" smtClean="0"/>
              <a:t>:</a:t>
            </a:r>
            <a:endParaRPr lang="fa-IR" sz="1400" dirty="0" smtClean="0"/>
          </a:p>
          <a:p>
            <a:pPr algn="r" rtl="1">
              <a:buFont typeface="Wingdings" pitchFamily="2" charset="2"/>
              <a:buChar char="v"/>
            </a:pPr>
            <a:r>
              <a:rPr lang="ar-IQ" sz="1400" dirty="0" smtClean="0"/>
              <a:t> کلیه بیماران با </a:t>
            </a:r>
            <a:r>
              <a:rPr lang="ar-IQ" sz="1400" b="1" dirty="0" smtClean="0"/>
              <a:t>تشخیص انفارکتوس میوکارد بستری شده طی پنج سال اخیر</a:t>
            </a:r>
          </a:p>
          <a:p>
            <a:pPr algn="r" rtl="1">
              <a:buFont typeface="Wingdings" pitchFamily="2" charset="2"/>
              <a:buChar char="v"/>
            </a:pPr>
            <a:r>
              <a:rPr lang="ar-IQ" sz="1400" dirty="0" smtClean="0"/>
              <a:t>استخراج</a:t>
            </a:r>
            <a:r>
              <a:rPr lang="fa-IR" sz="1400" dirty="0" smtClean="0"/>
              <a:t> </a:t>
            </a:r>
            <a:r>
              <a:rPr lang="ar-IQ" sz="1400" b="1" dirty="0" smtClean="0"/>
              <a:t>مشخصات دموگرافیک، سابقه بیماری، سابقه مصرف دارو، سابقه پروسیجرهای انجام شده و پیامدهای داخل بیمارستانی مانند </a:t>
            </a:r>
            <a:r>
              <a:rPr lang="en-US" sz="1400" b="1" dirty="0" smtClean="0"/>
              <a:t>AF، HF، </a:t>
            </a:r>
            <a:r>
              <a:rPr lang="ar-IQ" sz="1400" b="1" dirty="0" smtClean="0"/>
              <a:t>شوک کاردیوژنیک و مرگ داخل بیمارستانی </a:t>
            </a:r>
            <a:r>
              <a:rPr lang="ar-IQ" sz="1400" dirty="0" smtClean="0"/>
              <a:t>از پرونده الکترونیکی </a:t>
            </a:r>
            <a:r>
              <a:rPr lang="ar-IQ" sz="1400" dirty="0" smtClean="0"/>
              <a:t>بیماران</a:t>
            </a:r>
            <a:endParaRPr lang="fa-IR" sz="1400" dirty="0" smtClean="0"/>
          </a:p>
          <a:p>
            <a:pPr algn="r" rtl="1">
              <a:buFont typeface="Wingdings" pitchFamily="2" charset="2"/>
              <a:buChar char="v"/>
            </a:pPr>
            <a:endParaRPr lang="fa-IR" sz="1400" dirty="0" smtClean="0"/>
          </a:p>
          <a:p>
            <a:pPr algn="r" rtl="1">
              <a:buFont typeface="Wingdings" pitchFamily="2" charset="2"/>
              <a:buChar char="v"/>
            </a:pPr>
            <a:r>
              <a:rPr lang="fa-IR" sz="1500" b="1" dirty="0" smtClean="0">
                <a:effectLst>
                  <a:outerShdw blurRad="38100" dist="38100" dir="2700000" algn="tl">
                    <a:srgbClr val="000000">
                      <a:alpha val="43137"/>
                    </a:srgbClr>
                  </a:outerShdw>
                </a:effectLst>
              </a:rPr>
              <a:t>تجزیه و تحلیل آماری </a:t>
            </a:r>
            <a:endParaRPr lang="fa-IR" sz="1500" b="1" dirty="0" smtClean="0">
              <a:effectLst>
                <a:outerShdw blurRad="38100" dist="38100" dir="2700000" algn="tl">
                  <a:srgbClr val="000000">
                    <a:alpha val="43137"/>
                  </a:srgbClr>
                </a:outerShdw>
              </a:effectLst>
            </a:endParaRPr>
          </a:p>
          <a:p>
            <a:pPr algn="r" rtl="1">
              <a:buFont typeface="Wingdings" pitchFamily="2" charset="2"/>
              <a:buChar char="Ø"/>
            </a:pPr>
            <a:r>
              <a:rPr lang="fa-IR" sz="1400" b="1" dirty="0" smtClean="0"/>
              <a:t>داده </a:t>
            </a:r>
            <a:r>
              <a:rPr lang="fa-IR" sz="1400" b="1" dirty="0" smtClean="0"/>
              <a:t>های کمی</a:t>
            </a:r>
            <a:r>
              <a:rPr lang="fa-IR" sz="1400" dirty="0" smtClean="0"/>
              <a:t> </a:t>
            </a:r>
            <a:endParaRPr lang="en-US" sz="1400" dirty="0" smtClean="0"/>
          </a:p>
          <a:p>
            <a:pPr algn="r" rtl="1"/>
            <a:r>
              <a:rPr lang="fa-IR" sz="1400" dirty="0" smtClean="0"/>
              <a:t>گزارش به صورت </a:t>
            </a:r>
            <a:r>
              <a:rPr lang="fa-IR" sz="1400" b="1" dirty="0" smtClean="0"/>
              <a:t>میانگین</a:t>
            </a:r>
            <a:r>
              <a:rPr lang="fa-IR" sz="1400" dirty="0" smtClean="0"/>
              <a:t> (انحراف معیار) و یا </a:t>
            </a:r>
            <a:r>
              <a:rPr lang="fa-IR" sz="1400" b="1" dirty="0" smtClean="0"/>
              <a:t>میانه </a:t>
            </a:r>
            <a:r>
              <a:rPr lang="fa-IR" sz="1400" dirty="0" smtClean="0"/>
              <a:t>(دامنه چارکی) </a:t>
            </a:r>
            <a:endParaRPr lang="en-US" sz="1400" dirty="0" smtClean="0"/>
          </a:p>
          <a:p>
            <a:pPr algn="r" rtl="1"/>
            <a:r>
              <a:rPr lang="fa-IR" sz="1400" dirty="0" smtClean="0"/>
              <a:t>تعیین توزیع نرمال با استفاده از مقادیر کشیدگی و چولگی و آزمون</a:t>
            </a:r>
            <a:r>
              <a:rPr lang="en-CA" sz="1400" dirty="0" err="1" smtClean="0"/>
              <a:t>Wilk</a:t>
            </a:r>
            <a:r>
              <a:rPr lang="en-CA" sz="1400" dirty="0" smtClean="0"/>
              <a:t>-Shapiro</a:t>
            </a:r>
            <a:endParaRPr lang="en-US" sz="1400" dirty="0" smtClean="0"/>
          </a:p>
          <a:p>
            <a:pPr algn="r" rtl="1"/>
            <a:r>
              <a:rPr lang="fa-IR" sz="1400" dirty="0" smtClean="0"/>
              <a:t>آزمون </a:t>
            </a:r>
            <a:r>
              <a:rPr lang="fa-IR" sz="1400" b="1" dirty="0" smtClean="0"/>
              <a:t>آماری تی مستقل </a:t>
            </a:r>
            <a:r>
              <a:rPr lang="fa-IR" sz="1400" dirty="0" smtClean="0"/>
              <a:t>و یا </a:t>
            </a:r>
            <a:r>
              <a:rPr lang="en-CA" sz="1400" b="1" dirty="0" err="1" smtClean="0"/>
              <a:t>mann-whitney</a:t>
            </a:r>
            <a:endParaRPr lang="fa-IR" sz="1400" b="1" dirty="0" smtClean="0"/>
          </a:p>
          <a:p>
            <a:pPr algn="r" rtl="1"/>
            <a:endParaRPr lang="en-US" sz="1400" b="1" dirty="0" smtClean="0"/>
          </a:p>
          <a:p>
            <a:pPr algn="r" rtl="1">
              <a:buFont typeface="Wingdings" pitchFamily="2" charset="2"/>
              <a:buChar char="Ø"/>
            </a:pPr>
            <a:r>
              <a:rPr lang="fa-IR" sz="1400" b="1" dirty="0" smtClean="0"/>
              <a:t>داده های کیفی</a:t>
            </a:r>
            <a:r>
              <a:rPr lang="fa-IR" sz="1400" dirty="0" smtClean="0"/>
              <a:t> </a:t>
            </a:r>
            <a:endParaRPr lang="en-US" sz="1400" dirty="0" smtClean="0"/>
          </a:p>
          <a:p>
            <a:pPr algn="r" rtl="1"/>
            <a:r>
              <a:rPr lang="fa-IR" sz="1400" dirty="0" smtClean="0"/>
              <a:t> گزارش به صورت تعداد (درصد) </a:t>
            </a:r>
            <a:endParaRPr lang="en-US" sz="1400" dirty="0" smtClean="0"/>
          </a:p>
          <a:p>
            <a:pPr algn="r" rtl="1"/>
            <a:r>
              <a:rPr lang="fa-IR" sz="1400" dirty="0" smtClean="0"/>
              <a:t>آزمون مجذور کای و دقیق فیشر </a:t>
            </a:r>
            <a:endParaRPr lang="en-US" sz="1400" dirty="0" smtClean="0"/>
          </a:p>
          <a:p>
            <a:pPr algn="r" rtl="1"/>
            <a:r>
              <a:rPr lang="fa-IR" sz="1400" dirty="0" smtClean="0"/>
              <a:t>محاسبه میزان بروز استاندارد شـده سـنی با استفاده از روش استانداردسازی مستقیم و اطلاعات جمعیت استاندارد</a:t>
            </a:r>
            <a:endParaRPr lang="en-US" sz="1400" dirty="0" smtClean="0"/>
          </a:p>
          <a:p>
            <a:pPr algn="r" rtl="1"/>
            <a:endParaRPr lang="en-US" sz="1400" dirty="0" smtClean="0"/>
          </a:p>
          <a:p>
            <a:pPr algn="r" rtl="1">
              <a:buFont typeface="Wingdings" pitchFamily="2" charset="2"/>
              <a:buChar char="Ø"/>
            </a:pPr>
            <a:r>
              <a:rPr lang="fa-IR" sz="1400" b="1" dirty="0" smtClean="0"/>
              <a:t>کنترل اثر عوامل مخدوش کننده </a:t>
            </a:r>
            <a:endParaRPr lang="en-US" sz="1400" dirty="0" smtClean="0"/>
          </a:p>
          <a:p>
            <a:pPr algn="r" rtl="1"/>
            <a:r>
              <a:rPr lang="fa-IR" sz="1400" dirty="0" smtClean="0"/>
              <a:t>استفاده از مدل رگرسیون لجیستیک </a:t>
            </a:r>
            <a:endParaRPr lang="en-US" sz="1400" dirty="0" smtClean="0"/>
          </a:p>
          <a:p>
            <a:pPr algn="r" rtl="1"/>
            <a:r>
              <a:rPr lang="fa-IR" sz="1400" dirty="0" smtClean="0"/>
              <a:t>مرگ داخل بیمارستانی به عنوان متغیر وابسته </a:t>
            </a:r>
            <a:endParaRPr lang="en-US" sz="1400" dirty="0" smtClean="0"/>
          </a:p>
          <a:p>
            <a:pPr algn="r" rtl="1"/>
            <a:r>
              <a:rPr lang="fa-IR" sz="1400" dirty="0" smtClean="0"/>
              <a:t> متغیر های دموگرافیک و بالینی به عنوان متغیر مستقل </a:t>
            </a:r>
            <a:endParaRPr lang="en-US" sz="1400" dirty="0" smtClean="0"/>
          </a:p>
          <a:p>
            <a:pPr algn="r" rtl="1"/>
            <a:r>
              <a:rPr lang="fa-IR" sz="1400" dirty="0" smtClean="0"/>
              <a:t>گزارش نتایج </a:t>
            </a:r>
            <a:r>
              <a:rPr lang="fa-IR" sz="1400" dirty="0" smtClean="0"/>
              <a:t>بصورت </a:t>
            </a:r>
            <a:r>
              <a:rPr lang="fa-IR" sz="1400" dirty="0" smtClean="0"/>
              <a:t>نسبت شانس (</a:t>
            </a:r>
            <a:r>
              <a:rPr lang="en-CA" sz="1400" dirty="0" smtClean="0"/>
              <a:t>OR</a:t>
            </a:r>
            <a:r>
              <a:rPr lang="fa-IR" sz="1400" dirty="0" smtClean="0"/>
              <a:t>) با فاصله اطمینان 95%  </a:t>
            </a:r>
            <a:endParaRPr lang="en-US" sz="1400" dirty="0" smtClean="0"/>
          </a:p>
          <a:p>
            <a:pPr algn="r" rtl="1"/>
            <a:r>
              <a:rPr lang="fa-IR" sz="1400" dirty="0" smtClean="0"/>
              <a:t>تجزیه و تحلیل اطلاعات در نرم ­افزار </a:t>
            </a:r>
            <a:r>
              <a:rPr lang="en-CA" sz="1400" dirty="0" smtClean="0"/>
              <a:t>SPSS </a:t>
            </a:r>
            <a:r>
              <a:rPr lang="fa-IR" sz="1400" dirty="0" smtClean="0"/>
              <a:t>با سطح معنی داری </a:t>
            </a:r>
            <a:r>
              <a:rPr lang="fa-IR" sz="1400" dirty="0" smtClean="0"/>
              <a:t>0/05 </a:t>
            </a:r>
            <a:r>
              <a:rPr lang="fa-IR" sz="1400" dirty="0" smtClean="0"/>
              <a:t>در آزمون ها </a:t>
            </a:r>
            <a:endParaRPr lang="en-US" sz="1400" dirty="0" smtClean="0"/>
          </a:p>
          <a:p>
            <a:pPr rtl="1"/>
            <a:r>
              <a:rPr lang="fa-IR" sz="1400" dirty="0" smtClean="0"/>
              <a:t> </a:t>
            </a:r>
            <a:endParaRPr lang="en-US" sz="1400" dirty="0" smtClean="0"/>
          </a:p>
          <a:p>
            <a:pPr algn="r" rtl="1">
              <a:buNone/>
            </a:pPr>
            <a:endParaRPr lang="fa-IR" sz="1400" dirty="0" smtClean="0"/>
          </a:p>
          <a:p>
            <a:pPr algn="r" rtl="1">
              <a:buFont typeface="Arial" pitchFamily="34" charset="0"/>
              <a:buChar char="•"/>
            </a:pPr>
            <a:endParaRPr lang="fa-IR" sz="1400" b="1" dirty="0" smtClean="0"/>
          </a:p>
          <a:p>
            <a:pPr algn="r" rtl="1">
              <a:buFont typeface="Arial" pitchFamily="34" charset="0"/>
              <a:buChar char="•"/>
            </a:pPr>
            <a:endParaRPr lang="en-US" sz="1400" b="1" dirty="0" smtClean="0"/>
          </a:p>
          <a:p>
            <a:pPr algn="r" rtl="1">
              <a:buFont typeface="Arial" pitchFamily="34" charset="0"/>
              <a:buChar char="•"/>
            </a:pPr>
            <a:endParaRPr lang="en-US" sz="1400" dirty="0" smtClean="0"/>
          </a:p>
          <a:p>
            <a:pPr lvl="0" algn="r" rtl="1">
              <a:buFont typeface="Arial" pitchFamily="34" charset="0"/>
              <a:buChar char="•"/>
            </a:pPr>
            <a:endParaRPr lang="en-US" sz="1400" dirty="0" smtClean="0"/>
          </a:p>
          <a:p>
            <a:pPr algn="r" rtl="1">
              <a:buFont typeface="Arial" pitchFamily="34" charset="0"/>
              <a:buChar char="•"/>
            </a:pPr>
            <a:endParaRPr lang="fa-IR" sz="1400" b="1" dirty="0" smtClean="0"/>
          </a:p>
          <a:p>
            <a:pPr algn="r" rtl="1">
              <a:buFont typeface="Arial" pitchFamily="34" charset="0"/>
              <a:buChar char="•"/>
            </a:pPr>
            <a:endParaRPr lang="en-US" sz="1400" dirty="0" smtClean="0"/>
          </a:p>
          <a:p>
            <a:pPr algn="r" rtl="1">
              <a:buFont typeface="Wingdings" pitchFamily="2" charset="2"/>
              <a:buChar char="v"/>
            </a:pPr>
            <a:endParaRPr lang="ar-IQ" sz="1400" dirty="0" smtClean="0"/>
          </a:p>
          <a:p>
            <a:pPr algn="r" rtl="1"/>
            <a:endParaRPr lang="en-US" sz="1400" dirty="0">
              <a:latin typeface="Times New Roman" pitchFamily="18" charset="0"/>
              <a:cs typeface="Times New Roman" pitchFamily="18" charset="0"/>
            </a:endParaRPr>
          </a:p>
        </p:txBody>
      </p:sp>
      <p:sp>
        <p:nvSpPr>
          <p:cNvPr id="4" name="Title 1"/>
          <p:cNvSpPr>
            <a:spLocks noGrp="1"/>
          </p:cNvSpPr>
          <p:nvPr>
            <p:ph type="title"/>
          </p:nvPr>
        </p:nvSpPr>
        <p:spPr/>
        <p:txBody>
          <a:bodyPr/>
          <a:lstStyle/>
          <a:p>
            <a:pPr rtl="1"/>
            <a:r>
              <a:rPr lang="fa-IR" b="1" dirty="0" smtClean="0">
                <a:ln w="12700">
                  <a:solidFill>
                    <a:schemeClr val="tx2">
                      <a:satMod val="155000"/>
                    </a:schemeClr>
                  </a:solidFill>
                  <a:prstDash val="solid"/>
                </a:ln>
                <a:solidFill>
                  <a:schemeClr val="accent3">
                    <a:lumMod val="75000"/>
                  </a:schemeClr>
                </a:solidFill>
                <a:effectLst>
                  <a:outerShdw blurRad="50800" dist="38100" dir="5400000" algn="t" rotWithShape="0">
                    <a:prstClr val="black">
                      <a:alpha val="40000"/>
                    </a:prstClr>
                  </a:outerShdw>
                </a:effectLst>
                <a:cs typeface="+mn-cs"/>
              </a:rPr>
              <a:t>روش اجرای طرح</a:t>
            </a:r>
            <a:endParaRPr lang="en-US" b="1" dirty="0">
              <a:ln w="12700">
                <a:solidFill>
                  <a:schemeClr val="tx2">
                    <a:satMod val="155000"/>
                  </a:schemeClr>
                </a:solidFill>
                <a:prstDash val="solid"/>
              </a:ln>
              <a:solidFill>
                <a:schemeClr val="accent3">
                  <a:lumMod val="75000"/>
                </a:schemeClr>
              </a:solidFill>
              <a:effectLst>
                <a:outerShdw blurRad="50800" dist="38100" dir="5400000" algn="t" rotWithShape="0">
                  <a:prstClr val="black">
                    <a:alpha val="40000"/>
                  </a:prstClr>
                </a:outerShdw>
              </a:effectLst>
              <a:cs typeface="+mn-cs"/>
            </a:endParaRPr>
          </a:p>
        </p:txBody>
      </p:sp>
      <p:pic>
        <p:nvPicPr>
          <p:cNvPr id="5" name="Picture 4" descr="download.jpg"/>
          <p:cNvPicPr>
            <a:picLocks noChangeAspect="1"/>
          </p:cNvPicPr>
          <p:nvPr/>
        </p:nvPicPr>
        <p:blipFill>
          <a:blip r:embed="rId2"/>
          <a:stretch>
            <a:fillRect/>
          </a:stretch>
        </p:blipFill>
        <p:spPr>
          <a:xfrm>
            <a:off x="214282" y="5857892"/>
            <a:ext cx="990133" cy="6429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r" rtl="1">
              <a:buFont typeface="Wingdings" pitchFamily="2" charset="2"/>
              <a:buChar char="q"/>
            </a:pPr>
            <a:r>
              <a:rPr lang="ar-SA" sz="1800" b="1" dirty="0" smtClean="0"/>
              <a:t>روش انتخابگر ویژگی </a:t>
            </a:r>
            <a:r>
              <a:rPr lang="fa-IR" sz="1800" b="1" dirty="0" smtClean="0"/>
              <a:t>ها</a:t>
            </a:r>
          </a:p>
          <a:p>
            <a:pPr lvl="0" algn="r" rtl="1">
              <a:buFont typeface="Wingdings" pitchFamily="2" charset="2"/>
              <a:buChar char="ü"/>
            </a:pPr>
            <a:r>
              <a:rPr lang="ar-SA" sz="1600" b="1" dirty="0" smtClean="0"/>
              <a:t>الگوریتم </a:t>
            </a:r>
            <a:r>
              <a:rPr lang="en-US" sz="1600" b="1" dirty="0" err="1" smtClean="0"/>
              <a:t>Boruta</a:t>
            </a:r>
            <a:r>
              <a:rPr lang="fa-IR" sz="1600" b="1" dirty="0" smtClean="0"/>
              <a:t> </a:t>
            </a:r>
          </a:p>
          <a:p>
            <a:pPr lvl="0" algn="r" rtl="1">
              <a:buFont typeface="Arial" pitchFamily="34" charset="0"/>
              <a:buChar char="•"/>
            </a:pPr>
            <a:r>
              <a:rPr lang="fa-IR" sz="1600" dirty="0" smtClean="0"/>
              <a:t>جهت</a:t>
            </a:r>
            <a:r>
              <a:rPr lang="ar-SA" sz="1600" dirty="0" smtClean="0"/>
              <a:t> انتخاب</a:t>
            </a:r>
            <a:r>
              <a:rPr lang="fa-IR" sz="1600" dirty="0" smtClean="0"/>
              <a:t> </a:t>
            </a:r>
            <a:r>
              <a:rPr lang="ar-SA" sz="1600" dirty="0" smtClean="0"/>
              <a:t>تمامی ویژگی های مرتبط</a:t>
            </a:r>
            <a:endParaRPr lang="fa-IR" sz="1600" dirty="0" smtClean="0"/>
          </a:p>
          <a:p>
            <a:pPr algn="r" rtl="1">
              <a:buFont typeface="Wingdings" pitchFamily="2" charset="2"/>
              <a:buChar char="ü"/>
            </a:pPr>
            <a:r>
              <a:rPr lang="ar-SA" sz="1600" b="1" dirty="0" smtClean="0"/>
              <a:t>روش</a:t>
            </a:r>
            <a:r>
              <a:rPr lang="fa-IR" sz="1600" b="1" dirty="0" smtClean="0"/>
              <a:t> (</a:t>
            </a:r>
            <a:r>
              <a:rPr lang="en-US" sz="1600" b="1" dirty="0" smtClean="0"/>
              <a:t>MRMR</a:t>
            </a:r>
            <a:r>
              <a:rPr lang="fa-IR" sz="1600" b="1" dirty="0" smtClean="0"/>
              <a:t>) </a:t>
            </a:r>
            <a:r>
              <a:rPr lang="en-US" sz="1600" b="1" dirty="0" smtClean="0"/>
              <a:t>Minimum Redundancy Maximum Relevance</a:t>
            </a:r>
            <a:r>
              <a:rPr lang="fa-IR" sz="1600" b="1" dirty="0" smtClean="0"/>
              <a:t> </a:t>
            </a:r>
          </a:p>
          <a:p>
            <a:pPr algn="r" rtl="1">
              <a:buFont typeface="Arial" pitchFamily="34" charset="0"/>
              <a:buChar char="•"/>
            </a:pPr>
            <a:r>
              <a:rPr lang="fa-IR" sz="1600" dirty="0" smtClean="0"/>
              <a:t>جهت</a:t>
            </a:r>
            <a:r>
              <a:rPr lang="ar-SA" sz="1600" dirty="0" smtClean="0"/>
              <a:t> حذف تمامی ویژگی های اضافی و </a:t>
            </a:r>
            <a:r>
              <a:rPr lang="fa-IR" sz="1600" dirty="0" smtClean="0"/>
              <a:t> تنها </a:t>
            </a:r>
            <a:r>
              <a:rPr lang="ar-SA" sz="1600" dirty="0" smtClean="0"/>
              <a:t>انتخاب</a:t>
            </a:r>
            <a:r>
              <a:rPr lang="fa-IR" sz="1600" dirty="0" smtClean="0"/>
              <a:t> </a:t>
            </a:r>
            <a:r>
              <a:rPr lang="ar-SA" sz="1600" dirty="0" smtClean="0"/>
              <a:t>ویژگی های مرتبط</a:t>
            </a:r>
            <a:endParaRPr lang="fa-IR" sz="1600" dirty="0" smtClean="0"/>
          </a:p>
          <a:p>
            <a:pPr algn="r" rtl="1">
              <a:buFont typeface="Wingdings" pitchFamily="2" charset="2"/>
              <a:buChar char="ü"/>
            </a:pPr>
            <a:r>
              <a:rPr lang="ar-SA" sz="1600" b="1" dirty="0" smtClean="0"/>
              <a:t>روش </a:t>
            </a:r>
            <a:r>
              <a:rPr lang="fa-IR" sz="1600" b="1" dirty="0" smtClean="0"/>
              <a:t>(</a:t>
            </a:r>
            <a:r>
              <a:rPr lang="en-US" sz="1600" b="1" dirty="0" smtClean="0"/>
              <a:t>RFE</a:t>
            </a:r>
            <a:r>
              <a:rPr lang="fa-IR" sz="1600" b="1" dirty="0" smtClean="0"/>
              <a:t>)</a:t>
            </a:r>
            <a:r>
              <a:rPr lang="en-US" sz="1600" b="1" dirty="0" smtClean="0"/>
              <a:t> Recursive Feature Elimination</a:t>
            </a:r>
            <a:r>
              <a:rPr lang="ar-SA" sz="1600" b="1" dirty="0" smtClean="0"/>
              <a:t>با استفاده از الگوریتم</a:t>
            </a:r>
            <a:r>
              <a:rPr lang="fa-IR" sz="1600" b="1" dirty="0" smtClean="0"/>
              <a:t> </a:t>
            </a:r>
            <a:r>
              <a:rPr lang="en-US" sz="1600" b="1" dirty="0" smtClean="0"/>
              <a:t>Random Forest</a:t>
            </a:r>
            <a:endParaRPr lang="fa-IR" sz="1600" b="1" dirty="0" smtClean="0"/>
          </a:p>
          <a:p>
            <a:pPr algn="r" rtl="1">
              <a:buFont typeface="Arial" pitchFamily="34" charset="0"/>
              <a:buChar char="•"/>
            </a:pPr>
            <a:r>
              <a:rPr lang="ar-SA" sz="1600" dirty="0" smtClean="0"/>
              <a:t>استفاده</a:t>
            </a:r>
            <a:r>
              <a:rPr lang="fa-IR" sz="1600" dirty="0" smtClean="0"/>
              <a:t> </a:t>
            </a:r>
            <a:r>
              <a:rPr lang="ar-SA" sz="1600" dirty="0" smtClean="0"/>
              <a:t>از کمترین تا بیشترین تعداد ویژگی ها برای پیش بینی صحت مدل و انتخاب</a:t>
            </a:r>
            <a:r>
              <a:rPr lang="fa-IR" sz="1600" dirty="0" smtClean="0"/>
              <a:t> </a:t>
            </a:r>
            <a:r>
              <a:rPr lang="ar-SA" sz="1600" dirty="0" smtClean="0"/>
              <a:t>تعداد بهینه ویژگی </a:t>
            </a:r>
            <a:r>
              <a:rPr lang="fa-IR" sz="1600" dirty="0" smtClean="0"/>
              <a:t>با</a:t>
            </a:r>
            <a:r>
              <a:rPr lang="ar-SA" sz="1600" dirty="0" smtClean="0"/>
              <a:t> بیشترین صحت</a:t>
            </a:r>
            <a:endParaRPr lang="en-US" sz="1600" dirty="0" smtClean="0"/>
          </a:p>
          <a:p>
            <a:pPr algn="r" rtl="1">
              <a:buFont typeface="Wingdings" pitchFamily="2" charset="2"/>
              <a:buChar char="q"/>
            </a:pPr>
            <a:endParaRPr lang="fa-IR" sz="1600" b="1" dirty="0" smtClean="0"/>
          </a:p>
          <a:p>
            <a:pPr algn="r" rtl="1">
              <a:buNone/>
            </a:pPr>
            <a:endParaRPr lang="en-US" sz="1400" dirty="0" smtClean="0"/>
          </a:p>
          <a:p>
            <a:pPr marL="342900" indent="-342900" algn="r" rtl="1">
              <a:buFont typeface="+mj-lt"/>
              <a:buAutoNum type="arabicParenR"/>
            </a:pPr>
            <a:endParaRPr lang="fa-IR" sz="1400" b="1" dirty="0" smtClean="0"/>
          </a:p>
          <a:p>
            <a:pPr algn="r" rtl="1"/>
            <a:endParaRPr lang="en-US" sz="1600" b="1" dirty="0" smtClean="0"/>
          </a:p>
          <a:p>
            <a:pPr algn="r" rtl="1"/>
            <a:endParaRPr lang="en-US" dirty="0"/>
          </a:p>
        </p:txBody>
      </p:sp>
      <p:sp>
        <p:nvSpPr>
          <p:cNvPr id="4" name="Title 1"/>
          <p:cNvSpPr>
            <a:spLocks noGrp="1"/>
          </p:cNvSpPr>
          <p:nvPr>
            <p:ph type="title"/>
          </p:nvPr>
        </p:nvSpPr>
        <p:spPr/>
        <p:txBody>
          <a:bodyPr/>
          <a:lstStyle/>
          <a:p>
            <a:pPr rtl="1"/>
            <a:r>
              <a:rPr lang="fa-IR" b="1" dirty="0" smtClean="0">
                <a:ln w="12700">
                  <a:solidFill>
                    <a:schemeClr val="tx2">
                      <a:satMod val="155000"/>
                    </a:schemeClr>
                  </a:solidFill>
                  <a:prstDash val="solid"/>
                </a:ln>
                <a:solidFill>
                  <a:schemeClr val="accent3">
                    <a:lumMod val="75000"/>
                  </a:schemeClr>
                </a:solidFill>
                <a:effectLst>
                  <a:outerShdw blurRad="50800" dist="38100" dir="5400000" algn="t" rotWithShape="0">
                    <a:prstClr val="black">
                      <a:alpha val="40000"/>
                    </a:prstClr>
                  </a:outerShdw>
                </a:effectLst>
                <a:cs typeface="+mn-cs"/>
              </a:rPr>
              <a:t>روش اجرای طرح</a:t>
            </a:r>
            <a:endParaRPr lang="en-US" b="1" dirty="0">
              <a:ln w="12700">
                <a:solidFill>
                  <a:schemeClr val="tx2">
                    <a:satMod val="155000"/>
                  </a:schemeClr>
                </a:solidFill>
                <a:prstDash val="solid"/>
              </a:ln>
              <a:solidFill>
                <a:schemeClr val="accent3">
                  <a:lumMod val="75000"/>
                </a:schemeClr>
              </a:solidFill>
              <a:effectLst>
                <a:outerShdw blurRad="50800" dist="38100" dir="5400000" algn="t" rotWithShape="0">
                  <a:prstClr val="black">
                    <a:alpha val="40000"/>
                  </a:prstClr>
                </a:outerShdw>
              </a:effectLst>
              <a:cs typeface="+mn-cs"/>
            </a:endParaRPr>
          </a:p>
        </p:txBody>
      </p:sp>
      <p:pic>
        <p:nvPicPr>
          <p:cNvPr id="5" name="Picture 4" descr="download.jpg"/>
          <p:cNvPicPr>
            <a:picLocks noChangeAspect="1"/>
          </p:cNvPicPr>
          <p:nvPr/>
        </p:nvPicPr>
        <p:blipFill>
          <a:blip r:embed="rId2"/>
          <a:stretch>
            <a:fillRect/>
          </a:stretch>
        </p:blipFill>
        <p:spPr>
          <a:xfrm>
            <a:off x="214282" y="5857892"/>
            <a:ext cx="990133" cy="6429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pPr lvl="0" algn="r" rtl="1">
              <a:buNone/>
            </a:pPr>
            <a:endParaRPr lang="en-US" sz="1600" dirty="0" smtClean="0"/>
          </a:p>
          <a:p>
            <a:pPr algn="r" rtl="1">
              <a:buFont typeface="Wingdings" pitchFamily="2" charset="2"/>
              <a:buChar char="v"/>
            </a:pPr>
            <a:r>
              <a:rPr lang="ar-SA" sz="1600" dirty="0" smtClean="0"/>
              <a:t>روش های یادگیری ماشین و انالیز های مربوطه در نرم افزار </a:t>
            </a:r>
            <a:r>
              <a:rPr lang="en-US" sz="1600" dirty="0" smtClean="0"/>
              <a:t>R 4.0</a:t>
            </a:r>
            <a:r>
              <a:rPr lang="ar-SA" sz="1600" dirty="0" smtClean="0"/>
              <a:t> انجام خواهد گرفت.</a:t>
            </a:r>
            <a:endParaRPr lang="en-US" sz="1600" dirty="0" smtClean="0"/>
          </a:p>
          <a:p>
            <a:pPr algn="r" rtl="1">
              <a:buFont typeface="Wingdings" pitchFamily="2" charset="2"/>
              <a:buChar char="v"/>
            </a:pPr>
            <a:endParaRPr lang="en-US" sz="1600" dirty="0" smtClean="0"/>
          </a:p>
          <a:p>
            <a:pPr algn="r" rtl="1">
              <a:buFont typeface="Wingdings" pitchFamily="2" charset="2"/>
              <a:buChar char="q"/>
            </a:pPr>
            <a:r>
              <a:rPr lang="ar-SA" sz="1800" b="1" dirty="0" smtClean="0"/>
              <a:t>داده کاوی</a:t>
            </a:r>
            <a:r>
              <a:rPr lang="fa-IR" sz="1800" b="1" dirty="0" smtClean="0"/>
              <a:t> (</a:t>
            </a:r>
            <a:r>
              <a:rPr lang="en-US" sz="1800" b="1" dirty="0" smtClean="0"/>
              <a:t>Data Mining</a:t>
            </a:r>
            <a:r>
              <a:rPr lang="fa-IR" sz="1800" b="1" dirty="0" smtClean="0"/>
              <a:t>)</a:t>
            </a:r>
            <a:r>
              <a:rPr lang="ar-SA" sz="1800" b="1" dirty="0" smtClean="0"/>
              <a:t> با استفاده از یادگیری ماشین</a:t>
            </a:r>
            <a:endParaRPr lang="fa-IR" sz="1800" b="1" dirty="0" smtClean="0"/>
          </a:p>
          <a:p>
            <a:pPr algn="r" rtl="1">
              <a:buFont typeface="Arial" pitchFamily="34" charset="0"/>
              <a:buChar char="•"/>
            </a:pPr>
            <a:r>
              <a:rPr lang="ar-SA" sz="1600" dirty="0" smtClean="0"/>
              <a:t>با توجه به تصاویر </a:t>
            </a:r>
            <a:r>
              <a:rPr lang="en-US" sz="1600" dirty="0" smtClean="0"/>
              <a:t>MR</a:t>
            </a:r>
            <a:r>
              <a:rPr lang="ar-SA" sz="1600" dirty="0" smtClean="0"/>
              <a:t> و همچنین اطلاعات کلینیکی جمع آوری شده، روش های یادگیری ماشین مختلف بر روی آنها امتحان خواهد شد. روش های یاد گیری ماشین که در این مطالعه استفاده خواهند شد به ترتیب زیر خواهد بود</a:t>
            </a:r>
            <a:r>
              <a:rPr lang="fa-IR" sz="1600" dirty="0" smtClean="0"/>
              <a:t>:</a:t>
            </a:r>
          </a:p>
          <a:p>
            <a:pPr marL="342900" lvl="0" indent="-342900">
              <a:buFont typeface="+mj-lt"/>
              <a:buAutoNum type="arabicPeriod"/>
            </a:pPr>
            <a:r>
              <a:rPr lang="en-US" sz="1600" dirty="0" err="1" smtClean="0"/>
              <a:t>eXtreme</a:t>
            </a:r>
            <a:r>
              <a:rPr lang="en-US" sz="1600" dirty="0" smtClean="0"/>
              <a:t> Gradient Boosting </a:t>
            </a:r>
          </a:p>
          <a:p>
            <a:pPr marL="342900" lvl="0" indent="-342900">
              <a:buFont typeface="+mj-lt"/>
              <a:buAutoNum type="arabicPeriod"/>
            </a:pPr>
            <a:r>
              <a:rPr lang="en-US" sz="1600" dirty="0" smtClean="0"/>
              <a:t>Support Vector Machine </a:t>
            </a:r>
          </a:p>
          <a:p>
            <a:pPr marL="342900" lvl="0" indent="-342900">
              <a:buFont typeface="+mj-lt"/>
              <a:buAutoNum type="arabicPeriod"/>
            </a:pPr>
            <a:r>
              <a:rPr lang="en-US" sz="1600" dirty="0" smtClean="0"/>
              <a:t>Quadratic </a:t>
            </a:r>
            <a:r>
              <a:rPr lang="en-US" sz="1600" dirty="0" err="1" smtClean="0"/>
              <a:t>Discriminant</a:t>
            </a:r>
            <a:r>
              <a:rPr lang="en-US" sz="1600" dirty="0" smtClean="0"/>
              <a:t> Analysis </a:t>
            </a:r>
          </a:p>
          <a:p>
            <a:pPr marL="342900" lvl="0" indent="-342900">
              <a:buFont typeface="+mj-lt"/>
              <a:buAutoNum type="arabicPeriod"/>
            </a:pPr>
            <a:r>
              <a:rPr lang="en-US" sz="1600" dirty="0" smtClean="0"/>
              <a:t> Random Forest </a:t>
            </a:r>
          </a:p>
          <a:p>
            <a:pPr marL="342900" lvl="0" indent="-342900">
              <a:buFont typeface="+mj-lt"/>
              <a:buAutoNum type="arabicPeriod"/>
            </a:pPr>
            <a:r>
              <a:rPr lang="en-US" sz="1600" dirty="0" smtClean="0"/>
              <a:t>Decision Tree </a:t>
            </a:r>
          </a:p>
          <a:p>
            <a:pPr marL="342900" lvl="0" indent="-342900">
              <a:buFont typeface="+mj-lt"/>
              <a:buAutoNum type="arabicPeriod"/>
            </a:pPr>
            <a:r>
              <a:rPr lang="en-US" sz="1600" dirty="0" smtClean="0"/>
              <a:t>K-nearest neighbors</a:t>
            </a:r>
          </a:p>
          <a:p>
            <a:pPr marL="342900" lvl="0" indent="-342900">
              <a:buFont typeface="+mj-lt"/>
              <a:buAutoNum type="arabicPeriod"/>
            </a:pPr>
            <a:r>
              <a:rPr lang="en-US" sz="1600" dirty="0" smtClean="0"/>
              <a:t>Logistic Regression</a:t>
            </a:r>
            <a:endParaRPr lang="fa-IR" sz="1600" dirty="0" smtClean="0"/>
          </a:p>
          <a:p>
            <a:pPr marL="342900" lvl="0" indent="-342900">
              <a:buFont typeface="+mj-lt"/>
              <a:buAutoNum type="arabicPeriod"/>
            </a:pPr>
            <a:r>
              <a:rPr lang="en-US" sz="1600" dirty="0" smtClean="0"/>
              <a:t>Stack Learning</a:t>
            </a:r>
            <a:r>
              <a:rPr lang="fa-IR" sz="1600" dirty="0" smtClean="0"/>
              <a:t>: </a:t>
            </a:r>
            <a:endParaRPr lang="en-US" sz="1600" dirty="0" smtClean="0"/>
          </a:p>
          <a:p>
            <a:pPr algn="r" rtl="1">
              <a:buNone/>
            </a:pPr>
            <a:r>
              <a:rPr lang="en-US" sz="1600" dirty="0" smtClean="0"/>
              <a:t> </a:t>
            </a:r>
            <a:r>
              <a:rPr lang="ar-SA" sz="1600" dirty="0" smtClean="0"/>
              <a:t>در این روش از از ماشین های شماره 1 تا 4 به عنوان ماشین های پایه و از ماشین </a:t>
            </a:r>
            <a:r>
              <a:rPr lang="en-US" sz="1600" dirty="0" smtClean="0"/>
              <a:t>Generalized linear model</a:t>
            </a:r>
            <a:r>
              <a:rPr lang="ar-SA" sz="1600" dirty="0" smtClean="0"/>
              <a:t> به عنوان </a:t>
            </a:r>
            <a:r>
              <a:rPr lang="en-US" sz="1600" dirty="0" smtClean="0"/>
              <a:t>super learner</a:t>
            </a:r>
            <a:r>
              <a:rPr lang="ar-SA" sz="1600" dirty="0" smtClean="0"/>
              <a:t> استفاده خواهد شد.</a:t>
            </a:r>
            <a:endParaRPr lang="fa-IR" sz="1600" dirty="0" smtClean="0"/>
          </a:p>
          <a:p>
            <a:pPr algn="r" rtl="1">
              <a:buNone/>
            </a:pPr>
            <a:endParaRPr lang="fa-IR" sz="1600" dirty="0" smtClean="0"/>
          </a:p>
          <a:p>
            <a:pPr algn="r" rtl="1">
              <a:buFont typeface="Arial" pitchFamily="34" charset="0"/>
              <a:buChar char="•"/>
            </a:pPr>
            <a:r>
              <a:rPr lang="ar-SA" sz="1600" dirty="0" smtClean="0"/>
              <a:t> </a:t>
            </a:r>
            <a:r>
              <a:rPr lang="ar-SA" sz="1600" b="1" dirty="0" smtClean="0"/>
              <a:t>ابتداتقسیم داده ها به دو قسمت آموزش (80 درصد) و تست (20 درصد) </a:t>
            </a:r>
            <a:endParaRPr lang="fa-IR" sz="1600" b="1" dirty="0" smtClean="0"/>
          </a:p>
          <a:p>
            <a:pPr algn="r" rtl="1">
              <a:buFont typeface="Arial" pitchFamily="34" charset="0"/>
              <a:buChar char="•"/>
            </a:pPr>
            <a:r>
              <a:rPr lang="ar-SA" sz="1600" b="1" dirty="0" smtClean="0"/>
              <a:t> یادگیری مدل ها بر روی داده آموزش خواهد بود </a:t>
            </a:r>
            <a:endParaRPr lang="fa-IR" sz="1600" b="1" dirty="0" smtClean="0"/>
          </a:p>
          <a:p>
            <a:pPr algn="r" rtl="1">
              <a:buFont typeface="Arial" pitchFamily="34" charset="0"/>
              <a:buChar char="•"/>
            </a:pPr>
            <a:r>
              <a:rPr lang="ar-SA" sz="1600" b="1" dirty="0" smtClean="0"/>
              <a:t> عملکرد مدل ها بر روی داده تست ارزیابی خواهد شد</a:t>
            </a:r>
            <a:endParaRPr lang="en-US" sz="1600" b="1" dirty="0" smtClean="0"/>
          </a:p>
          <a:p>
            <a:pPr lvl="0" algn="r" rtl="1"/>
            <a:endParaRPr lang="fa-IR" sz="1600" dirty="0" smtClean="0"/>
          </a:p>
          <a:p>
            <a:pPr lvl="0" algn="r" rtl="1"/>
            <a:endParaRPr lang="en-US" sz="1600" dirty="0" smtClean="0"/>
          </a:p>
          <a:p>
            <a:pPr algn="r" rtl="1">
              <a:buNone/>
            </a:pPr>
            <a:endParaRPr lang="en-US" sz="1600" dirty="0" smtClean="0"/>
          </a:p>
          <a:p>
            <a:endParaRPr lang="en-US" dirty="0"/>
          </a:p>
        </p:txBody>
      </p:sp>
      <p:sp>
        <p:nvSpPr>
          <p:cNvPr id="4" name="Title 1"/>
          <p:cNvSpPr>
            <a:spLocks noGrp="1"/>
          </p:cNvSpPr>
          <p:nvPr>
            <p:ph type="title"/>
          </p:nvPr>
        </p:nvSpPr>
        <p:spPr/>
        <p:txBody>
          <a:bodyPr/>
          <a:lstStyle/>
          <a:p>
            <a:pPr rtl="1"/>
            <a:r>
              <a:rPr lang="fa-IR" b="1" dirty="0" smtClean="0">
                <a:ln w="12700">
                  <a:solidFill>
                    <a:schemeClr val="tx2">
                      <a:satMod val="155000"/>
                    </a:schemeClr>
                  </a:solidFill>
                  <a:prstDash val="solid"/>
                </a:ln>
                <a:solidFill>
                  <a:schemeClr val="accent3">
                    <a:lumMod val="75000"/>
                  </a:schemeClr>
                </a:solidFill>
                <a:effectLst>
                  <a:outerShdw blurRad="50800" dist="38100" dir="5400000" algn="t" rotWithShape="0">
                    <a:prstClr val="black">
                      <a:alpha val="40000"/>
                    </a:prstClr>
                  </a:outerShdw>
                </a:effectLst>
                <a:cs typeface="+mn-cs"/>
              </a:rPr>
              <a:t>روش اجرای طرح</a:t>
            </a:r>
            <a:endParaRPr lang="en-US" b="1" dirty="0">
              <a:ln w="12700">
                <a:solidFill>
                  <a:schemeClr val="tx2">
                    <a:satMod val="155000"/>
                  </a:schemeClr>
                </a:solidFill>
                <a:prstDash val="solid"/>
              </a:ln>
              <a:solidFill>
                <a:schemeClr val="accent3">
                  <a:lumMod val="75000"/>
                </a:schemeClr>
              </a:solidFill>
              <a:effectLst>
                <a:outerShdw blurRad="50800" dist="38100" dir="5400000" algn="t" rotWithShape="0">
                  <a:prstClr val="black">
                    <a:alpha val="40000"/>
                  </a:prstClr>
                </a:outerShdw>
              </a:effectLst>
              <a:cs typeface="+mn-cs"/>
            </a:endParaRPr>
          </a:p>
        </p:txBody>
      </p:sp>
      <p:pic>
        <p:nvPicPr>
          <p:cNvPr id="5" name="Picture 4" descr="download.jpg"/>
          <p:cNvPicPr>
            <a:picLocks noChangeAspect="1"/>
          </p:cNvPicPr>
          <p:nvPr/>
        </p:nvPicPr>
        <p:blipFill>
          <a:blip r:embed="rId2"/>
          <a:stretch>
            <a:fillRect/>
          </a:stretch>
        </p:blipFill>
        <p:spPr>
          <a:xfrm>
            <a:off x="214282" y="5857892"/>
            <a:ext cx="990133" cy="6429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1928802"/>
            <a:ext cx="8503920" cy="4572000"/>
          </a:xfrm>
        </p:spPr>
        <p:txBody>
          <a:bodyPr/>
          <a:lstStyle/>
          <a:p>
            <a:pPr algn="r" rtl="1"/>
            <a:r>
              <a:rPr lang="ar-IQ" dirty="0" smtClean="0"/>
              <a:t>حفظ</a:t>
            </a:r>
            <a:r>
              <a:rPr lang="fa-IR" dirty="0" smtClean="0"/>
              <a:t> </a:t>
            </a:r>
            <a:r>
              <a:rPr lang="ar-IQ" dirty="0" smtClean="0"/>
              <a:t>تمام اطلاعات بیماران بدون نام ومحرمانه</a:t>
            </a:r>
            <a:endParaRPr lang="fa-IR" dirty="0" smtClean="0"/>
          </a:p>
          <a:p>
            <a:pPr algn="r" rtl="1"/>
            <a:endParaRPr lang="ar-IQ" dirty="0" smtClean="0"/>
          </a:p>
          <a:p>
            <a:pPr algn="r" rtl="1"/>
            <a:r>
              <a:rPr lang="fa-IR" dirty="0" smtClean="0"/>
              <a:t>عدم </a:t>
            </a:r>
            <a:r>
              <a:rPr lang="ar-IQ" dirty="0" smtClean="0"/>
              <a:t>تحمیل</a:t>
            </a:r>
            <a:r>
              <a:rPr lang="fa-IR" dirty="0" smtClean="0"/>
              <a:t> </a:t>
            </a:r>
            <a:r>
              <a:rPr lang="ar-IQ" dirty="0" smtClean="0"/>
              <a:t>هزینه ای بابت پژوهش به بیماران</a:t>
            </a:r>
            <a:endParaRPr lang="fa-IR" dirty="0" smtClean="0"/>
          </a:p>
          <a:p>
            <a:pPr algn="r" rtl="1"/>
            <a:endParaRPr lang="ar-IQ" dirty="0" smtClean="0"/>
          </a:p>
          <a:p>
            <a:pPr algn="r" rtl="1"/>
            <a:r>
              <a:rPr lang="ar-IQ" dirty="0" smtClean="0"/>
              <a:t>رضایت شفاهی وضمنی بیمارمبنی براستفاده ازاطلاعات پرونده بیمار بدون </a:t>
            </a:r>
            <a:r>
              <a:rPr lang="fa-IR" dirty="0" smtClean="0"/>
              <a:t>نام</a:t>
            </a:r>
            <a:endParaRPr lang="ar-IQ" dirty="0" smtClean="0"/>
          </a:p>
          <a:p>
            <a:pPr algn="r" rtl="1"/>
            <a:endParaRPr lang="en-US" dirty="0"/>
          </a:p>
        </p:txBody>
      </p:sp>
      <p:sp>
        <p:nvSpPr>
          <p:cNvPr id="4" name="Title 1"/>
          <p:cNvSpPr>
            <a:spLocks noGrp="1"/>
          </p:cNvSpPr>
          <p:nvPr>
            <p:ph type="title"/>
          </p:nvPr>
        </p:nvSpPr>
        <p:spPr/>
        <p:txBody>
          <a:bodyPr/>
          <a:lstStyle/>
          <a:p>
            <a:pPr rtl="1"/>
            <a:r>
              <a:rPr lang="fa-IR" b="1" dirty="0" smtClean="0">
                <a:ln w="12700">
                  <a:solidFill>
                    <a:schemeClr val="tx2">
                      <a:satMod val="155000"/>
                    </a:schemeClr>
                  </a:solidFill>
                  <a:prstDash val="solid"/>
                </a:ln>
                <a:solidFill>
                  <a:schemeClr val="accent3">
                    <a:lumMod val="75000"/>
                  </a:schemeClr>
                </a:solidFill>
                <a:effectLst>
                  <a:outerShdw blurRad="50800" dist="38100" dir="5400000" algn="t" rotWithShape="0">
                    <a:prstClr val="black">
                      <a:alpha val="40000"/>
                    </a:prstClr>
                  </a:outerShdw>
                </a:effectLst>
                <a:cs typeface="+mn-cs"/>
              </a:rPr>
              <a:t>ملاحظات اخلاقی</a:t>
            </a:r>
            <a:endParaRPr lang="en-US" b="1" dirty="0">
              <a:ln w="12700">
                <a:solidFill>
                  <a:schemeClr val="tx2">
                    <a:satMod val="155000"/>
                  </a:schemeClr>
                </a:solidFill>
                <a:prstDash val="solid"/>
              </a:ln>
              <a:solidFill>
                <a:schemeClr val="accent3">
                  <a:lumMod val="75000"/>
                </a:schemeClr>
              </a:solidFill>
              <a:effectLst>
                <a:outerShdw blurRad="50800" dist="38100" dir="5400000" algn="t" rotWithShape="0">
                  <a:prstClr val="black">
                    <a:alpha val="40000"/>
                  </a:prstClr>
                </a:outerShdw>
              </a:effectLst>
              <a:cs typeface="+mn-cs"/>
            </a:endParaRPr>
          </a:p>
        </p:txBody>
      </p:sp>
      <p:pic>
        <p:nvPicPr>
          <p:cNvPr id="5" name="Picture 4" descr="download.jpg"/>
          <p:cNvPicPr>
            <a:picLocks noChangeAspect="1"/>
          </p:cNvPicPr>
          <p:nvPr/>
        </p:nvPicPr>
        <p:blipFill>
          <a:blip r:embed="rId2"/>
          <a:stretch>
            <a:fillRect/>
          </a:stretch>
        </p:blipFill>
        <p:spPr>
          <a:xfrm>
            <a:off x="214282" y="5857892"/>
            <a:ext cx="990133" cy="6429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Title 1"/>
          <p:cNvSpPr>
            <a:spLocks noGrp="1"/>
          </p:cNvSpPr>
          <p:nvPr>
            <p:ph sz="quarter" idx="1"/>
          </p:nvPr>
        </p:nvSpPr>
        <p:spPr/>
        <p:txBody>
          <a:bodyPr>
            <a:noAutofit/>
          </a:bodyPr>
          <a:lstStyle/>
          <a:p>
            <a:pPr algn="ctr">
              <a:buNone/>
            </a:pPr>
            <a:endParaRPr lang="fa-IR" sz="2800" b="1" dirty="0" smtClean="0">
              <a:solidFill>
                <a:srgbClr val="FFCCCC"/>
              </a:solidFill>
              <a:effectLst>
                <a:innerShdw blurRad="63500" dist="50800" dir="13500000">
                  <a:prstClr val="black">
                    <a:alpha val="50000"/>
                  </a:prstClr>
                </a:innerShdw>
              </a:effectLst>
            </a:endParaRPr>
          </a:p>
          <a:p>
            <a:pPr algn="ctr">
              <a:buNone/>
            </a:pPr>
            <a:r>
              <a:rPr lang="en-US" sz="2800" b="1" dirty="0" smtClean="0">
                <a:ln>
                  <a:solidFill>
                    <a:schemeClr val="accent1">
                      <a:lumMod val="60000"/>
                      <a:lumOff val="40000"/>
                    </a:schemeClr>
                  </a:solidFill>
                </a:ln>
                <a:solidFill>
                  <a:srgbClr val="FFCCCC"/>
                </a:solidFill>
                <a:effectLst>
                  <a:innerShdw blurRad="63500" dist="50800" dir="13500000">
                    <a:prstClr val="black">
                      <a:alpha val="50000"/>
                    </a:prstClr>
                  </a:innerShdw>
                </a:effectLst>
              </a:rPr>
              <a:t>Thank you for your kind attention</a:t>
            </a:r>
            <a:endParaRPr lang="en-US" sz="2800" b="1" dirty="0">
              <a:ln>
                <a:solidFill>
                  <a:schemeClr val="accent1">
                    <a:lumMod val="60000"/>
                    <a:lumOff val="40000"/>
                  </a:schemeClr>
                </a:solidFill>
              </a:ln>
              <a:solidFill>
                <a:srgbClr val="FFCCCC"/>
              </a:solidFill>
              <a:effectLst>
                <a:innerShdw blurRad="63500" dist="50800" dir="13500000">
                  <a:prstClr val="black">
                    <a:alpha val="50000"/>
                  </a:prstClr>
                </a:innerShdw>
              </a:effectLst>
            </a:endParaRPr>
          </a:p>
        </p:txBody>
      </p:sp>
      <p:pic>
        <p:nvPicPr>
          <p:cNvPr id="5" name="Content Placeholder 3" descr="cc30c15925b8aa384b1671e9e27822cf.png"/>
          <p:cNvPicPr>
            <a:picLocks noChangeAspect="1"/>
          </p:cNvPicPr>
          <p:nvPr/>
        </p:nvPicPr>
        <p:blipFill>
          <a:blip r:embed="rId2">
            <a:lum/>
          </a:blip>
          <a:stretch>
            <a:fillRect/>
          </a:stretch>
        </p:blipFill>
        <p:spPr>
          <a:xfrm rot="5400000">
            <a:off x="5388458" y="2630728"/>
            <a:ext cx="2796240" cy="32861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descr="download.jpg"/>
          <p:cNvPicPr>
            <a:picLocks noChangeAspect="1"/>
          </p:cNvPicPr>
          <p:nvPr/>
        </p:nvPicPr>
        <p:blipFill>
          <a:blip r:embed="rId3"/>
          <a:stretch>
            <a:fillRect/>
          </a:stretch>
        </p:blipFill>
        <p:spPr>
          <a:xfrm>
            <a:off x="285720" y="5643578"/>
            <a:ext cx="1100148" cy="7143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140</TotalTime>
  <Words>772</Words>
  <Application>Microsoft Office PowerPoint</Application>
  <PresentationFormat>On-screen Show (4:3)</PresentationFormat>
  <Paragraphs>123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 بررسی روند تغییراتِ بروز و پیامدهای انفارکتوس میوکارد طی پنج سال اخیر و پیش بینی آن توسط روش های یادگیری ماشین </vt:lpstr>
      <vt:lpstr>بیان مسئله و ضرورت اجرای طرح</vt:lpstr>
      <vt:lpstr>مرور متون</vt:lpstr>
      <vt:lpstr>اهداف</vt:lpstr>
      <vt:lpstr>روش اجرای طرح</vt:lpstr>
      <vt:lpstr>روش اجرای طرح</vt:lpstr>
      <vt:lpstr>روش اجرای طرح</vt:lpstr>
      <vt:lpstr>ملاحظات اخلاقی</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بررسی روند تغییراتِ بروز و پیامدهای انفارکتوس میوکارد طی پنج سال اخیر و پیش بینی آن توسط روش های یادگیری ماشین </dc:title>
  <dc:creator>App7</dc:creator>
  <cp:lastModifiedBy>App7</cp:lastModifiedBy>
  <cp:revision>147</cp:revision>
  <dcterms:created xsi:type="dcterms:W3CDTF">2021-09-08T06:33:05Z</dcterms:created>
  <dcterms:modified xsi:type="dcterms:W3CDTF">2021-09-13T10:28:37Z</dcterms:modified>
</cp:coreProperties>
</file>