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63" r:id="rId4"/>
    <p:sldId id="258" r:id="rId5"/>
    <p:sldId id="264" r:id="rId6"/>
    <p:sldId id="265" r:id="rId7"/>
    <p:sldId id="270" r:id="rId8"/>
    <p:sldId id="260" r:id="rId9"/>
    <p:sldId id="266" r:id="rId10"/>
    <p:sldId id="267" r:id="rId11"/>
    <p:sldId id="26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0995" autoAdjust="0"/>
  </p:normalViewPr>
  <p:slideViewPr>
    <p:cSldViewPr snapToGrid="0">
      <p:cViewPr varScale="1">
        <p:scale>
          <a:sx n="83" d="100"/>
          <a:sy n="83" d="100"/>
        </p:scale>
        <p:origin x="-408"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359006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115303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680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85895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9161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3692413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2859898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39717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208233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1A0566-14A7-485A-9562-E16C80B4F1F8}"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323769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1A0566-14A7-485A-9562-E16C80B4F1F8}"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296237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1A0566-14A7-485A-9562-E16C80B4F1F8}" type="datetimeFigureOut">
              <a:rPr lang="en-US" smtClean="0"/>
              <a:t>9/22/2021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212721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1A0566-14A7-485A-9562-E16C80B4F1F8}" type="datetimeFigureOut">
              <a:rPr lang="en-US" smtClean="0"/>
              <a:t>9/22/2021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84079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A0566-14A7-485A-9562-E16C80B4F1F8}" type="datetimeFigureOut">
              <a:rPr lang="en-US" smtClean="0"/>
              <a:t>9/22/2021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10378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1A0566-14A7-485A-9562-E16C80B4F1F8}"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387266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71A0566-14A7-485A-9562-E16C80B4F1F8}"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67C1A-522D-4E46-9340-F80E9019084A}" type="slidenum">
              <a:rPr lang="en-US" smtClean="0"/>
              <a:t>‹#›</a:t>
            </a:fld>
            <a:endParaRPr lang="en-US"/>
          </a:p>
        </p:txBody>
      </p:sp>
    </p:spTree>
    <p:extLst>
      <p:ext uri="{BB962C8B-B14F-4D97-AF65-F5344CB8AC3E}">
        <p14:creationId xmlns:p14="http://schemas.microsoft.com/office/powerpoint/2010/main" val="2887906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1A0566-14A7-485A-9562-E16C80B4F1F8}" type="datetimeFigureOut">
              <a:rPr lang="en-US" smtClean="0"/>
              <a:t>9/22/2021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467C1A-522D-4E46-9340-F80E9019084A}" type="slidenum">
              <a:rPr lang="en-US" smtClean="0"/>
              <a:t>‹#›</a:t>
            </a:fld>
            <a:endParaRPr lang="en-US"/>
          </a:p>
        </p:txBody>
      </p:sp>
    </p:spTree>
    <p:extLst>
      <p:ext uri="{BB962C8B-B14F-4D97-AF65-F5344CB8AC3E}">
        <p14:creationId xmlns:p14="http://schemas.microsoft.com/office/powerpoint/2010/main" val="375076333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22363"/>
            <a:ext cx="9144000" cy="2387600"/>
          </a:xfrm>
        </p:spPr>
        <p:txBody>
          <a:bodyPr>
            <a:noAutofit/>
          </a:bodyPr>
          <a:lstStyle/>
          <a:p>
            <a:r>
              <a:rPr lang="fa-IR" sz="4000" dirty="0" smtClean="0"/>
              <a:t>بررسی تغییرات پارامترهای اکوکاردیوگرافیک در بیماران بهبودیافته از کووید 19 بیمارستان قلب شهیدرجایی در دوره 6ماهه(با فوکوس بر پارامترهای عملکردی بطن راست)وارتباط شدت بیماری با اختلال عملکرد بطن راست</a:t>
            </a:r>
            <a:endParaRPr lang="en-US" sz="4000" dirty="0"/>
          </a:p>
        </p:txBody>
      </p:sp>
    </p:spTree>
    <p:extLst>
      <p:ext uri="{BB962C8B-B14F-4D97-AF65-F5344CB8AC3E}">
        <p14:creationId xmlns:p14="http://schemas.microsoft.com/office/powerpoint/2010/main" val="3361093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ادامه اهداف اختصاصی</a:t>
            </a:r>
            <a:endParaRPr lang="fa-IR" dirty="0"/>
          </a:p>
        </p:txBody>
      </p:sp>
      <p:sp>
        <p:nvSpPr>
          <p:cNvPr id="3" name="Content Placeholder 2"/>
          <p:cNvSpPr>
            <a:spLocks noGrp="1"/>
          </p:cNvSpPr>
          <p:nvPr>
            <p:ph idx="1"/>
          </p:nvPr>
        </p:nvSpPr>
        <p:spPr/>
        <p:txBody>
          <a:bodyPr/>
          <a:lstStyle/>
          <a:p>
            <a:endParaRPr lang="fa-IR" dirty="0"/>
          </a:p>
        </p:txBody>
      </p:sp>
      <p:sp>
        <p:nvSpPr>
          <p:cNvPr id="4" name="Rectangle 3"/>
          <p:cNvSpPr/>
          <p:nvPr/>
        </p:nvSpPr>
        <p:spPr>
          <a:xfrm>
            <a:off x="1018573" y="2650603"/>
            <a:ext cx="8255429" cy="2308324"/>
          </a:xfrm>
          <a:prstGeom prst="rect">
            <a:avLst/>
          </a:prstGeom>
        </p:spPr>
        <p:txBody>
          <a:bodyPr wrap="square">
            <a:spAutoFit/>
          </a:bodyPr>
          <a:lstStyle/>
          <a:p>
            <a:pPr rtl="1"/>
            <a:r>
              <a:rPr lang="fa-IR" dirty="0"/>
              <a:t>تعیین تغییرات در  استرین بطن راست و دهلیز راست در بیماری  </a:t>
            </a:r>
            <a:r>
              <a:rPr lang="en-US" dirty="0"/>
              <a:t>Covid-19 </a:t>
            </a:r>
            <a:r>
              <a:rPr lang="fa-IR" dirty="0"/>
              <a:t>در فاز بهبودی بیماری بعد از 6 ماه و ارتباط ان  با شدت بیماری </a:t>
            </a:r>
          </a:p>
          <a:p>
            <a:pPr rtl="1"/>
            <a:r>
              <a:rPr lang="fa-IR" dirty="0"/>
              <a:t> تعیین تغییرات در  استرین بطن چپ در بیماران مبتلا به </a:t>
            </a:r>
            <a:r>
              <a:rPr lang="en-US" dirty="0"/>
              <a:t>Covid-19 </a:t>
            </a:r>
            <a:r>
              <a:rPr lang="fa-IR" dirty="0"/>
              <a:t>با تظاهرات شدید تر  بعد از 6 ماه وارتباط  میزان تغییرات  آن با شدت بیماری </a:t>
            </a:r>
          </a:p>
          <a:p>
            <a:pPr rtl="1"/>
            <a:r>
              <a:rPr lang="en-US" dirty="0"/>
              <a:t>EF</a:t>
            </a:r>
            <a:r>
              <a:rPr lang="fa-IR" dirty="0"/>
              <a:t>تعیین تغییرات در   بطن چپ در بیماران مبتلا به </a:t>
            </a:r>
            <a:r>
              <a:rPr lang="en-US" dirty="0"/>
              <a:t>Covid-19 </a:t>
            </a:r>
            <a:r>
              <a:rPr lang="fa-IR" dirty="0"/>
              <a:t>با تظاهرات شدیدتر بعد از 6 ماه و ارتباط  میزان تغییرات آن با شدت بیماری</a:t>
            </a:r>
          </a:p>
          <a:p>
            <a:pPr rtl="1"/>
            <a:r>
              <a:rPr lang="fa-IR" dirty="0"/>
              <a:t>تعیین تغییرات در  اختلال عملکرد دیاستولیک  بطن چپ در بیماران بهبود یافته از کووید </a:t>
            </a:r>
            <a:r>
              <a:rPr lang="en-US" dirty="0"/>
              <a:t>Covid-19  </a:t>
            </a:r>
            <a:r>
              <a:rPr lang="fa-IR" dirty="0"/>
              <a:t>بعد از 6 ماه و ارتباط میزان تغییرات  آن با شدت بیماری </a:t>
            </a:r>
          </a:p>
        </p:txBody>
      </p:sp>
    </p:spTree>
    <p:extLst>
      <p:ext uri="{BB962C8B-B14F-4D97-AF65-F5344CB8AC3E}">
        <p14:creationId xmlns:p14="http://schemas.microsoft.com/office/powerpoint/2010/main" val="164212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09600"/>
            <a:ext cx="8596313" cy="1320800"/>
          </a:xfrm>
        </p:spPr>
        <p:txBody>
          <a:bodyPr/>
          <a:lstStyle/>
          <a:p>
            <a:pPr algn="r"/>
            <a:r>
              <a:rPr lang="fa-IR" dirty="0" smtClean="0"/>
              <a:t>فرضیات</a:t>
            </a:r>
            <a:endParaRPr lang="en-US" dirty="0"/>
          </a:p>
        </p:txBody>
      </p:sp>
      <p:sp>
        <p:nvSpPr>
          <p:cNvPr id="4" name="Rectangle 3"/>
          <p:cNvSpPr/>
          <p:nvPr/>
        </p:nvSpPr>
        <p:spPr>
          <a:xfrm>
            <a:off x="810228" y="2326511"/>
            <a:ext cx="8183301" cy="2862322"/>
          </a:xfrm>
          <a:prstGeom prst="rect">
            <a:avLst/>
          </a:prstGeom>
        </p:spPr>
        <p:txBody>
          <a:bodyPr wrap="square">
            <a:spAutoFit/>
          </a:bodyPr>
          <a:lstStyle/>
          <a:p>
            <a:pPr algn="r" rtl="1">
              <a:buFont typeface="Arial" panose="020B0604020202020204" pitchFamily="34" charset="0"/>
              <a:buChar char="•"/>
            </a:pPr>
            <a:r>
              <a:rPr lang="en-US" sz="1500" dirty="0">
                <a:solidFill>
                  <a:srgbClr val="000000"/>
                </a:solidFill>
              </a:rPr>
              <a:t> Visual RV function </a:t>
            </a:r>
            <a:r>
              <a:rPr lang="fa-IR" sz="1500" dirty="0">
                <a:solidFill>
                  <a:srgbClr val="000000"/>
                </a:solidFill>
              </a:rPr>
              <a:t>در بیماران بهبود یافته از  </a:t>
            </a:r>
            <a:r>
              <a:rPr lang="en-US" sz="1500" dirty="0" err="1">
                <a:solidFill>
                  <a:srgbClr val="000000"/>
                </a:solidFill>
              </a:rPr>
              <a:t>Covid</a:t>
            </a:r>
            <a:r>
              <a:rPr lang="en-US" sz="1500" dirty="0">
                <a:solidFill>
                  <a:srgbClr val="000000"/>
                </a:solidFill>
              </a:rPr>
              <a:t>-  19   </a:t>
            </a:r>
            <a:r>
              <a:rPr lang="fa-IR" sz="1500" dirty="0">
                <a:solidFill>
                  <a:srgbClr val="000000"/>
                </a:solidFill>
              </a:rPr>
              <a:t>بعد از 6 ماه مختل است ومیزان اختلال </a:t>
            </a:r>
            <a:endParaRPr lang="fa-IR" sz="1500" dirty="0" smtClean="0">
              <a:solidFill>
                <a:srgbClr val="000000"/>
              </a:solidFill>
            </a:endParaRPr>
          </a:p>
          <a:p>
            <a:pPr algn="r" rtl="1"/>
            <a:r>
              <a:rPr lang="fa-IR" sz="1500" dirty="0" smtClean="0">
                <a:solidFill>
                  <a:srgbClr val="000000"/>
                </a:solidFill>
              </a:rPr>
              <a:t>آن </a:t>
            </a:r>
            <a:r>
              <a:rPr lang="fa-IR" sz="1500" dirty="0">
                <a:solidFill>
                  <a:srgbClr val="000000"/>
                </a:solidFill>
              </a:rPr>
              <a:t>با شدت بیماری مرتبط است. </a:t>
            </a:r>
            <a:r>
              <a:rPr lang="fa-IR" sz="1500" dirty="0"/>
              <a:t/>
            </a:r>
            <a:br>
              <a:rPr lang="fa-IR" sz="1500" dirty="0"/>
            </a:br>
            <a:endParaRPr lang="fa-IR" sz="1500" dirty="0"/>
          </a:p>
          <a:p>
            <a:pPr algn="r" rtl="1">
              <a:buFont typeface="Arial" panose="020B0604020202020204" pitchFamily="34" charset="0"/>
              <a:buChar char="•"/>
            </a:pPr>
            <a:r>
              <a:rPr lang="fa-IR" sz="1500" dirty="0">
                <a:solidFill>
                  <a:srgbClr val="000000"/>
                </a:solidFill>
              </a:rPr>
              <a:t> </a:t>
            </a:r>
            <a:r>
              <a:rPr lang="en-US" sz="1500" dirty="0">
                <a:solidFill>
                  <a:srgbClr val="000000"/>
                </a:solidFill>
              </a:rPr>
              <a:t>Longitudinal RV function </a:t>
            </a:r>
            <a:r>
              <a:rPr lang="fa-IR" sz="1500" dirty="0">
                <a:solidFill>
                  <a:srgbClr val="000000"/>
                </a:solidFill>
              </a:rPr>
              <a:t>در بیماران بهبود یافته از  </a:t>
            </a:r>
            <a:r>
              <a:rPr lang="en-US" sz="1500" dirty="0">
                <a:solidFill>
                  <a:srgbClr val="000000"/>
                </a:solidFill>
              </a:rPr>
              <a:t>Covid-19  </a:t>
            </a:r>
            <a:r>
              <a:rPr lang="fa-IR" sz="1500" dirty="0">
                <a:solidFill>
                  <a:srgbClr val="000000"/>
                </a:solidFill>
              </a:rPr>
              <a:t>بعد از 6 ماه تغییر می کند و  میزان تغییر  آن با شدت بیماری مرتبط است .  </a:t>
            </a:r>
            <a:endParaRPr lang="fa-IR" sz="1500" dirty="0"/>
          </a:p>
          <a:p>
            <a:pPr algn="r" rtl="1">
              <a:buFont typeface="Arial" panose="020B0604020202020204" pitchFamily="34" charset="0"/>
              <a:buChar char="•"/>
            </a:pPr>
            <a:r>
              <a:rPr lang="fa-IR" sz="1500" dirty="0">
                <a:solidFill>
                  <a:srgbClr val="000000"/>
                </a:solidFill>
              </a:rPr>
              <a:t> </a:t>
            </a:r>
            <a:r>
              <a:rPr lang="en-US" sz="1500" dirty="0">
                <a:solidFill>
                  <a:srgbClr val="000000"/>
                </a:solidFill>
              </a:rPr>
              <a:t>RV FAC </a:t>
            </a:r>
            <a:r>
              <a:rPr lang="fa-IR" sz="1500" dirty="0">
                <a:solidFill>
                  <a:srgbClr val="000000"/>
                </a:solidFill>
              </a:rPr>
              <a:t>در بیماران بهبود یافته از  </a:t>
            </a:r>
            <a:r>
              <a:rPr lang="en-US" sz="1500" dirty="0">
                <a:solidFill>
                  <a:srgbClr val="000000"/>
                </a:solidFill>
              </a:rPr>
              <a:t>Covid-19  </a:t>
            </a:r>
            <a:r>
              <a:rPr lang="fa-IR" sz="1500" dirty="0">
                <a:solidFill>
                  <a:srgbClr val="000000"/>
                </a:solidFill>
              </a:rPr>
              <a:t>بعد از 6 ماه تغییر می کند  و میزان تغییر  آن با شدت بیماری مرتبط است.</a:t>
            </a:r>
            <a:endParaRPr lang="fa-IR" sz="1500" dirty="0"/>
          </a:p>
          <a:p>
            <a:pPr algn="r" rtl="1">
              <a:buFont typeface="Arial" panose="020B0604020202020204" pitchFamily="34" charset="0"/>
              <a:buChar char="•"/>
            </a:pPr>
            <a:r>
              <a:rPr lang="en-US" sz="1500" dirty="0">
                <a:solidFill>
                  <a:srgbClr val="000000"/>
                </a:solidFill>
              </a:rPr>
              <a:t>RV Myocardial performance index </a:t>
            </a:r>
            <a:r>
              <a:rPr lang="fa-IR" sz="1500" dirty="0">
                <a:solidFill>
                  <a:srgbClr val="000000"/>
                </a:solidFill>
              </a:rPr>
              <a:t>در بیماران بهبود یافته از  </a:t>
            </a:r>
            <a:r>
              <a:rPr lang="en-US" sz="1500" dirty="0">
                <a:solidFill>
                  <a:srgbClr val="000000"/>
                </a:solidFill>
              </a:rPr>
              <a:t>Covid-19  </a:t>
            </a:r>
            <a:r>
              <a:rPr lang="fa-IR" sz="1500" dirty="0">
                <a:solidFill>
                  <a:srgbClr val="000000"/>
                </a:solidFill>
              </a:rPr>
              <a:t>بعد از 6ماه تغییر می کند و میزان اختلال آن با شدت بیماری مرتبط است.</a:t>
            </a:r>
            <a:endParaRPr lang="fa-IR" sz="1500" dirty="0"/>
          </a:p>
          <a:p>
            <a:pPr algn="r" rtl="1">
              <a:buFont typeface="Arial" panose="020B0604020202020204" pitchFamily="34" charset="0"/>
              <a:buChar char="•"/>
            </a:pPr>
            <a:r>
              <a:rPr lang="fa-IR" sz="1500" dirty="0"/>
              <a:t/>
            </a:r>
            <a:br>
              <a:rPr lang="fa-IR" sz="1500" dirty="0"/>
            </a:br>
            <a:endParaRPr lang="fa-IR" sz="1500" dirty="0"/>
          </a:p>
          <a:p>
            <a:pPr algn="r" rtl="1">
              <a:buFont typeface="Arial" panose="020B0604020202020204" pitchFamily="34" charset="0"/>
              <a:buChar char="•"/>
            </a:pPr>
            <a:r>
              <a:rPr lang="fa-IR" sz="1500" dirty="0">
                <a:solidFill>
                  <a:srgbClr val="000000"/>
                </a:solidFill>
              </a:rPr>
              <a:t> </a:t>
            </a:r>
            <a:endParaRPr lang="en-US" sz="1500" dirty="0"/>
          </a:p>
        </p:txBody>
      </p:sp>
    </p:spTree>
    <p:extLst>
      <p:ext uri="{BB962C8B-B14F-4D97-AF65-F5344CB8AC3E}">
        <p14:creationId xmlns:p14="http://schemas.microsoft.com/office/powerpoint/2010/main" val="822355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lgn="just">
              <a:buFont typeface="Arial" panose="020B0604020202020204" pitchFamily="34" charset="0"/>
              <a:buChar char="•"/>
            </a:pPr>
            <a:r>
              <a:rPr lang="fa-IR" dirty="0">
                <a:solidFill>
                  <a:srgbClr val="000000"/>
                </a:solidFill>
              </a:rPr>
              <a:t>در بیماران مبتلا به </a:t>
            </a:r>
            <a:r>
              <a:rPr lang="en-US" sz="1400" dirty="0">
                <a:solidFill>
                  <a:srgbClr val="000000"/>
                </a:solidFill>
              </a:rPr>
              <a:t>Covid-19</a:t>
            </a:r>
            <a:r>
              <a:rPr lang="en-US" dirty="0">
                <a:solidFill>
                  <a:srgbClr val="000000"/>
                </a:solidFill>
              </a:rPr>
              <a:t> </a:t>
            </a:r>
            <a:r>
              <a:rPr lang="fa-IR" dirty="0">
                <a:solidFill>
                  <a:srgbClr val="000000"/>
                </a:solidFill>
              </a:rPr>
              <a:t>با تظاهرات شدید تر  بعد از 6 ماه، استرین بطن چپ  تغییر می کند و  میزان تغییرات  آن با شدت بیماری مرتبط است.</a:t>
            </a:r>
            <a:endParaRPr lang="fa-IR" dirty="0"/>
          </a:p>
          <a:p>
            <a:pPr algn="just">
              <a:buFont typeface="Arial" panose="020B0604020202020204" pitchFamily="34" charset="0"/>
              <a:buChar char="•"/>
            </a:pPr>
            <a:r>
              <a:rPr lang="fa-IR" dirty="0">
                <a:solidFill>
                  <a:srgbClr val="000000"/>
                </a:solidFill>
              </a:rPr>
              <a:t>در بیماران مبتلا به </a:t>
            </a:r>
            <a:r>
              <a:rPr lang="en-US" sz="1400" dirty="0">
                <a:solidFill>
                  <a:srgbClr val="000000"/>
                </a:solidFill>
              </a:rPr>
              <a:t>Covid-19</a:t>
            </a:r>
            <a:r>
              <a:rPr lang="en-US" dirty="0">
                <a:solidFill>
                  <a:srgbClr val="000000"/>
                </a:solidFill>
              </a:rPr>
              <a:t> </a:t>
            </a:r>
            <a:r>
              <a:rPr lang="fa-IR" dirty="0">
                <a:solidFill>
                  <a:srgbClr val="000000"/>
                </a:solidFill>
              </a:rPr>
              <a:t>با تظاهرات شدیدتر بعد از 6 ماه، </a:t>
            </a:r>
            <a:r>
              <a:rPr lang="en-US" sz="1400" dirty="0">
                <a:solidFill>
                  <a:srgbClr val="000000"/>
                </a:solidFill>
              </a:rPr>
              <a:t>EF </a:t>
            </a:r>
            <a:r>
              <a:rPr lang="en-US" dirty="0">
                <a:solidFill>
                  <a:srgbClr val="000000"/>
                </a:solidFill>
              </a:rPr>
              <a:t> </a:t>
            </a:r>
            <a:r>
              <a:rPr lang="fa-IR" dirty="0">
                <a:solidFill>
                  <a:srgbClr val="000000"/>
                </a:solidFill>
              </a:rPr>
              <a:t>بطن چپ تغییر می کند  و  میزان تغییرات آن با شدت بیماری مرتبط است.</a:t>
            </a:r>
            <a:endParaRPr lang="fa-IR" dirty="0"/>
          </a:p>
          <a:p>
            <a:pPr algn="just">
              <a:buFont typeface="Arial" panose="020B0604020202020204" pitchFamily="34" charset="0"/>
              <a:buChar char="•"/>
            </a:pPr>
            <a:r>
              <a:rPr lang="fa-IR" dirty="0">
                <a:solidFill>
                  <a:srgbClr val="000000"/>
                </a:solidFill>
              </a:rPr>
              <a:t> بیماری  </a:t>
            </a:r>
            <a:r>
              <a:rPr lang="en-US" sz="1400" dirty="0">
                <a:solidFill>
                  <a:srgbClr val="000000"/>
                </a:solidFill>
              </a:rPr>
              <a:t>Covid-19</a:t>
            </a:r>
            <a:r>
              <a:rPr lang="en-US" dirty="0">
                <a:solidFill>
                  <a:srgbClr val="000000"/>
                </a:solidFill>
              </a:rPr>
              <a:t> </a:t>
            </a:r>
            <a:r>
              <a:rPr lang="fa-IR" dirty="0">
                <a:solidFill>
                  <a:srgbClr val="000000"/>
                </a:solidFill>
              </a:rPr>
              <a:t>در فاز بهبودی بیماری بعد از 6 ماه، با  کاهش در استرین بطن راست و دهلیز راست همراه است و میزان کاهش  آن ها با شدت بیماری مرتبط است.</a:t>
            </a:r>
            <a:endParaRPr lang="fa-IR" dirty="0"/>
          </a:p>
          <a:p>
            <a:pPr algn="just">
              <a:buFont typeface="Arial" panose="020B0604020202020204" pitchFamily="34" charset="0"/>
              <a:buChar char="•"/>
            </a:pPr>
            <a:r>
              <a:rPr lang="fa-IR" dirty="0">
                <a:solidFill>
                  <a:srgbClr val="000000"/>
                </a:solidFill>
              </a:rPr>
              <a:t> در بیماران بهبود یافته از کووید </a:t>
            </a:r>
            <a:r>
              <a:rPr lang="en-US" sz="1400" dirty="0">
                <a:solidFill>
                  <a:srgbClr val="000000"/>
                </a:solidFill>
              </a:rPr>
              <a:t>Covid-19</a:t>
            </a:r>
            <a:r>
              <a:rPr lang="en-US" dirty="0">
                <a:solidFill>
                  <a:srgbClr val="000000"/>
                </a:solidFill>
              </a:rPr>
              <a:t>  </a:t>
            </a:r>
            <a:r>
              <a:rPr lang="fa-IR" dirty="0">
                <a:solidFill>
                  <a:srgbClr val="000000"/>
                </a:solidFill>
              </a:rPr>
              <a:t>بعد از 6 ماه  بهبودی اختلال عملکرد دیاستولیک دیده می شود و میزان تغییرات  آن با شدت بیماری مرتبط است .</a:t>
            </a:r>
            <a:endParaRPr lang="fa-IR" dirty="0"/>
          </a:p>
          <a:p>
            <a:r>
              <a:rPr lang="fa-IR" dirty="0"/>
              <a:t/>
            </a:r>
            <a:br>
              <a:rPr lang="fa-IR" dirty="0"/>
            </a:br>
            <a:endParaRPr lang="en-US" dirty="0"/>
          </a:p>
          <a:p>
            <a:endParaRPr lang="fa-IR" dirty="0"/>
          </a:p>
        </p:txBody>
      </p:sp>
    </p:spTree>
    <p:extLst>
      <p:ext uri="{BB962C8B-B14F-4D97-AF65-F5344CB8AC3E}">
        <p14:creationId xmlns:p14="http://schemas.microsoft.com/office/powerpoint/2010/main" val="196862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rgbClr val="000000"/>
                </a:solidFill>
                <a:hlinkClick r:id="rId2"/>
              </a:rPr>
              <a:t>بیان مسئله</a:t>
            </a:r>
            <a:r>
              <a:rPr lang="fa-IR" dirty="0">
                <a:solidFill>
                  <a:srgbClr val="000000"/>
                </a:solidFill>
              </a:rPr>
              <a:t/>
            </a:r>
            <a:br>
              <a:rPr lang="fa-IR" dirty="0">
                <a:solidFill>
                  <a:srgbClr val="000000"/>
                </a:solidFill>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96828519"/>
              </p:ext>
            </p:extLst>
          </p:nvPr>
        </p:nvGraphicFramePr>
        <p:xfrm>
          <a:off x="1091962" y="1825625"/>
          <a:ext cx="10008077" cy="4351338"/>
        </p:xfrm>
        <a:graphic>
          <a:graphicData uri="http://schemas.openxmlformats.org/drawingml/2006/table">
            <a:tbl>
              <a:tblPr rtl="1"/>
              <a:tblGrid>
                <a:gridCol w="1000808">
                  <a:extLst>
                    <a:ext uri="{9D8B030D-6E8A-4147-A177-3AD203B41FA5}">
                      <a16:colId xmlns:a16="http://schemas.microsoft.com/office/drawing/2014/main" xmlns="" val="20000"/>
                    </a:ext>
                  </a:extLst>
                </a:gridCol>
                <a:gridCol w="9007269">
                  <a:extLst>
                    <a:ext uri="{9D8B030D-6E8A-4147-A177-3AD203B41FA5}">
                      <a16:colId xmlns:a16="http://schemas.microsoft.com/office/drawing/2014/main" xmlns="" val="20001"/>
                    </a:ext>
                  </a:extLst>
                </a:gridCol>
              </a:tblGrid>
              <a:tr h="4351338">
                <a:tc>
                  <a:txBody>
                    <a:bodyPr/>
                    <a:lstStyle/>
                    <a:p>
                      <a:pPr rtl="1"/>
                      <a:endParaRPr lang="fa-IR" sz="1700" dirty="0">
                        <a:solidFill>
                          <a:srgbClr val="000000"/>
                        </a:solidFill>
                        <a:effectLst/>
                      </a:endParaRPr>
                    </a:p>
                  </a:txBody>
                  <a:tcPr marL="87027" marR="87027" marT="43513" marB="43513" anchor="ctr">
                    <a:lnL>
                      <a:noFill/>
                    </a:lnL>
                    <a:lnR>
                      <a:noFill/>
                    </a:lnR>
                    <a:lnT>
                      <a:noFill/>
                    </a:lnT>
                    <a:lnB>
                      <a:noFill/>
                    </a:lnB>
                  </a:tcPr>
                </a:tc>
                <a:tc>
                  <a:txBody>
                    <a:bodyPr/>
                    <a:lstStyle/>
                    <a:p>
                      <a:pPr algn="ctr" rtl="1"/>
                      <a:r>
                        <a:rPr lang="fa-IR" sz="2400" b="0" dirty="0">
                          <a:solidFill>
                            <a:srgbClr val="000000"/>
                          </a:solidFill>
                          <a:effectLst/>
                          <a:latin typeface="Calibri" panose="020F0502020204030204" pitchFamily="34" charset="0"/>
                          <a:hlinkClick r:id="rId2"/>
                        </a:rPr>
                        <a:t>ویروس نوظهور </a:t>
                      </a:r>
                      <a:r>
                        <a:rPr lang="en-US" sz="2400" b="0" dirty="0">
                          <a:solidFill>
                            <a:srgbClr val="000000"/>
                          </a:solidFill>
                          <a:effectLst/>
                          <a:latin typeface="Calibri" panose="020F0502020204030204" pitchFamily="34" charset="0"/>
                          <a:hlinkClick r:id="rId2"/>
                        </a:rPr>
                        <a:t>COVID-19   </a:t>
                      </a:r>
                      <a:r>
                        <a:rPr lang="fa-IR" sz="2400" b="0" dirty="0">
                          <a:solidFill>
                            <a:srgbClr val="000000"/>
                          </a:solidFill>
                          <a:effectLst/>
                          <a:latin typeface="Calibri" panose="020F0502020204030204" pitchFamily="34" charset="0"/>
                          <a:hlinkClick r:id="rId2"/>
                        </a:rPr>
                        <a:t>در حال حاضر با ایجاد پاندمی در سراسر جهان ، تا کنون بالغ بر190 میلیون و سیصد هزار  نفر را درگیر گرده و مورتالیتی بالای 4میلیون نفر  داشته است .</a:t>
                      </a:r>
                      <a:r>
                        <a:rPr lang="fa-IR" sz="2400" b="0" baseline="30000" dirty="0">
                          <a:solidFill>
                            <a:srgbClr val="000000"/>
                          </a:solidFill>
                          <a:effectLst/>
                          <a:latin typeface="Calibri" panose="020F0502020204030204" pitchFamily="34" charset="0"/>
                          <a:hlinkClick r:id="rId2"/>
                        </a:rPr>
                        <a:t>1</a:t>
                      </a:r>
                      <a:r>
                        <a:rPr lang="fa-IR" sz="2400" b="0" dirty="0">
                          <a:solidFill>
                            <a:srgbClr val="000000"/>
                          </a:solidFill>
                          <a:effectLst/>
                          <a:latin typeface="Calibri" panose="020F0502020204030204" pitchFamily="34" charset="0"/>
                          <a:hlinkClick r:id="rId2"/>
                        </a:rPr>
                        <a:t> این در حالیست که اثرات قلبی عروقی این ویروس علیرغم پیشرفت های بسیار  در این رابطه،  همچنان ناشناخته باقی مانده است. در مقالات تروپونین بالا به عنوان اندیکاتور آسیب حاد میوست های قلبی یکی از پردیکتورهای بروز مورتالیتی  </a:t>
                      </a:r>
                      <a:r>
                        <a:rPr lang="fa-IR" sz="2400" b="0" baseline="30000" dirty="0">
                          <a:solidFill>
                            <a:srgbClr val="000000"/>
                          </a:solidFill>
                          <a:effectLst/>
                          <a:latin typeface="Calibri" panose="020F0502020204030204" pitchFamily="34" charset="0"/>
                          <a:hlinkClick r:id="rId2"/>
                        </a:rPr>
                        <a:t>2</a:t>
                      </a:r>
                      <a:r>
                        <a:rPr lang="fa-IR" sz="2400" b="0" dirty="0">
                          <a:solidFill>
                            <a:srgbClr val="000000"/>
                          </a:solidFill>
                          <a:effectLst/>
                          <a:latin typeface="Calibri" panose="020F0502020204030204" pitchFamily="34" charset="0"/>
                          <a:hlinkClick r:id="rId2"/>
                        </a:rPr>
                        <a:t>در این بیماران بوده است و   با طیف  حدود 28-8  </a:t>
                      </a:r>
                      <a:r>
                        <a:rPr lang="fa-IR" sz="2400" b="0" baseline="30000" dirty="0">
                          <a:solidFill>
                            <a:srgbClr val="000000"/>
                          </a:solidFill>
                          <a:effectLst/>
                          <a:latin typeface="Calibri" panose="020F0502020204030204" pitchFamily="34" charset="0"/>
                          <a:hlinkClick r:id="rId2"/>
                        </a:rPr>
                        <a:t>3,4,5</a:t>
                      </a:r>
                      <a:r>
                        <a:rPr lang="fa-IR" sz="2400" b="0" dirty="0">
                          <a:solidFill>
                            <a:srgbClr val="000000"/>
                          </a:solidFill>
                          <a:effectLst/>
                          <a:latin typeface="Calibri" panose="020F0502020204030204" pitchFamily="34" charset="0"/>
                          <a:hlinkClick r:id="rId2"/>
                        </a:rPr>
                        <a:t>% </a:t>
                      </a:r>
                      <a:r>
                        <a:rPr lang="fa-IR" sz="2400" b="0" baseline="30000" dirty="0">
                          <a:solidFill>
                            <a:srgbClr val="000000"/>
                          </a:solidFill>
                          <a:effectLst/>
                          <a:latin typeface="Calibri" panose="020F0502020204030204" pitchFamily="34" charset="0"/>
                          <a:hlinkClick r:id="rId2"/>
                        </a:rPr>
                        <a:t> </a:t>
                      </a:r>
                      <a:r>
                        <a:rPr lang="fa-IR" sz="2400" b="0" dirty="0">
                          <a:solidFill>
                            <a:srgbClr val="000000"/>
                          </a:solidFill>
                          <a:effectLst/>
                          <a:latin typeface="Calibri" panose="020F0502020204030204" pitchFamily="34" charset="0"/>
                          <a:hlinkClick r:id="rId2"/>
                        </a:rPr>
                        <a:t>( 25 % در موارد </a:t>
                      </a:r>
                      <a:r>
                        <a:rPr lang="en-US" sz="2400" b="0" dirty="0">
                          <a:solidFill>
                            <a:srgbClr val="000000"/>
                          </a:solidFill>
                          <a:effectLst/>
                          <a:latin typeface="Calibri" panose="020F0502020204030204" pitchFamily="34" charset="0"/>
                          <a:hlinkClick r:id="rId2"/>
                        </a:rPr>
                        <a:t>critical  )</a:t>
                      </a:r>
                      <a:r>
                        <a:rPr lang="en-US" sz="2400" b="0" baseline="30000" dirty="0">
                          <a:solidFill>
                            <a:srgbClr val="000000"/>
                          </a:solidFill>
                          <a:effectLst/>
                          <a:latin typeface="Calibri" panose="020F0502020204030204" pitchFamily="34" charset="0"/>
                          <a:hlinkClick r:id="rId2"/>
                        </a:rPr>
                        <a:t>4</a:t>
                      </a:r>
                      <a:r>
                        <a:rPr lang="en-US" sz="2400" b="0" dirty="0">
                          <a:solidFill>
                            <a:srgbClr val="000000"/>
                          </a:solidFill>
                          <a:effectLst/>
                          <a:latin typeface="Calibri" panose="020F0502020204030204" pitchFamily="34" charset="0"/>
                          <a:hlinkClick r:id="rId2"/>
                        </a:rPr>
                        <a:t> </a:t>
                      </a:r>
                      <a:r>
                        <a:rPr lang="fa-IR" sz="2400" b="0" dirty="0">
                          <a:solidFill>
                            <a:srgbClr val="000000"/>
                          </a:solidFill>
                          <a:effectLst/>
                          <a:latin typeface="Calibri" panose="020F0502020204030204" pitchFamily="34" charset="0"/>
                          <a:hlinkClick r:id="rId2"/>
                        </a:rPr>
                        <a:t>در حالیکه افت آشکار عملکرد بطن چپ به  میزان 7 % </a:t>
                      </a:r>
                      <a:r>
                        <a:rPr lang="fa-IR" sz="2400" b="0" baseline="30000" dirty="0">
                          <a:solidFill>
                            <a:srgbClr val="000000"/>
                          </a:solidFill>
                          <a:effectLst/>
                          <a:latin typeface="Calibri" panose="020F0502020204030204" pitchFamily="34" charset="0"/>
                          <a:hlinkClick r:id="rId2"/>
                        </a:rPr>
                        <a:t>6 </a:t>
                      </a:r>
                      <a:r>
                        <a:rPr lang="fa-IR" sz="2400" b="0" dirty="0">
                          <a:solidFill>
                            <a:srgbClr val="000000"/>
                          </a:solidFill>
                          <a:effectLst/>
                          <a:latin typeface="Calibri" panose="020F0502020204030204" pitchFamily="34" charset="0"/>
                          <a:hlinkClick r:id="rId2"/>
                        </a:rPr>
                        <a:t>گزارش شده است.</a:t>
                      </a:r>
                      <a:endParaRPr lang="fa-IR" sz="4400" b="0" dirty="0">
                        <a:solidFill>
                          <a:srgbClr val="000000"/>
                        </a:solidFill>
                        <a:effectLst/>
                        <a:hlinkClick r:id="rId2"/>
                      </a:endParaRPr>
                    </a:p>
                    <a:p>
                      <a:pPr algn="just" rtl="1"/>
                      <a:r>
                        <a:rPr lang="fa-IR" sz="1700" b="1" dirty="0">
                          <a:solidFill>
                            <a:srgbClr val="000000"/>
                          </a:solidFill>
                          <a:effectLst/>
                          <a:hlinkClick r:id="rId2"/>
                        </a:rPr>
                        <a:t> </a:t>
                      </a:r>
                    </a:p>
                    <a:p>
                      <a:pPr algn="just" rtl="1"/>
                      <a:r>
                        <a:rPr lang="fa-IR" sz="1700" b="1" dirty="0">
                          <a:solidFill>
                            <a:srgbClr val="000000"/>
                          </a:solidFill>
                          <a:effectLst/>
                          <a:hlinkClick r:id="rId2"/>
                        </a:rPr>
                        <a:t> </a:t>
                      </a:r>
                    </a:p>
                    <a:p>
                      <a:pPr algn="just" rtl="1"/>
                      <a:r>
                        <a:rPr lang="fa-IR" sz="1000" b="1" dirty="0" smtClean="0">
                          <a:solidFill>
                            <a:srgbClr val="000000"/>
                          </a:solidFill>
                          <a:effectLst/>
                          <a:latin typeface="Calibri" panose="020F0502020204030204" pitchFamily="34" charset="0"/>
                          <a:hlinkClick r:id="rId2"/>
                        </a:rPr>
                        <a:t>از</a:t>
                      </a:r>
                      <a:endParaRPr lang="en-US" sz="1700" b="1" dirty="0">
                        <a:solidFill>
                          <a:srgbClr val="000000"/>
                        </a:solidFill>
                        <a:effectLst/>
                        <a:hlinkClick r:id="rId2"/>
                      </a:endParaRPr>
                    </a:p>
                  </a:txBody>
                  <a:tcPr marL="87027" marR="87027" marT="43513" marB="43513" anchor="ctr">
                    <a:lnL>
                      <a:noFill/>
                    </a:lnL>
                    <a:lnR>
                      <a:noFill/>
                    </a:lnR>
                    <a:lnT>
                      <a:noFill/>
                    </a:lnT>
                    <a:lnB>
                      <a:noFill/>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49949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
        <p:nvSpPr>
          <p:cNvPr id="4" name="Rectangle 3"/>
          <p:cNvSpPr/>
          <p:nvPr/>
        </p:nvSpPr>
        <p:spPr>
          <a:xfrm>
            <a:off x="1388962" y="2500132"/>
            <a:ext cx="7442522" cy="4770537"/>
          </a:xfrm>
          <a:prstGeom prst="rect">
            <a:avLst/>
          </a:prstGeom>
        </p:spPr>
        <p:txBody>
          <a:bodyPr wrap="square">
            <a:spAutoFit/>
          </a:bodyPr>
          <a:lstStyle/>
          <a:p>
            <a:pPr algn="just" rtl="1"/>
            <a:r>
              <a:rPr lang="fa-IR" sz="4000" dirty="0">
                <a:solidFill>
                  <a:srgbClr val="000000"/>
                </a:solidFill>
                <a:hlinkClick r:id="rId2"/>
              </a:rPr>
              <a:t> </a:t>
            </a:r>
          </a:p>
          <a:p>
            <a:pPr algn="just" rtl="1"/>
            <a:r>
              <a:rPr lang="fa-IR" dirty="0">
                <a:solidFill>
                  <a:srgbClr val="000000"/>
                </a:solidFill>
                <a:latin typeface="Calibri" panose="020F0502020204030204" pitchFamily="34" charset="0"/>
                <a:hlinkClick r:id="rId2"/>
              </a:rPr>
              <a:t>از سوی دیگر ، درگیری مستقیم میوکارد به صورت میوکاردیت و ادم بین سلولی که منجر به افت عملکرد قلب شود ، از علل محتمل بروز مورتالیتی است و  گزارش هایی از این موارد با یا بدون درگیری ریوی منتشر شده است </a:t>
            </a:r>
            <a:r>
              <a:rPr lang="fa-IR" baseline="30000" dirty="0">
                <a:solidFill>
                  <a:srgbClr val="000000"/>
                </a:solidFill>
                <a:latin typeface="Calibri" panose="020F0502020204030204" pitchFamily="34" charset="0"/>
                <a:hlinkClick r:id="rId2"/>
              </a:rPr>
              <a:t>7-8</a:t>
            </a:r>
            <a:r>
              <a:rPr lang="fa-IR" dirty="0">
                <a:solidFill>
                  <a:srgbClr val="000000"/>
                </a:solidFill>
                <a:latin typeface="Calibri" panose="020F0502020204030204" pitchFamily="34" charset="0"/>
                <a:hlinkClick r:id="rId2"/>
              </a:rPr>
              <a:t>  بطن راست نیز مانند بطن چپ در این پروسه مبتواند درگیر شود که ارتباط آن با شدت درگیری ریوی بیماران و تظاهرات بیماری نامشخص است.</a:t>
            </a:r>
            <a:endParaRPr lang="fa-IR" sz="4000" dirty="0">
              <a:solidFill>
                <a:srgbClr val="000000"/>
              </a:solidFill>
              <a:hlinkClick r:id="rId2"/>
            </a:endParaRPr>
          </a:p>
          <a:p>
            <a:pPr algn="just" rtl="1"/>
            <a:r>
              <a:rPr lang="fa-IR" sz="4000" dirty="0">
                <a:solidFill>
                  <a:srgbClr val="000000"/>
                </a:solidFill>
                <a:hlinkClick r:id="rId2"/>
              </a:rPr>
              <a:t> </a:t>
            </a:r>
          </a:p>
          <a:p>
            <a:pPr algn="just" rtl="1"/>
            <a:r>
              <a:rPr lang="fa-IR" dirty="0">
                <a:solidFill>
                  <a:srgbClr val="000000"/>
                </a:solidFill>
                <a:latin typeface="Calibri" panose="020F0502020204030204" pitchFamily="34" charset="0"/>
                <a:hlinkClick r:id="rId2"/>
              </a:rPr>
              <a:t>این طرح به منظور بررسی تغییرات عملکردی قلب با فوکوس بر حفرات سمت راست قلب در بیماران با ابتلاء اخیر به ویروس </a:t>
            </a:r>
            <a:r>
              <a:rPr lang="en-US" dirty="0">
                <a:solidFill>
                  <a:srgbClr val="000000"/>
                </a:solidFill>
                <a:latin typeface="Calibri" panose="020F0502020204030204" pitchFamily="34" charset="0"/>
                <a:hlinkClick r:id="rId2"/>
              </a:rPr>
              <a:t>COVID-19 </a:t>
            </a:r>
            <a:r>
              <a:rPr lang="fa-IR" dirty="0">
                <a:solidFill>
                  <a:srgbClr val="000000"/>
                </a:solidFill>
                <a:latin typeface="Calibri" panose="020F0502020204030204" pitchFamily="34" charset="0"/>
                <a:hlinkClick r:id="rId2"/>
              </a:rPr>
              <a:t>و ارزیابی تغییرات آن در 6 ماه پس از آن انجام خواهد شد.</a:t>
            </a:r>
            <a:endParaRPr lang="fa-IR" sz="4000" dirty="0">
              <a:solidFill>
                <a:srgbClr val="000000"/>
              </a:solidFill>
              <a:hlinkClick r:id="rId2"/>
            </a:endParaRPr>
          </a:p>
          <a:p>
            <a:pPr algn="r" rtl="1"/>
            <a:r>
              <a:rPr lang="fa-IR" sz="4000" dirty="0">
                <a:solidFill>
                  <a:srgbClr val="000000"/>
                </a:solidFill>
                <a:hlinkClick r:id="rId2"/>
              </a:rPr>
              <a:t> </a:t>
            </a:r>
          </a:p>
          <a:p>
            <a:pPr algn="just" rtl="1"/>
            <a:r>
              <a:rPr lang="fa-IR" sz="4000" dirty="0">
                <a:solidFill>
                  <a:srgbClr val="000000"/>
                </a:solidFill>
                <a:hlinkClick r:id="rId2"/>
              </a:rPr>
              <a:t> </a:t>
            </a:r>
          </a:p>
        </p:txBody>
      </p:sp>
    </p:spTree>
    <p:extLst>
      <p:ext uri="{BB962C8B-B14F-4D97-AF65-F5344CB8AC3E}">
        <p14:creationId xmlns:p14="http://schemas.microsoft.com/office/powerpoint/2010/main" val="374446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rgbClr val="000000"/>
                </a:solidFill>
                <a:hlinkClick r:id="rId2"/>
              </a:rPr>
              <a:t>ضرورت اجرا</a:t>
            </a:r>
            <a:r>
              <a:rPr lang="fa-IR" b="1" dirty="0">
                <a:solidFill>
                  <a:srgbClr val="000000"/>
                </a:solidFill>
              </a:rPr>
              <a:t/>
            </a:r>
            <a:br>
              <a:rPr lang="fa-IR" b="1" dirty="0">
                <a:solidFill>
                  <a:srgbClr val="000000"/>
                </a:solidFill>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6907882"/>
              </p:ext>
            </p:extLst>
          </p:nvPr>
        </p:nvGraphicFramePr>
        <p:xfrm>
          <a:off x="838201" y="1186941"/>
          <a:ext cx="9647307" cy="5320172"/>
        </p:xfrm>
        <a:graphic>
          <a:graphicData uri="http://schemas.openxmlformats.org/drawingml/2006/table">
            <a:tbl>
              <a:tblPr rtl="1"/>
              <a:tblGrid>
                <a:gridCol w="699081">
                  <a:extLst>
                    <a:ext uri="{9D8B030D-6E8A-4147-A177-3AD203B41FA5}">
                      <a16:colId xmlns:a16="http://schemas.microsoft.com/office/drawing/2014/main" xmlns="" val="20000"/>
                    </a:ext>
                  </a:extLst>
                </a:gridCol>
                <a:gridCol w="7424283">
                  <a:extLst>
                    <a:ext uri="{9D8B030D-6E8A-4147-A177-3AD203B41FA5}">
                      <a16:colId xmlns:a16="http://schemas.microsoft.com/office/drawing/2014/main" xmlns="" val="20001"/>
                    </a:ext>
                  </a:extLst>
                </a:gridCol>
                <a:gridCol w="195691">
                  <a:extLst>
                    <a:ext uri="{9D8B030D-6E8A-4147-A177-3AD203B41FA5}">
                      <a16:colId xmlns:a16="http://schemas.microsoft.com/office/drawing/2014/main" xmlns="" val="20002"/>
                    </a:ext>
                  </a:extLst>
                </a:gridCol>
                <a:gridCol w="1328252">
                  <a:extLst>
                    <a:ext uri="{9D8B030D-6E8A-4147-A177-3AD203B41FA5}">
                      <a16:colId xmlns:a16="http://schemas.microsoft.com/office/drawing/2014/main" xmlns="" val="20003"/>
                    </a:ext>
                  </a:extLst>
                </a:gridCol>
              </a:tblGrid>
              <a:tr h="4756712">
                <a:tc>
                  <a:txBody>
                    <a:bodyPr/>
                    <a:lstStyle/>
                    <a:p>
                      <a:pPr rtl="1"/>
                      <a:endParaRPr lang="fa-IR" sz="1500" b="1" dirty="0">
                        <a:solidFill>
                          <a:srgbClr val="000000"/>
                        </a:solidFill>
                        <a:effectLst/>
                      </a:endParaRPr>
                    </a:p>
                  </a:txBody>
                  <a:tcPr marL="76339" marR="76339" marT="38170" marB="38170" anchor="ctr">
                    <a:lnL>
                      <a:noFill/>
                    </a:lnL>
                    <a:lnR>
                      <a:noFill/>
                    </a:lnR>
                    <a:lnT>
                      <a:noFill/>
                    </a:lnT>
                    <a:lnB>
                      <a:noFill/>
                    </a:lnB>
                  </a:tcPr>
                </a:tc>
                <a:tc>
                  <a:txBody>
                    <a:bodyPr/>
                    <a:lstStyle/>
                    <a:p>
                      <a:pPr algn="just" rtl="1"/>
                      <a:r>
                        <a:rPr lang="fa-IR" sz="1500" dirty="0">
                          <a:solidFill>
                            <a:srgbClr val="000000"/>
                          </a:solidFill>
                          <a:effectLst/>
                          <a:hlinkClick r:id="rId2"/>
                        </a:rPr>
                        <a:t> </a:t>
                      </a:r>
                    </a:p>
                    <a:p>
                      <a:pPr algn="ctr" rtl="1"/>
                      <a:r>
                        <a:rPr lang="fa-IR" sz="3200" dirty="0">
                          <a:solidFill>
                            <a:srgbClr val="000000"/>
                          </a:solidFill>
                          <a:effectLst/>
                          <a:hlinkClick r:id="rId2"/>
                        </a:rPr>
                        <a:t>با توجه به اینکه مهمترین عامل بستری  و موربیدیتی و مورتالیتی بیماران </a:t>
                      </a:r>
                      <a:r>
                        <a:rPr lang="en-US" sz="2400" dirty="0">
                          <a:solidFill>
                            <a:srgbClr val="000000"/>
                          </a:solidFill>
                          <a:effectLst/>
                          <a:hlinkClick r:id="rId2"/>
                        </a:rPr>
                        <a:t>COVID-19 </a:t>
                      </a:r>
                      <a:r>
                        <a:rPr lang="en-US" sz="3200" dirty="0">
                          <a:solidFill>
                            <a:srgbClr val="000000"/>
                          </a:solidFill>
                          <a:effectLst/>
                          <a:hlinkClick r:id="rId2"/>
                        </a:rPr>
                        <a:t> </a:t>
                      </a:r>
                      <a:r>
                        <a:rPr lang="fa-IR" sz="3200" dirty="0">
                          <a:solidFill>
                            <a:srgbClr val="000000"/>
                          </a:solidFill>
                          <a:effectLst/>
                          <a:hlinkClick r:id="rId2"/>
                        </a:rPr>
                        <a:t>درگیری ریوی آنهاست ، تغییرات آشکار در عملکرد بطن راست به عنوان بطن ساب پولمونیک ، و نیز تغییرات نهفته درعملکرد آن (استرین </a:t>
                      </a:r>
                      <a:r>
                        <a:rPr lang="en-US" sz="2400" dirty="0">
                          <a:solidFill>
                            <a:srgbClr val="000000"/>
                          </a:solidFill>
                          <a:effectLst/>
                          <a:hlinkClick r:id="rId2"/>
                        </a:rPr>
                        <a:t>RV</a:t>
                      </a:r>
                      <a:r>
                        <a:rPr lang="en-US" sz="3200" dirty="0">
                          <a:solidFill>
                            <a:srgbClr val="000000"/>
                          </a:solidFill>
                          <a:effectLst/>
                          <a:hlinkClick r:id="rId2"/>
                        </a:rPr>
                        <a:t> )  </a:t>
                      </a:r>
                      <a:r>
                        <a:rPr lang="fa-IR" sz="3200" dirty="0">
                          <a:solidFill>
                            <a:srgbClr val="000000"/>
                          </a:solidFill>
                          <a:effectLst/>
                          <a:hlinkClick r:id="rId2"/>
                        </a:rPr>
                        <a:t>در افراد با درگیری ریوی قابل انتظار است و ارزیابی آن کمک بسیاری در </a:t>
                      </a:r>
                      <a:r>
                        <a:rPr lang="en-US" sz="2400" dirty="0">
                          <a:solidFill>
                            <a:srgbClr val="000000"/>
                          </a:solidFill>
                          <a:effectLst/>
                          <a:hlinkClick r:id="rId2"/>
                        </a:rPr>
                        <a:t>risk stratification </a:t>
                      </a:r>
                      <a:r>
                        <a:rPr lang="en-US" sz="3200" dirty="0">
                          <a:solidFill>
                            <a:srgbClr val="000000"/>
                          </a:solidFill>
                          <a:effectLst/>
                          <a:hlinkClick r:id="rId2"/>
                        </a:rPr>
                        <a:t> </a:t>
                      </a:r>
                      <a:r>
                        <a:rPr lang="fa-IR" sz="3200" dirty="0">
                          <a:solidFill>
                            <a:srgbClr val="000000"/>
                          </a:solidFill>
                          <a:effectLst/>
                          <a:hlinkClick r:id="rId2"/>
                        </a:rPr>
                        <a:t>بیماران از نظر پیامدهای آتی قلبی در فالوآپ خواهد داشت </a:t>
                      </a:r>
                      <a:r>
                        <a:rPr lang="fa-IR" sz="3200" dirty="0" smtClean="0">
                          <a:solidFill>
                            <a:srgbClr val="000000"/>
                          </a:solidFill>
                          <a:effectLst/>
                          <a:hlinkClick r:id="rId2"/>
                        </a:rPr>
                        <a:t>.</a:t>
                      </a:r>
                      <a:endParaRPr lang="fa-IR" sz="4800" dirty="0">
                        <a:solidFill>
                          <a:srgbClr val="000000"/>
                        </a:solidFill>
                        <a:effectLst/>
                        <a:hlinkClick r:id="rId2"/>
                      </a:endParaRPr>
                    </a:p>
                  </a:txBody>
                  <a:tcPr marL="76339" marR="76339" marT="38170" marB="38170" anchor="ctr">
                    <a:lnL>
                      <a:noFill/>
                    </a:lnL>
                    <a:lnR>
                      <a:noFill/>
                    </a:lnR>
                    <a:lnT>
                      <a:noFill/>
                    </a:lnT>
                    <a:lnB>
                      <a:noFill/>
                    </a:lnB>
                  </a:tcPr>
                </a:tc>
                <a:tc>
                  <a:txBody>
                    <a:bodyPr/>
                    <a:lstStyle/>
                    <a:p>
                      <a:endParaRPr lang="en-US" sz="1500" dirty="0"/>
                    </a:p>
                  </a:txBody>
                  <a:tcPr marL="76339" marR="76339" marT="38170" marB="38170" anchor="ctr">
                    <a:lnL>
                      <a:noFill/>
                    </a:lnL>
                    <a:lnR>
                      <a:noFill/>
                    </a:lnR>
                    <a:lnT>
                      <a:noFill/>
                    </a:lnT>
                    <a:lnB>
                      <a:noFill/>
                    </a:lnB>
                  </a:tcPr>
                </a:tc>
                <a:tc>
                  <a:txBody>
                    <a:bodyPr/>
                    <a:lstStyle/>
                    <a:p>
                      <a:endParaRPr lang="en-US" sz="1500" dirty="0"/>
                    </a:p>
                  </a:txBody>
                  <a:tcPr marL="76339" marR="76339" marT="38170" marB="38170" anchor="ctr">
                    <a:lnL>
                      <a:noFill/>
                    </a:lnL>
                    <a:lnR>
                      <a:noFill/>
                    </a:lnR>
                    <a:lnT>
                      <a:noFill/>
                    </a:lnT>
                    <a:lnB>
                      <a:noFill/>
                    </a:lnB>
                  </a:tcPr>
                </a:tc>
                <a:extLst>
                  <a:ext uri="{0D108BD9-81ED-4DB2-BD59-A6C34878D82A}">
                    <a16:rowId xmlns:a16="http://schemas.microsoft.com/office/drawing/2014/main" xmlns="" val="10000"/>
                  </a:ext>
                </a:extLst>
              </a:tr>
              <a:tr h="563460">
                <a:tc>
                  <a:txBody>
                    <a:bodyPr/>
                    <a:lstStyle/>
                    <a:p>
                      <a:pPr rtl="1"/>
                      <a:r>
                        <a:rPr lang="fa-IR" sz="1500">
                          <a:solidFill>
                            <a:srgbClr val="000000"/>
                          </a:solidFill>
                          <a:effectLst/>
                          <a:hlinkClick r:id="rId2"/>
                        </a:rPr>
                        <a:t>بررسی متو</a:t>
                      </a:r>
                      <a:endParaRPr lang="fa-IR" sz="1500">
                        <a:solidFill>
                          <a:srgbClr val="000000"/>
                        </a:solidFill>
                        <a:effectLst/>
                      </a:endParaRPr>
                    </a:p>
                  </a:txBody>
                  <a:tcPr marL="76339" marR="76339" marT="38170" marB="38170" anchor="ctr">
                    <a:lnL>
                      <a:noFill/>
                    </a:lnL>
                    <a:lnT>
                      <a:noFill/>
                    </a:lnT>
                    <a:lnB>
                      <a:noFill/>
                    </a:lnB>
                  </a:tcPr>
                </a:tc>
                <a:tc>
                  <a:txBody>
                    <a:bodyPr/>
                    <a:lstStyle/>
                    <a:p>
                      <a:endParaRPr lang="en-US" sz="1500" dirty="0"/>
                    </a:p>
                  </a:txBody>
                  <a:tcPr marL="76339" marR="76339" marT="38170" marB="38170">
                    <a:lnT>
                      <a:noFill/>
                    </a:lnT>
                  </a:tcPr>
                </a:tc>
                <a:tc>
                  <a:txBody>
                    <a:bodyPr/>
                    <a:lstStyle/>
                    <a:p>
                      <a:endParaRPr lang="en-US" sz="1500"/>
                    </a:p>
                  </a:txBody>
                  <a:tcPr marL="76339" marR="76339" marT="38170" marB="38170">
                    <a:lnT>
                      <a:noFill/>
                    </a:lnT>
                  </a:tcPr>
                </a:tc>
                <a:tc>
                  <a:txBody>
                    <a:bodyPr/>
                    <a:lstStyle/>
                    <a:p>
                      <a:endParaRPr lang="en-US" sz="1500" dirty="0"/>
                    </a:p>
                  </a:txBody>
                  <a:tcPr marL="76339" marR="76339" marT="38170" marB="38170">
                    <a:lnT>
                      <a:noFill/>
                    </a:lnT>
                  </a:tcPr>
                </a:tc>
                <a:extLst>
                  <a:ext uri="{0D108BD9-81ED-4DB2-BD59-A6C34878D82A}">
                    <a16:rowId xmlns:a16="http://schemas.microsoft.com/office/drawing/2014/main" xmlns="" val="10001"/>
                  </a:ext>
                </a:extLst>
              </a:tr>
            </a:tbl>
          </a:graphicData>
        </a:graphic>
      </p:graphicFrame>
      <p:pic>
        <p:nvPicPr>
          <p:cNvPr id="1025" name="Picture 1" descr="Ed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6563" y="1825625"/>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ele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6563" y="1825625"/>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91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a:p>
        </p:txBody>
      </p:sp>
      <p:sp>
        <p:nvSpPr>
          <p:cNvPr id="4" name="Rectangle 3"/>
          <p:cNvSpPr/>
          <p:nvPr/>
        </p:nvSpPr>
        <p:spPr>
          <a:xfrm>
            <a:off x="1180618" y="2731625"/>
            <a:ext cx="7743463" cy="3539430"/>
          </a:xfrm>
          <a:prstGeom prst="rect">
            <a:avLst/>
          </a:prstGeom>
        </p:spPr>
        <p:txBody>
          <a:bodyPr wrap="square">
            <a:spAutoFit/>
          </a:bodyPr>
          <a:lstStyle/>
          <a:p>
            <a:pPr algn="ctr" rtl="1"/>
            <a:r>
              <a:rPr lang="fa-IR" sz="2400" dirty="0" smtClean="0">
                <a:solidFill>
                  <a:srgbClr val="000000"/>
                </a:solidFill>
                <a:hlinkClick r:id="rId2"/>
              </a:rPr>
              <a:t>در </a:t>
            </a:r>
            <a:r>
              <a:rPr lang="fa-IR" sz="2400" dirty="0">
                <a:solidFill>
                  <a:srgbClr val="000000"/>
                </a:solidFill>
                <a:hlinkClick r:id="rId2"/>
              </a:rPr>
              <a:t>بررسی های متعددی که درمقالات عنوان شده است,کاهش در </a:t>
            </a:r>
            <a:r>
              <a:rPr lang="en-US" sz="2400" dirty="0">
                <a:solidFill>
                  <a:srgbClr val="000000"/>
                </a:solidFill>
                <a:hlinkClick r:id="rId2"/>
              </a:rPr>
              <a:t>strain </a:t>
            </a:r>
            <a:r>
              <a:rPr lang="fa-IR" sz="2400" dirty="0">
                <a:solidFill>
                  <a:srgbClr val="000000"/>
                </a:solidFill>
                <a:hlinkClick r:id="rId2"/>
              </a:rPr>
              <a:t>بطن راست در بیماران مبتلا به کوید با افزایش در موربیدیتی ومورتالیتی بیماران ارتباط مستقیم داشته است ولی درمورد تغییرات دینامیک  این پارامترها بعد از سپری شدن مدت زمان مشخص بعد از ابتلا بررسی انجام نشده است.هدف از این مطالعه بررسی بیشتر پارامترهای اکوکاردیوگرافیک  با فوکوس بر سیر تغییرات بعد از 6 ماه وارتباط ان با علایم بیماران وسیر بیماری می باشد.</a:t>
            </a:r>
            <a:endParaRPr lang="fa-IR" sz="4000" dirty="0">
              <a:solidFill>
                <a:srgbClr val="000000"/>
              </a:solidFill>
              <a:hlinkClick r:id="rId2"/>
            </a:endParaRPr>
          </a:p>
          <a:p>
            <a:pPr algn="ctr" rtl="1"/>
            <a:r>
              <a:rPr lang="fa-IR" sz="3200" dirty="0">
                <a:solidFill>
                  <a:srgbClr val="000000"/>
                </a:solidFill>
                <a:hlinkClick r:id="rId2"/>
              </a:rPr>
              <a:t> </a:t>
            </a:r>
          </a:p>
        </p:txBody>
      </p:sp>
    </p:spTree>
    <p:extLst>
      <p:ext uri="{BB962C8B-B14F-4D97-AF65-F5344CB8AC3E}">
        <p14:creationId xmlns:p14="http://schemas.microsoft.com/office/powerpoint/2010/main" val="277538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solidFill>
                  <a:srgbClr val="000000"/>
                </a:solidFill>
                <a:hlinkClick r:id="rId2"/>
              </a:rPr>
              <a:t>این طرح به منظور بررسی تغییرات عملکردی قلب با فوکوس بر حفرات سمت راست قلب در بیمارانی که شش ماه قبل دچار کووید شده بودند وپارامترهای مختلف عملکرد  قلبی در ان زمان در انها اندازه گیری  شده بود جهت   ارزیابی تغییرات در این پارامترها بعد از 6 ماه  انجام خواهد شد.</a:t>
            </a:r>
            <a:endParaRPr lang="fa-IR" sz="4400" dirty="0">
              <a:solidFill>
                <a:srgbClr val="000000"/>
              </a:solidFill>
              <a:hlinkClick r:id="rId2"/>
            </a:endParaRPr>
          </a:p>
          <a:p>
            <a:endParaRPr lang="fa-IR" dirty="0"/>
          </a:p>
        </p:txBody>
      </p:sp>
    </p:spTree>
    <p:extLst>
      <p:ext uri="{BB962C8B-B14F-4D97-AF65-F5344CB8AC3E}">
        <p14:creationId xmlns:p14="http://schemas.microsoft.com/office/powerpoint/2010/main" val="98185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3454"/>
          </a:xfrm>
        </p:spPr>
        <p:txBody>
          <a:bodyPr/>
          <a:lstStyle/>
          <a:p>
            <a:pPr algn="r"/>
            <a:r>
              <a:rPr lang="fa-IR" dirty="0" smtClean="0"/>
              <a:t>روش اجرا</a:t>
            </a:r>
            <a:endParaRPr lang="en-US" dirty="0"/>
          </a:p>
        </p:txBody>
      </p:sp>
      <p:sp>
        <p:nvSpPr>
          <p:cNvPr id="3" name="Content Placeholder 2"/>
          <p:cNvSpPr>
            <a:spLocks noGrp="1"/>
          </p:cNvSpPr>
          <p:nvPr>
            <p:ph idx="1"/>
          </p:nvPr>
        </p:nvSpPr>
        <p:spPr>
          <a:xfrm>
            <a:off x="628035" y="1894372"/>
            <a:ext cx="8596668" cy="3880773"/>
          </a:xfrm>
        </p:spPr>
        <p:txBody>
          <a:bodyPr/>
          <a:lstStyle/>
          <a:p>
            <a:endParaRPr lang="en-US" dirty="0"/>
          </a:p>
        </p:txBody>
      </p:sp>
      <p:sp>
        <p:nvSpPr>
          <p:cNvPr id="4" name="Rectangle 3"/>
          <p:cNvSpPr/>
          <p:nvPr/>
        </p:nvSpPr>
        <p:spPr>
          <a:xfrm>
            <a:off x="578735" y="2338086"/>
            <a:ext cx="8645968" cy="3139321"/>
          </a:xfrm>
          <a:prstGeom prst="rect">
            <a:avLst/>
          </a:prstGeom>
        </p:spPr>
        <p:txBody>
          <a:bodyPr wrap="square">
            <a:spAutoFit/>
          </a:bodyPr>
          <a:lstStyle/>
          <a:p>
            <a:pPr algn="just" rtl="1"/>
            <a:r>
              <a:rPr lang="fa-IR" dirty="0">
                <a:solidFill>
                  <a:srgbClr val="000000"/>
                </a:solidFill>
              </a:rPr>
              <a:t>مطالعه از نوع </a:t>
            </a:r>
            <a:r>
              <a:rPr lang="en-US" dirty="0">
                <a:solidFill>
                  <a:srgbClr val="000000"/>
                </a:solidFill>
              </a:rPr>
              <a:t>cross-sectional  </a:t>
            </a:r>
            <a:r>
              <a:rPr lang="fa-IR" dirty="0">
                <a:solidFill>
                  <a:srgbClr val="000000"/>
                </a:solidFill>
              </a:rPr>
              <a:t>می باشد .پرسنل بیمارستان شهید رجایی که در دوران پاندمی</a:t>
            </a:r>
            <a:r>
              <a:rPr lang="en-US" dirty="0">
                <a:solidFill>
                  <a:srgbClr val="000000"/>
                </a:solidFill>
              </a:rPr>
              <a:t>COVID -19 ، </a:t>
            </a:r>
            <a:r>
              <a:rPr lang="fa-IR" dirty="0">
                <a:solidFill>
                  <a:srgbClr val="000000"/>
                </a:solidFill>
              </a:rPr>
              <a:t>به این بیماری دچار شده اند ، وارد مطالعه خواهند شد .  افراد با سابقه حوادث قلبی عروقی  قبلی ( سابقه ریوسکولاریزاسیون، حوادث عروقی مغز، آمبولی ریه) و بیماری ریوی قبلی،  از مطالعه خارج خواهند شد. افراد مورد مطالعه  به 3 گروه بیماری خفیف ، بیماری شدید و بیماری </a:t>
            </a:r>
            <a:r>
              <a:rPr lang="en-US" dirty="0">
                <a:solidFill>
                  <a:srgbClr val="000000"/>
                </a:solidFill>
              </a:rPr>
              <a:t>critical  </a:t>
            </a:r>
            <a:r>
              <a:rPr lang="fa-IR" dirty="0">
                <a:solidFill>
                  <a:srgbClr val="000000"/>
                </a:solidFill>
              </a:rPr>
              <a:t>تقسیم خواهند شد . تمام بیماران در دوره اولیه پس از بهبودی از </a:t>
            </a:r>
            <a:r>
              <a:rPr lang="en-US" dirty="0">
                <a:solidFill>
                  <a:srgbClr val="000000"/>
                </a:solidFill>
              </a:rPr>
              <a:t>covid-19  </a:t>
            </a:r>
            <a:r>
              <a:rPr lang="fa-IR" dirty="0">
                <a:solidFill>
                  <a:srgbClr val="000000"/>
                </a:solidFill>
              </a:rPr>
              <a:t>و بازگشت  به کار تحت اکوکاردیوگرافی قرار میگیرند و علاوه بر اکوکاردیوگرافی کامل روتین ، پارامترهای عملکرد بطن راست به صورت </a:t>
            </a:r>
            <a:r>
              <a:rPr lang="en-US" dirty="0">
                <a:solidFill>
                  <a:srgbClr val="000000"/>
                </a:solidFill>
              </a:rPr>
              <a:t>visual  (</a:t>
            </a:r>
            <a:r>
              <a:rPr lang="fa-IR" dirty="0">
                <a:solidFill>
                  <a:srgbClr val="000000"/>
                </a:solidFill>
              </a:rPr>
              <a:t>توسط دو متخصص اکوکاردیوگرافی)، ارزیابی , </a:t>
            </a:r>
            <a:r>
              <a:rPr lang="en-US" dirty="0">
                <a:solidFill>
                  <a:srgbClr val="000000"/>
                </a:solidFill>
              </a:rPr>
              <a:t>TAPSE, </a:t>
            </a:r>
            <a:r>
              <a:rPr lang="en-US" dirty="0" err="1">
                <a:solidFill>
                  <a:srgbClr val="000000"/>
                </a:solidFill>
              </a:rPr>
              <a:t>RVSm</a:t>
            </a:r>
            <a:r>
              <a:rPr lang="en-US" dirty="0">
                <a:solidFill>
                  <a:srgbClr val="000000"/>
                </a:solidFill>
              </a:rPr>
              <a:t> </a:t>
            </a:r>
            <a:r>
              <a:rPr lang="en-US" sz="1100" dirty="0"/>
              <a:t> </a:t>
            </a:r>
            <a:r>
              <a:rPr lang="en-US" dirty="0">
                <a:solidFill>
                  <a:srgbClr val="000000"/>
                </a:solidFill>
              </a:rPr>
              <a:t>myocardial performance index، RV fractional area change  </a:t>
            </a:r>
            <a:r>
              <a:rPr lang="fa-IR" dirty="0">
                <a:solidFill>
                  <a:srgbClr val="000000"/>
                </a:solidFill>
              </a:rPr>
              <a:t>و استرین بطن راست و دهلیز راست و نیز </a:t>
            </a:r>
            <a:r>
              <a:rPr lang="en-US" dirty="0">
                <a:solidFill>
                  <a:srgbClr val="000000"/>
                </a:solidFill>
              </a:rPr>
              <a:t>TR velocity  </a:t>
            </a:r>
            <a:r>
              <a:rPr lang="fa-IR" dirty="0">
                <a:solidFill>
                  <a:srgbClr val="000000"/>
                </a:solidFill>
              </a:rPr>
              <a:t>و </a:t>
            </a:r>
            <a:r>
              <a:rPr lang="en-US" dirty="0">
                <a:solidFill>
                  <a:srgbClr val="000000"/>
                </a:solidFill>
              </a:rPr>
              <a:t>PAP </a:t>
            </a:r>
            <a:r>
              <a:rPr lang="fa-IR" dirty="0">
                <a:solidFill>
                  <a:srgbClr val="000000"/>
                </a:solidFill>
              </a:rPr>
              <a:t>اندازه گیری  و نتایج بین سه گروه مقایسه خواهد شد . مجددا 6 ماه بعد بیماران تحت اکوکاردیوگرافی فالوآپ قرار میگیرند </a:t>
            </a:r>
            <a:r>
              <a:rPr lang="fa-IR" sz="1100" dirty="0" smtClean="0">
                <a:solidFill>
                  <a:srgbClr val="000000"/>
                </a:solidFill>
              </a:rPr>
              <a:t>.</a:t>
            </a:r>
            <a:endParaRPr lang="fa-IR" dirty="0"/>
          </a:p>
        </p:txBody>
      </p:sp>
    </p:spTree>
    <p:extLst>
      <p:ext uri="{BB962C8B-B14F-4D97-AF65-F5344CB8AC3E}">
        <p14:creationId xmlns:p14="http://schemas.microsoft.com/office/powerpoint/2010/main" val="205791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dirty="0"/>
              <a:t>هدف اصلی</a:t>
            </a:r>
            <a:br>
              <a:rPr lang="fa-IR" dirty="0"/>
            </a:br>
            <a:endParaRPr lang="fa-IR" dirty="0"/>
          </a:p>
          <a:p>
            <a:r>
              <a:rPr lang="fa-IR" dirty="0"/>
              <a:t>تعیین  تغییرات پارامترهای اکوکاردیوگرافیک در بیماران بهبودیافته از کووید 19 بیمارستان قلب شهیدرجایی در دوره 6ماهه(با فوکوس بر پارامترهای عملکردی بطن راست)وارتباط شدت بیماری با اختلال عملکرد بطن راست</a:t>
            </a:r>
          </a:p>
          <a:p>
            <a:r>
              <a:rPr lang="fa-IR" dirty="0"/>
              <a:t>هدف کاربردی</a:t>
            </a:r>
          </a:p>
          <a:p>
            <a:r>
              <a:rPr lang="fa-IR" dirty="0"/>
              <a:t>تعیین ارتباط بین موربیدیتی ومورتالیتی ناشی از بیماری کووید 19 با تغییرات دینامیک در پارامترهای اکوکاردیوگرافی در دوره 6 ماهه(با فوکوس بر پارامترهای عملکردی بطن راست</a:t>
            </a:r>
            <a:r>
              <a:rPr lang="fa-IR" dirty="0" smtClean="0"/>
              <a:t>)</a:t>
            </a:r>
            <a:endParaRPr lang="fa-IR" dirty="0"/>
          </a:p>
        </p:txBody>
      </p:sp>
    </p:spTree>
    <p:extLst>
      <p:ext uri="{BB962C8B-B14F-4D97-AF65-F5344CB8AC3E}">
        <p14:creationId xmlns:p14="http://schemas.microsoft.com/office/powerpoint/2010/main" val="1840858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dirty="0"/>
              <a:t>اهداف اختصاصی</a:t>
            </a:r>
          </a:p>
          <a:p>
            <a:r>
              <a:rPr lang="fa-IR" dirty="0"/>
              <a:t/>
            </a:r>
            <a:br>
              <a:rPr lang="fa-IR" dirty="0"/>
            </a:br>
            <a:endParaRPr lang="fa-IR" dirty="0"/>
          </a:p>
          <a:p>
            <a:pPr rtl="1"/>
            <a:r>
              <a:rPr lang="fa-IR" dirty="0"/>
              <a:t>تعیین تغییرات در  </a:t>
            </a:r>
            <a:r>
              <a:rPr lang="en-US" dirty="0"/>
              <a:t>Visual RV function </a:t>
            </a:r>
            <a:r>
              <a:rPr lang="fa-IR" dirty="0"/>
              <a:t>در بیماران بهبود یافته از  </a:t>
            </a:r>
            <a:r>
              <a:rPr lang="en-US" dirty="0" err="1"/>
              <a:t>Covid</a:t>
            </a:r>
            <a:r>
              <a:rPr lang="en-US" dirty="0"/>
              <a:t>-  19   </a:t>
            </a:r>
            <a:r>
              <a:rPr lang="fa-IR" dirty="0"/>
              <a:t>بعد از 6 ماه و ارتباط ان با شدت بیماری  </a:t>
            </a:r>
          </a:p>
          <a:p>
            <a:pPr rtl="1"/>
            <a:r>
              <a:rPr lang="fa-IR" dirty="0"/>
              <a:t>تعیین تغییرات در  </a:t>
            </a:r>
            <a:r>
              <a:rPr lang="en-US" dirty="0"/>
              <a:t>Longitudinal RV function </a:t>
            </a:r>
            <a:r>
              <a:rPr lang="fa-IR" dirty="0"/>
              <a:t>در بیماران بهبود یافته از  </a:t>
            </a:r>
            <a:r>
              <a:rPr lang="en-US" dirty="0"/>
              <a:t>Covid-19  </a:t>
            </a:r>
            <a:r>
              <a:rPr lang="fa-IR" dirty="0"/>
              <a:t>بعد از 6 ماه وارتباط ان  با شدت بیماری   </a:t>
            </a:r>
          </a:p>
          <a:p>
            <a:pPr rtl="1"/>
            <a:r>
              <a:rPr lang="fa-IR" dirty="0"/>
              <a:t>تعیین  تغییرات </a:t>
            </a:r>
            <a:r>
              <a:rPr lang="en-US" dirty="0"/>
              <a:t>RV FAC </a:t>
            </a:r>
            <a:r>
              <a:rPr lang="fa-IR" dirty="0"/>
              <a:t>در بیماران بهبود یافته از  </a:t>
            </a:r>
            <a:r>
              <a:rPr lang="en-US" dirty="0"/>
              <a:t>Covid-19  </a:t>
            </a:r>
            <a:r>
              <a:rPr lang="fa-IR" dirty="0"/>
              <a:t>بعد از 6 ماه وارتباط  میزان تغییر  آن با شدت بیماری</a:t>
            </a:r>
          </a:p>
          <a:p>
            <a:pPr rtl="1"/>
            <a:r>
              <a:rPr lang="fa-IR" dirty="0"/>
              <a:t>تعیین  تغییرات </a:t>
            </a:r>
            <a:r>
              <a:rPr lang="en-US" dirty="0"/>
              <a:t>RV Myocardial performance index </a:t>
            </a:r>
            <a:r>
              <a:rPr lang="fa-IR" dirty="0"/>
              <a:t>در بیماران بهبود یافته از  </a:t>
            </a:r>
            <a:r>
              <a:rPr lang="en-US" dirty="0"/>
              <a:t>Covid-19  </a:t>
            </a:r>
            <a:r>
              <a:rPr lang="fa-IR" dirty="0"/>
              <a:t>بعد از 6ماه  و ارتباط میزان اختلال آن با شدت بیماری </a:t>
            </a:r>
          </a:p>
          <a:p>
            <a:pPr rtl="1"/>
            <a:r>
              <a:rPr lang="fa-IR" dirty="0"/>
              <a:t/>
            </a:r>
            <a:br>
              <a:rPr lang="fa-IR" dirty="0"/>
            </a:br>
            <a:endParaRPr lang="fa-IR" dirty="0"/>
          </a:p>
          <a:p>
            <a:endParaRPr lang="fa-IR" dirty="0"/>
          </a:p>
        </p:txBody>
      </p:sp>
    </p:spTree>
    <p:extLst>
      <p:ext uri="{BB962C8B-B14F-4D97-AF65-F5344CB8AC3E}">
        <p14:creationId xmlns:p14="http://schemas.microsoft.com/office/powerpoint/2010/main" val="34520772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124</Words>
  <Application>Microsoft Office PowerPoint</Application>
  <PresentationFormat>Custom</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بررسی تغییرات پارامترهای اکوکاردیوگرافیک در بیماران بهبودیافته از کووید 19 بیمارستان قلب شهیدرجایی در دوره 6ماهه(با فوکوس بر پارامترهای عملکردی بطن راست)وارتباط شدت بیماری با اختلال عملکرد بطن راست</vt:lpstr>
      <vt:lpstr>بیان مسئله </vt:lpstr>
      <vt:lpstr>PowerPoint Presentation</vt:lpstr>
      <vt:lpstr>ضرورت اجرا </vt:lpstr>
      <vt:lpstr>PowerPoint Presentation</vt:lpstr>
      <vt:lpstr>PowerPoint Presentation</vt:lpstr>
      <vt:lpstr>روش اجرا</vt:lpstr>
      <vt:lpstr>PowerPoint Presentation</vt:lpstr>
      <vt:lpstr>PowerPoint Presentation</vt:lpstr>
      <vt:lpstr>ادامه اهداف اختصاصی</vt:lpstr>
      <vt:lpstr>فرضیات</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تغییرات پارامترهای اکوکاردیوگرافیک در بیماران بهبودیافته از کووید 19 بیمارستان قلب شهیدرجایی در دوره 6ماهه(با فوکوس بر پارامترهای عملکردی بطن راست)وارتباط شدت بیماری با اختلال عملکرد بطن راست</dc:title>
  <dc:creator>IT LAND</dc:creator>
  <cp:lastModifiedBy>Fahimeh Farrokhzadeh</cp:lastModifiedBy>
  <cp:revision>16</cp:revision>
  <dcterms:created xsi:type="dcterms:W3CDTF">2021-09-20T15:27:13Z</dcterms:created>
  <dcterms:modified xsi:type="dcterms:W3CDTF">2021-09-22T09:45:15Z</dcterms:modified>
</cp:coreProperties>
</file>