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3" r:id="rId1"/>
  </p:sldMasterIdLst>
  <p:notesMasterIdLst>
    <p:notesMasterId r:id="rId26"/>
  </p:notesMasterIdLst>
  <p:sldIdLst>
    <p:sldId id="297" r:id="rId2"/>
    <p:sldId id="257" r:id="rId3"/>
    <p:sldId id="262" r:id="rId4"/>
    <p:sldId id="265" r:id="rId5"/>
    <p:sldId id="303" r:id="rId6"/>
    <p:sldId id="308" r:id="rId7"/>
    <p:sldId id="307" r:id="rId8"/>
    <p:sldId id="306" r:id="rId9"/>
    <p:sldId id="305" r:id="rId10"/>
    <p:sldId id="304" r:id="rId11"/>
    <p:sldId id="311" r:id="rId12"/>
    <p:sldId id="267" r:id="rId13"/>
    <p:sldId id="316" r:id="rId14"/>
    <p:sldId id="279" r:id="rId15"/>
    <p:sldId id="319" r:id="rId16"/>
    <p:sldId id="323" r:id="rId17"/>
    <p:sldId id="347" r:id="rId18"/>
    <p:sldId id="348" r:id="rId19"/>
    <p:sldId id="349" r:id="rId20"/>
    <p:sldId id="350" r:id="rId21"/>
    <p:sldId id="351" r:id="rId22"/>
    <p:sldId id="352" r:id="rId23"/>
    <p:sldId id="353" r:id="rId24"/>
    <p:sldId id="34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273" autoAdjust="0"/>
  </p:normalViewPr>
  <p:slideViewPr>
    <p:cSldViewPr snapToGrid="0">
      <p:cViewPr varScale="1">
        <p:scale>
          <a:sx n="65" d="100"/>
          <a:sy n="65" d="100"/>
        </p:scale>
        <p:origin x="93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3CF0CD-CF5B-4180-8E07-0ED213AC179F}" type="datetimeFigureOut">
              <a:rPr lang="en-US" smtClean="0"/>
              <a:t>9/21/2021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8049B-CE53-410D-9D70-175666249188}" type="slidenum">
              <a:rPr lang="en-US" smtClean="0"/>
              <a:t>‹#›</a:t>
            </a:fld>
            <a:endParaRPr lang="en-US"/>
          </a:p>
        </p:txBody>
      </p:sp>
    </p:spTree>
    <p:extLst>
      <p:ext uri="{BB962C8B-B14F-4D97-AF65-F5344CB8AC3E}">
        <p14:creationId xmlns:p14="http://schemas.microsoft.com/office/powerpoint/2010/main" val="2298993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A0C0817-A112-4847-8014-A94B7D2A4EA3}" type="datetime1">
              <a:rPr lang="en-US" smtClean="0"/>
              <a:t>9/21/2021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292092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5899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F87CAB8-DCAE-46A5-AADA-B3FAD11A54E0}" type="datetime1">
              <a:rPr lang="en-US" smtClean="0"/>
              <a:t>9/21/2021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92733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4671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9C646AA-F36E-4540-911D-FFFC0A0EF24A}" type="datetime1">
              <a:rPr lang="en-US" smtClean="0"/>
              <a:t>9/21/2021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214699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1812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23779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A96C99-B8F8-4528-BD05-0E16E943DC09}" type="datetime1">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87260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1778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E8D12A6-918A-48BD-8CB9-CA713993B0EA}" type="datetime1">
              <a:rPr lang="en-US" smtClean="0"/>
              <a:t>9/21/2021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6031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9/21/2021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3245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6FA2B21-3FCD-4721-B95C-427943F61125}" type="datetime1">
              <a:rPr lang="en-US" smtClean="0"/>
              <a:t>9/21/2021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4B7E4EF-A1BD-40F4-AB7B-04F084DD991D}"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73553198"/>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pPr rtl="1"/>
            <a:endParaRPr lang="en-US" dirty="0"/>
          </a:p>
        </p:txBody>
      </p:sp>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0"/>
            <a:ext cx="12314882" cy="6863627"/>
          </a:xfrm>
          <a:prstGeom prst="rect">
            <a:avLst/>
          </a:prstGeom>
        </p:spPr>
      </p:pic>
      <p:sp>
        <p:nvSpPr>
          <p:cNvPr id="3" name="TextBox 2"/>
          <p:cNvSpPr txBox="1"/>
          <p:nvPr/>
        </p:nvSpPr>
        <p:spPr>
          <a:xfrm>
            <a:off x="3234822" y="2239887"/>
            <a:ext cx="5722375" cy="1862048"/>
          </a:xfrm>
          <a:prstGeom prst="rect">
            <a:avLst/>
          </a:prstGeom>
          <a:solidFill>
            <a:schemeClr val="bg1">
              <a:lumMod val="85000"/>
            </a:schemeClr>
          </a:solidFill>
        </p:spPr>
        <p:txBody>
          <a:bodyPr wrap="square" rtlCol="0">
            <a:spAutoFit/>
          </a:bodyPr>
          <a:lstStyle/>
          <a:p>
            <a:pPr algn="ctr" rtl="1"/>
            <a:r>
              <a:rPr lang="fa-IR" sz="11500" dirty="0" smtClean="0">
                <a:ln w="0"/>
                <a:effectLst>
                  <a:outerShdw blurRad="38100" dist="19050" dir="2700000" algn="tl" rotWithShape="0">
                    <a:schemeClr val="dk1">
                      <a:alpha val="40000"/>
                    </a:schemeClr>
                  </a:outerShdw>
                </a:effectLst>
                <a:cs typeface="B Titr" panose="00000700000000000000" pitchFamily="2" charset="-78"/>
              </a:rPr>
              <a:t>به نام خدا</a:t>
            </a:r>
            <a:endParaRPr lang="en-US" sz="11500" dirty="0">
              <a:ln w="0"/>
              <a:effectLst>
                <a:outerShdw blurRad="38100" dist="19050" dir="2700000" algn="tl" rotWithShape="0">
                  <a:schemeClr val="dk1">
                    <a:alpha val="40000"/>
                  </a:schemeClr>
                </a:outerShdw>
              </a:effectLst>
              <a:cs typeface="B Titr" panose="00000700000000000000" pitchFamily="2" charset="-78"/>
            </a:endParaRPr>
          </a:p>
        </p:txBody>
      </p:sp>
    </p:spTree>
    <p:extLst>
      <p:ext uri="{BB962C8B-B14F-4D97-AF65-F5344CB8AC3E}">
        <p14:creationId xmlns:p14="http://schemas.microsoft.com/office/powerpoint/2010/main" val="368190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3" name="Content Placeholder 2"/>
          <p:cNvSpPr>
            <a:spLocks noGrp="1"/>
          </p:cNvSpPr>
          <p:nvPr>
            <p:ph idx="1"/>
          </p:nvPr>
        </p:nvSpPr>
        <p:spPr>
          <a:xfrm>
            <a:off x="792209" y="2250834"/>
            <a:ext cx="11029615" cy="3678303"/>
          </a:xfrm>
        </p:spPr>
        <p:txBody>
          <a:bodyPr anchor="ctr">
            <a:noAutofit/>
          </a:bodyPr>
          <a:lstStyle/>
          <a:p>
            <a:pPr algn="justLow" rtl="1">
              <a:lnSpc>
                <a:spcPct val="150000"/>
              </a:lnSpc>
            </a:pPr>
            <a:r>
              <a:rPr lang="fa-IR" sz="2800" b="1" dirty="0"/>
              <a:t>مطالعات نشان داده اند که 18 درصد اختلاف بین تشخیص بالینی و پاتولوژیک در بیماران ثبت شده برای پیوند قلب وجود دارد </a:t>
            </a:r>
            <a:r>
              <a:rPr lang="fa-IR" sz="2800" b="1" dirty="0" smtClean="0"/>
              <a:t>، </a:t>
            </a:r>
            <a:r>
              <a:rPr lang="fa-IR" sz="2800" b="1" dirty="0"/>
              <a:t>زیرا </a:t>
            </a:r>
            <a:r>
              <a:rPr lang="en-US" sz="2800" b="1" dirty="0" smtClean="0"/>
              <a:t>CS</a:t>
            </a:r>
            <a:r>
              <a:rPr lang="fa-IR" sz="2800" b="1" dirty="0" smtClean="0"/>
              <a:t> </a:t>
            </a:r>
            <a:r>
              <a:rPr lang="en-US" sz="2800" b="1" dirty="0" smtClean="0"/>
              <a:t> </a:t>
            </a:r>
            <a:r>
              <a:rPr lang="fa-IR" sz="2800" b="1" dirty="0"/>
              <a:t>بیشترین مورد در اشتباه تشخیصی میباشد. اگرچه علت دقیق بیماری </a:t>
            </a:r>
            <a:r>
              <a:rPr lang="en-US" sz="2800" b="1" dirty="0"/>
              <a:t>CS </a:t>
            </a:r>
            <a:r>
              <a:rPr lang="fa-IR" sz="2800" b="1" dirty="0"/>
              <a:t>هنوز مشخص نشده است ، اما امید آن است که این بررسی باعث پیشرفت در زمینه شناسایی ، درمان و پیش آگهی بیماران باشد. با داشتن آگاهی بیشتر و آگاهی از رهنمودهای مراقبت های فعلی ، امید می رود که بیماران بیشتری تحت درمان مناسب قرار گیرند و نتایج بهتری داشته باشند و تحقیقات مداوم در نهایت منجر به درک بهتر مکانیسم های بیماری شود.</a:t>
            </a:r>
            <a:endParaRPr lang="en-US" sz="2800" b="1" dirty="0"/>
          </a:p>
        </p:txBody>
      </p:sp>
    </p:spTree>
    <p:extLst>
      <p:ext uri="{BB962C8B-B14F-4D97-AF65-F5344CB8AC3E}">
        <p14:creationId xmlns:p14="http://schemas.microsoft.com/office/powerpoint/2010/main" val="19012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3" name="Content Placeholder 2"/>
          <p:cNvSpPr>
            <a:spLocks noGrp="1"/>
          </p:cNvSpPr>
          <p:nvPr>
            <p:ph idx="1"/>
          </p:nvPr>
        </p:nvSpPr>
        <p:spPr/>
        <p:txBody>
          <a:bodyPr>
            <a:normAutofit fontScale="92500" lnSpcReduction="20000"/>
          </a:bodyPr>
          <a:lstStyle/>
          <a:p>
            <a:pPr algn="ctr" rtl="1">
              <a:lnSpc>
                <a:spcPct val="150000"/>
              </a:lnSpc>
            </a:pPr>
            <a:r>
              <a:rPr lang="ar-SA" sz="3200" b="1" dirty="0"/>
              <a:t>با توجه به نادر بودن بیماری سارکوئیدورز و درگیری کلینیکی در حدود ۵٪ و درگیری بدون علامت در حدود ۳۰٪ از بیماران و با توجه به این که تشخیص زودهنگام درگیری قلبی می تواند باعث شروع زودهنگام درمان و جلوگیری از عوارض قلبی کشنده ی بیماری شود، انجام این طرح پیشنهاد گردید و این فرضیه نیز مطرح می باشد که تظاهرات قلبی و عروقی غیرشایع دیگری در این بیماران می تواند وجود داشته باشد.</a:t>
            </a:r>
            <a:endParaRPr lang="en-US" sz="3200" b="1" dirty="0"/>
          </a:p>
        </p:txBody>
      </p:sp>
    </p:spTree>
    <p:extLst>
      <p:ext uri="{BB962C8B-B14F-4D97-AF65-F5344CB8AC3E}">
        <p14:creationId xmlns:p14="http://schemas.microsoft.com/office/powerpoint/2010/main" val="91303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 </a:t>
            </a:r>
            <a:r>
              <a:rPr lang="fa-IR" dirty="0" smtClean="0">
                <a:cs typeface="B Titr" panose="00000700000000000000" pitchFamily="2" charset="-78"/>
              </a:rPr>
              <a:t>اهداف </a:t>
            </a:r>
            <a:r>
              <a:rPr lang="fa-IR" dirty="0" smtClean="0">
                <a:cs typeface="B Titr" panose="00000700000000000000" pitchFamily="2" charset="-78"/>
              </a:rPr>
              <a:t>پژوهش</a:t>
            </a:r>
            <a:endParaRPr lang="en-US" dirty="0"/>
          </a:p>
        </p:txBody>
      </p:sp>
      <p:sp>
        <p:nvSpPr>
          <p:cNvPr id="3" name="Content Placeholder 2"/>
          <p:cNvSpPr>
            <a:spLocks noGrp="1"/>
          </p:cNvSpPr>
          <p:nvPr>
            <p:ph idx="1"/>
          </p:nvPr>
        </p:nvSpPr>
        <p:spPr>
          <a:xfrm>
            <a:off x="581193" y="1922588"/>
            <a:ext cx="11029615" cy="3678303"/>
          </a:xfrm>
        </p:spPr>
        <p:txBody>
          <a:bodyPr anchor="t">
            <a:noAutofit/>
          </a:bodyPr>
          <a:lstStyle/>
          <a:p>
            <a:pPr marL="0" indent="0" algn="justLow" rtl="1">
              <a:buNone/>
            </a:pPr>
            <a:r>
              <a:rPr lang="fa-IR" sz="2400" b="1" dirty="0" smtClean="0"/>
              <a:t>هدف اصلی:  </a:t>
            </a:r>
            <a:r>
              <a:rPr lang="fa-IR" sz="2000" b="1" dirty="0"/>
              <a:t>تعیین فراوانی یافته های اکوکاردیوگرافیک در بیماران مبتلا به سارگولیدوز قلبی مراجعه کننده </a:t>
            </a:r>
            <a:r>
              <a:rPr lang="fa-IR" sz="2000" b="1" dirty="0" smtClean="0"/>
              <a:t>به بیمارستان </a:t>
            </a:r>
            <a:r>
              <a:rPr lang="fa-IR" sz="2000" b="1" dirty="0"/>
              <a:t>شهید رجایی در سال ۱۳۰۰</a:t>
            </a:r>
          </a:p>
          <a:p>
            <a:pPr marL="0" indent="0" algn="justLow" rtl="1">
              <a:buNone/>
            </a:pPr>
            <a:r>
              <a:rPr lang="fa-IR" sz="2400" b="1" dirty="0" smtClean="0"/>
              <a:t>اهداف فرعی:</a:t>
            </a:r>
            <a:endParaRPr lang="en-US" sz="2400" b="1" dirty="0" smtClean="0"/>
          </a:p>
          <a:p>
            <a:pPr algn="justLow" rtl="1"/>
            <a:r>
              <a:rPr lang="fa-IR" sz="2000" b="1" dirty="0" smtClean="0"/>
              <a:t>تعیین </a:t>
            </a:r>
            <a:r>
              <a:rPr lang="en-US" sz="2000" b="1" dirty="0" smtClean="0"/>
              <a:t> longitudinal and </a:t>
            </a:r>
            <a:r>
              <a:rPr lang="en-US" sz="2000" b="1" dirty="0"/>
              <a:t>circumferential </a:t>
            </a:r>
            <a:r>
              <a:rPr lang="en-US" sz="2000" b="1" dirty="0" smtClean="0"/>
              <a:t>and </a:t>
            </a:r>
            <a:r>
              <a:rPr lang="en-US" sz="2000" b="1" dirty="0"/>
              <a:t>radial global strain </a:t>
            </a:r>
            <a:r>
              <a:rPr lang="fa-IR" sz="2000" b="1" dirty="0"/>
              <a:t>در هر چهار حفره </a:t>
            </a:r>
            <a:r>
              <a:rPr lang="fa-IR" sz="2000" b="1" dirty="0" smtClean="0"/>
              <a:t>قلب</a:t>
            </a:r>
            <a:endParaRPr lang="en-US" sz="2000" b="1" dirty="0" smtClean="0"/>
          </a:p>
          <a:p>
            <a:pPr algn="justLow" rtl="1"/>
            <a:r>
              <a:rPr lang="fa-IR" sz="2000" b="1" dirty="0" smtClean="0"/>
              <a:t>تعیین </a:t>
            </a:r>
            <a:r>
              <a:rPr lang="fa-IR" sz="2000" b="1" dirty="0"/>
              <a:t>حجم هر چهار حفره </a:t>
            </a:r>
            <a:r>
              <a:rPr lang="fa-IR" sz="2000" b="1" dirty="0" smtClean="0"/>
              <a:t>قلب</a:t>
            </a:r>
            <a:endParaRPr lang="en-US" sz="2000" b="1" dirty="0" smtClean="0"/>
          </a:p>
          <a:p>
            <a:pPr algn="justLow" rtl="1"/>
            <a:r>
              <a:rPr lang="fa-IR" sz="2000" b="1" dirty="0" smtClean="0"/>
              <a:t>تعیین عملکرد </a:t>
            </a:r>
            <a:r>
              <a:rPr lang="fa-IR" sz="2000" b="1" dirty="0"/>
              <a:t>سیستولی و دیاستولی بطن چپ و </a:t>
            </a:r>
            <a:r>
              <a:rPr lang="fa-IR" sz="2000" b="1" dirty="0" smtClean="0"/>
              <a:t>راست</a:t>
            </a:r>
          </a:p>
          <a:p>
            <a:pPr algn="justLow" rtl="1"/>
            <a:r>
              <a:rPr lang="fa-IR" sz="2000" b="1" dirty="0" smtClean="0"/>
              <a:t>تعیین </a:t>
            </a:r>
            <a:r>
              <a:rPr lang="fa-IR" sz="2000" b="1" dirty="0"/>
              <a:t>وجود و شدت اختلال هر چهار دریچه </a:t>
            </a:r>
            <a:r>
              <a:rPr lang="fa-IR" sz="2000" b="1" dirty="0" smtClean="0"/>
              <a:t>قلب</a:t>
            </a:r>
          </a:p>
          <a:p>
            <a:pPr algn="justLow" rtl="1"/>
            <a:r>
              <a:rPr lang="fa-IR" sz="2000" b="1" dirty="0" smtClean="0"/>
              <a:t>تعیین </a:t>
            </a:r>
            <a:r>
              <a:rPr lang="fa-IR" sz="2000" b="1" dirty="0"/>
              <a:t>مقدار فشار </a:t>
            </a:r>
            <a:r>
              <a:rPr lang="fa-IR" sz="2000" b="1" dirty="0" smtClean="0"/>
              <a:t>پولمونر</a:t>
            </a:r>
          </a:p>
          <a:p>
            <a:pPr algn="justLow" rtl="1"/>
            <a:r>
              <a:rPr lang="fa-IR" sz="2000" b="1" dirty="0" smtClean="0"/>
              <a:t>تعیین </a:t>
            </a:r>
            <a:r>
              <a:rPr lang="fa-IR" sz="2000" b="1" dirty="0"/>
              <a:t>وجود </a:t>
            </a:r>
            <a:r>
              <a:rPr lang="en-US" sz="2000" b="1" dirty="0"/>
              <a:t>LV </a:t>
            </a:r>
            <a:r>
              <a:rPr lang="en-US" sz="2000" b="1" dirty="0" smtClean="0"/>
              <a:t>RWMA</a:t>
            </a:r>
            <a:r>
              <a:rPr lang="fa-IR" sz="2000" b="1" dirty="0" smtClean="0"/>
              <a:t> </a:t>
            </a:r>
            <a:r>
              <a:rPr lang="en-US" sz="2000" b="1" dirty="0" smtClean="0"/>
              <a:t> </a:t>
            </a:r>
            <a:r>
              <a:rPr lang="fa-IR" sz="2000" b="1" dirty="0"/>
              <a:t>و </a:t>
            </a:r>
            <a:r>
              <a:rPr lang="fa-IR" sz="2000" b="1" dirty="0" smtClean="0"/>
              <a:t>ضخامت </a:t>
            </a:r>
            <a:r>
              <a:rPr lang="fa-IR" sz="2000" b="1" dirty="0"/>
              <a:t>دیواره </a:t>
            </a:r>
            <a:r>
              <a:rPr lang="fa-IR" sz="2000" b="1" dirty="0" smtClean="0"/>
              <a:t>ای</a:t>
            </a:r>
          </a:p>
          <a:p>
            <a:pPr algn="justLow" rtl="1"/>
            <a:r>
              <a:rPr lang="fa-IR" sz="2000" b="1" dirty="0" smtClean="0"/>
              <a:t>بررسی سایقه ی </a:t>
            </a:r>
            <a:r>
              <a:rPr lang="fa-IR" sz="2000" b="1" dirty="0"/>
              <a:t>وجود </a:t>
            </a:r>
            <a:r>
              <a:rPr lang="fa-IR" sz="2000" b="1" dirty="0" smtClean="0"/>
              <a:t>ترومیوآمبولی </a:t>
            </a:r>
            <a:r>
              <a:rPr lang="fa-IR" sz="2000" b="1" dirty="0"/>
              <a:t>و سنکوپ در بیماران مبتلا به سارکوئیدور </a:t>
            </a:r>
            <a:r>
              <a:rPr lang="fa-IR" sz="2000" b="1" dirty="0" smtClean="0"/>
              <a:t>قلبی</a:t>
            </a:r>
          </a:p>
          <a:p>
            <a:pPr marL="0" indent="0" algn="justLow" rtl="1">
              <a:buNone/>
            </a:pPr>
            <a:r>
              <a:rPr lang="fa-IR" sz="2400" b="1" dirty="0" smtClean="0"/>
              <a:t>هدف کاربردی:  </a:t>
            </a:r>
            <a:r>
              <a:rPr lang="fa-IR" sz="2000" b="1" dirty="0"/>
              <a:t>تعیین امکان استفاده از </a:t>
            </a:r>
            <a:r>
              <a:rPr lang="fa-IR" sz="2000" b="1" dirty="0" smtClean="0"/>
              <a:t>اکوکاردیوگرافی </a:t>
            </a:r>
            <a:r>
              <a:rPr lang="fa-IR" sz="2000" b="1" dirty="0"/>
              <a:t>پیشرفته برای بهبود پیش آگهی </a:t>
            </a:r>
            <a:r>
              <a:rPr lang="fa-IR" sz="2000" b="1" dirty="0" smtClean="0"/>
              <a:t>بیماران</a:t>
            </a:r>
            <a:endParaRPr lang="fa-IR" sz="2000" b="1" dirty="0"/>
          </a:p>
        </p:txBody>
      </p:sp>
    </p:spTree>
    <p:extLst>
      <p:ext uri="{BB962C8B-B14F-4D97-AF65-F5344CB8AC3E}">
        <p14:creationId xmlns:p14="http://schemas.microsoft.com/office/powerpoint/2010/main" val="13346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روش </a:t>
            </a:r>
            <a:r>
              <a:rPr lang="fa-IR" dirty="0" smtClean="0">
                <a:cs typeface="B Titr" panose="00000700000000000000" pitchFamily="2" charset="-78"/>
              </a:rPr>
              <a:t>پژوهش</a:t>
            </a:r>
            <a:endParaRPr lang="en-US" dirty="0">
              <a:cs typeface="B Titr" panose="00000700000000000000" pitchFamily="2" charset="-78"/>
            </a:endParaRPr>
          </a:p>
        </p:txBody>
      </p:sp>
      <p:sp>
        <p:nvSpPr>
          <p:cNvPr id="3" name="Content Placeholder 2"/>
          <p:cNvSpPr>
            <a:spLocks noGrp="1"/>
          </p:cNvSpPr>
          <p:nvPr>
            <p:ph idx="1"/>
          </p:nvPr>
        </p:nvSpPr>
        <p:spPr>
          <a:xfrm>
            <a:off x="581192" y="2357477"/>
            <a:ext cx="11029615" cy="3678303"/>
          </a:xfrm>
        </p:spPr>
        <p:txBody>
          <a:bodyPr>
            <a:noAutofit/>
          </a:bodyPr>
          <a:lstStyle/>
          <a:p>
            <a:pPr algn="justLow" rtl="1">
              <a:lnSpc>
                <a:spcPct val="150000"/>
              </a:lnSpc>
            </a:pPr>
            <a:r>
              <a:rPr lang="fa-IR" sz="2400" b="1" dirty="0"/>
              <a:t>با بررسی پرونده های بالینی بیماران که تشخیص سارکوئیدوز قلبی برای آن ها به وسیله ی </a:t>
            </a:r>
            <a:r>
              <a:rPr lang="en-US" sz="2400" b="1" dirty="0" smtClean="0"/>
              <a:t>CMR</a:t>
            </a:r>
            <a:r>
              <a:rPr lang="fa-IR" sz="2400" b="1" dirty="0" smtClean="0"/>
              <a:t> </a:t>
            </a:r>
            <a:r>
              <a:rPr lang="en-US" sz="2400" b="1" dirty="0" smtClean="0"/>
              <a:t> </a:t>
            </a:r>
            <a:r>
              <a:rPr lang="fa-IR" sz="2400" b="1" dirty="0"/>
              <a:t>و یا بیوپسی قلب تائید شده است، این بیماران شناسایی شده و با آنها جهت مراجعه مجدد تماس گرفته در ابتدا شرح حال کامل از علایم درگیری قلبی از جمله تپش قلب و علایم سنگوپ یا پره سنکوپ گرفته میشود. سپس اکوکاردیوگرافی </a:t>
            </a:r>
            <a:r>
              <a:rPr lang="fa-IR" sz="2400" b="1" dirty="0" smtClean="0"/>
              <a:t>ترانس توراسیک </a:t>
            </a:r>
            <a:r>
              <a:rPr lang="fa-IR" sz="2400" b="1" dirty="0"/>
              <a:t>پیشرفته انجام خواهد شد. برای </a:t>
            </a:r>
            <a:r>
              <a:rPr lang="fa-IR" sz="2400" b="1" dirty="0" smtClean="0"/>
              <a:t>بررسی  </a:t>
            </a:r>
            <a:r>
              <a:rPr lang="en-US" sz="2400" b="1" dirty="0" smtClean="0"/>
              <a:t>intra</a:t>
            </a:r>
            <a:r>
              <a:rPr lang="fa-IR" sz="2400" b="1" dirty="0" smtClean="0"/>
              <a:t> </a:t>
            </a:r>
            <a:r>
              <a:rPr lang="en-US" sz="2400" b="1" dirty="0" smtClean="0"/>
              <a:t> </a:t>
            </a:r>
            <a:r>
              <a:rPr lang="en-US" sz="2400" b="1" dirty="0"/>
              <a:t>observer reliability . </a:t>
            </a:r>
            <a:r>
              <a:rPr lang="fa-IR" sz="2400" b="1" dirty="0" smtClean="0"/>
              <a:t> تصاویر اکوکاردیوگرفنی </a:t>
            </a:r>
            <a:r>
              <a:rPr lang="fa-IR" sz="2400" b="1" dirty="0"/>
              <a:t>حدود ۵ بیمار چند هفته بعد مجدد برسی خواهد شد</a:t>
            </a:r>
            <a:endParaRPr lang="fa-IR" sz="2400" b="1" dirty="0" smtClean="0"/>
          </a:p>
        </p:txBody>
      </p:sp>
    </p:spTree>
    <p:extLst>
      <p:ext uri="{BB962C8B-B14F-4D97-AF65-F5344CB8AC3E}">
        <p14:creationId xmlns:p14="http://schemas.microsoft.com/office/powerpoint/2010/main" val="42404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مشخصات ابزار جمع آوری اطلاعات و نحوه جمع آوری آن</a:t>
            </a:r>
            <a:endParaRPr lang="fa-IR" dirty="0">
              <a:cs typeface="B Titr" panose="00000700000000000000" pitchFamily="2" charset="-78"/>
            </a:endParaRPr>
          </a:p>
        </p:txBody>
      </p:sp>
      <p:sp>
        <p:nvSpPr>
          <p:cNvPr id="3" name="Content Placeholder 2"/>
          <p:cNvSpPr>
            <a:spLocks noGrp="1"/>
          </p:cNvSpPr>
          <p:nvPr>
            <p:ph idx="1"/>
          </p:nvPr>
        </p:nvSpPr>
        <p:spPr/>
        <p:txBody>
          <a:bodyPr anchor="ctr">
            <a:normAutofit/>
          </a:bodyPr>
          <a:lstStyle/>
          <a:p>
            <a:pPr algn="justLow" rtl="1"/>
            <a:endParaRPr lang="fa-IR" sz="2800" b="1" dirty="0"/>
          </a:p>
          <a:p>
            <a:pPr algn="justLow" rtl="1"/>
            <a:r>
              <a:rPr lang="fa-IR" sz="2800" b="1" dirty="0"/>
              <a:t>اکوکاردیوگرافی کامل قلبی تراشی توراسیک توسط فلوشیپ اکوکاردیوگرافی طبق گایدلاین های اکوکاردیوگرافی </a:t>
            </a:r>
            <a:r>
              <a:rPr lang="en-US" sz="2800" b="1" dirty="0"/>
              <a:t>ACC/AHA </a:t>
            </a:r>
            <a:r>
              <a:rPr lang="fa-IR" sz="2800" b="1" dirty="0" smtClean="0"/>
              <a:t> انجام </a:t>
            </a:r>
            <a:r>
              <a:rPr lang="fa-IR" sz="2800" b="1" dirty="0"/>
              <a:t>خواهد شد. اکوکاردیوگرافی به وسیله دستگاه </a:t>
            </a:r>
            <a:r>
              <a:rPr lang="fa-IR" sz="2800" b="1" dirty="0" smtClean="0"/>
              <a:t>فیلیپس </a:t>
            </a:r>
            <a:r>
              <a:rPr lang="fa-IR" sz="2800" b="1" dirty="0"/>
              <a:t>۷ </a:t>
            </a:r>
            <a:r>
              <a:rPr lang="en-US" sz="2800" b="1" dirty="0"/>
              <a:t>EPIQ </a:t>
            </a:r>
            <a:r>
              <a:rPr lang="fa-IR" sz="2800" b="1" dirty="0" smtClean="0"/>
              <a:t> انجام </a:t>
            </a:r>
            <a:r>
              <a:rPr lang="fa-IR" sz="2800" b="1" dirty="0"/>
              <a:t>خواهد </a:t>
            </a:r>
            <a:r>
              <a:rPr lang="fa-IR" sz="2800" b="1" dirty="0" smtClean="0"/>
              <a:t>شد.</a:t>
            </a:r>
            <a:endParaRPr lang="en-US" sz="2800" b="1" dirty="0"/>
          </a:p>
        </p:txBody>
      </p:sp>
    </p:spTree>
    <p:extLst>
      <p:ext uri="{BB962C8B-B14F-4D97-AF65-F5344CB8AC3E}">
        <p14:creationId xmlns:p14="http://schemas.microsoft.com/office/powerpoint/2010/main" val="231871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روش محاسبه حجم نمونه و تعداد آن</a:t>
            </a:r>
          </a:p>
        </p:txBody>
      </p:sp>
      <p:sp>
        <p:nvSpPr>
          <p:cNvPr id="3" name="Content Placeholder 2"/>
          <p:cNvSpPr>
            <a:spLocks noGrp="1"/>
          </p:cNvSpPr>
          <p:nvPr>
            <p:ph idx="1"/>
          </p:nvPr>
        </p:nvSpPr>
        <p:spPr>
          <a:xfrm>
            <a:off x="581193" y="2268987"/>
            <a:ext cx="11029615" cy="3678303"/>
          </a:xfrm>
        </p:spPr>
        <p:txBody>
          <a:bodyPr>
            <a:noAutofit/>
          </a:bodyPr>
          <a:lstStyle/>
          <a:p>
            <a:pPr marL="0" indent="0" algn="r" rtl="1">
              <a:lnSpc>
                <a:spcPct val="150000"/>
              </a:lnSpc>
              <a:buNone/>
            </a:pPr>
            <a:endParaRPr lang="fa-IR" sz="2800" b="1" dirty="0"/>
          </a:p>
          <a:p>
            <a:pPr marL="0" indent="0" algn="r" rtl="1">
              <a:lnSpc>
                <a:spcPct val="150000"/>
              </a:lnSpc>
              <a:buNone/>
            </a:pPr>
            <a:r>
              <a:rPr lang="fa-IR" sz="2800" b="1" dirty="0"/>
              <a:t>با توجه به نادر بودن بیماری ،تمام بیماران قابل دسترس با تشخیص سارکوبیدوز قلبی را وارد مطالعه خواهیم کرد که تخمین ما حدود 20 بیمار میباشد</a:t>
            </a:r>
          </a:p>
          <a:p>
            <a:pPr marL="0" indent="0" algn="r" rtl="1">
              <a:lnSpc>
                <a:spcPct val="150000"/>
              </a:lnSpc>
              <a:buNone/>
            </a:pPr>
            <a:endParaRPr lang="fa-IR" sz="2800" b="1" dirty="0"/>
          </a:p>
        </p:txBody>
      </p:sp>
    </p:spTree>
    <p:extLst>
      <p:ext uri="{BB962C8B-B14F-4D97-AF65-F5344CB8AC3E}">
        <p14:creationId xmlns:p14="http://schemas.microsoft.com/office/powerpoint/2010/main" val="165214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ملاحظات اخلاقی</a:t>
            </a:r>
          </a:p>
        </p:txBody>
      </p:sp>
      <p:sp>
        <p:nvSpPr>
          <p:cNvPr id="3" name="Content Placeholder 2"/>
          <p:cNvSpPr>
            <a:spLocks noGrp="1"/>
          </p:cNvSpPr>
          <p:nvPr>
            <p:ph idx="1"/>
          </p:nvPr>
        </p:nvSpPr>
        <p:spPr>
          <a:xfrm>
            <a:off x="581193" y="1841283"/>
            <a:ext cx="11029615" cy="3678303"/>
          </a:xfrm>
        </p:spPr>
        <p:txBody>
          <a:bodyPr anchor="t">
            <a:noAutofit/>
          </a:bodyPr>
          <a:lstStyle/>
          <a:p>
            <a:pPr lvl="0" algn="r" rtl="1">
              <a:lnSpc>
                <a:spcPct val="150000"/>
              </a:lnSpc>
            </a:pPr>
            <a:endParaRPr lang="fa-IR" sz="2800" b="1" dirty="0"/>
          </a:p>
          <a:p>
            <a:pPr lvl="0" algn="r" rtl="1">
              <a:lnSpc>
                <a:spcPct val="150000"/>
              </a:lnSpc>
            </a:pPr>
            <a:r>
              <a:rPr lang="fa-IR" sz="2800" b="1" dirty="0"/>
              <a:t>برای انجام اکو کاردیو گرافی از بیماران رضایت گرفته خواهد شد و هیچ گونه مداخله و یا هزینه ای برای بیمار نخواهد شد. اطلاعات بیماران محرمانه خواهد بود</a:t>
            </a:r>
            <a:endParaRPr lang="en-US" sz="2800" b="1" dirty="0"/>
          </a:p>
        </p:txBody>
      </p:sp>
    </p:spTree>
    <p:extLst>
      <p:ext uri="{BB962C8B-B14F-4D97-AF65-F5344CB8AC3E}">
        <p14:creationId xmlns:p14="http://schemas.microsoft.com/office/powerpoint/2010/main" val="241772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rotWithShape="1">
          <a:blip r:embed="rId2"/>
          <a:srcRect l="7769" t="41340" r="8145" b="1322"/>
          <a:stretch/>
        </p:blipFill>
        <p:spPr>
          <a:xfrm>
            <a:off x="755438" y="1848691"/>
            <a:ext cx="10681124" cy="4094909"/>
          </a:xfrm>
          <a:prstGeom prst="rect">
            <a:avLst/>
          </a:prstGeom>
        </p:spPr>
      </p:pic>
    </p:spTree>
    <p:extLst>
      <p:ext uri="{BB962C8B-B14F-4D97-AF65-F5344CB8AC3E}">
        <p14:creationId xmlns:p14="http://schemas.microsoft.com/office/powerpoint/2010/main" val="2215144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t="4134"/>
          <a:stretch/>
        </p:blipFill>
        <p:spPr>
          <a:xfrm>
            <a:off x="-645549" y="0"/>
            <a:ext cx="13011150" cy="7012857"/>
          </a:xfrm>
          <a:prstGeom prst="rect">
            <a:avLst/>
          </a:prstGeom>
        </p:spPr>
      </p:pic>
    </p:spTree>
    <p:extLst>
      <p:ext uri="{BB962C8B-B14F-4D97-AF65-F5344CB8AC3E}">
        <p14:creationId xmlns:p14="http://schemas.microsoft.com/office/powerpoint/2010/main" val="1876665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32594" y="-110613"/>
            <a:ext cx="13011150" cy="6968613"/>
          </a:xfrm>
          <a:prstGeom prst="rect">
            <a:avLst/>
          </a:prstGeom>
        </p:spPr>
      </p:pic>
    </p:spTree>
    <p:extLst>
      <p:ext uri="{BB962C8B-B14F-4D97-AF65-F5344CB8AC3E}">
        <p14:creationId xmlns:p14="http://schemas.microsoft.com/office/powerpoint/2010/main" val="3341941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8793" y="731167"/>
            <a:ext cx="11430000" cy="2428357"/>
          </a:xfrm>
          <a:prstGeom prst="rect">
            <a:avLst/>
          </a:prstGeom>
        </p:spPr>
        <p:txBody>
          <a:bodyPr wrap="square">
            <a:spAutoFit/>
          </a:bodyPr>
          <a:lstStyle/>
          <a:p>
            <a:pPr marR="36195" algn="ctr" rtl="1">
              <a:lnSpc>
                <a:spcPct val="115000"/>
              </a:lnSpc>
            </a:pPr>
            <a:r>
              <a:rPr lang="fa-IR" sz="4400" b="1" dirty="0">
                <a:latin typeface="Times New Roman" panose="02020603050405020304" pitchFamily="18" charset="0"/>
                <a:ea typeface="Times New Roman" panose="02020603050405020304" pitchFamily="18" charset="0"/>
                <a:cs typeface="B Titr" panose="00000700000000000000" pitchFamily="2" charset="-78"/>
              </a:rPr>
              <a:t>بررسی فراوانی یافته های اکوکاردیوگرافیک در بیماران مبتلا به سارکوئیدور قلبی مراجعه کننده به بیمارستان قلب و عروق شهید رجایی در سال ۱۴۰۰</a:t>
            </a:r>
            <a:endParaRPr lang="fa-IR" sz="4400" b="1" dirty="0">
              <a:latin typeface="Times New Roman" panose="02020603050405020304" pitchFamily="18" charset="0"/>
              <a:ea typeface="Times New Roman" panose="02020603050405020304" pitchFamily="18" charset="0"/>
              <a:cs typeface="B Titr" panose="00000700000000000000" pitchFamily="2" charset="-78"/>
            </a:endParaRPr>
          </a:p>
        </p:txBody>
      </p:sp>
      <p:sp>
        <p:nvSpPr>
          <p:cNvPr id="2" name="Subtitle 1"/>
          <p:cNvSpPr>
            <a:spLocks noGrp="1"/>
          </p:cNvSpPr>
          <p:nvPr>
            <p:ph type="subTitle" idx="1"/>
          </p:nvPr>
        </p:nvSpPr>
        <p:spPr>
          <a:xfrm>
            <a:off x="755247" y="3456737"/>
            <a:ext cx="10993546" cy="590321"/>
          </a:xfrm>
        </p:spPr>
        <p:txBody>
          <a:bodyPr>
            <a:normAutofit/>
          </a:bodyPr>
          <a:lstStyle/>
          <a:p>
            <a:pPr algn="ctr"/>
            <a:r>
              <a:rPr lang="fa-IR" sz="3200" b="1" dirty="0" smtClean="0">
                <a:solidFill>
                  <a:schemeClr val="bg1"/>
                </a:solidFill>
              </a:rPr>
              <a:t>کد رهگیری طرح: 400033</a:t>
            </a:r>
            <a:endParaRPr lang="en-US" sz="3200" b="1" dirty="0">
              <a:solidFill>
                <a:schemeClr val="bg1"/>
              </a:solidFill>
            </a:endParaRPr>
          </a:p>
        </p:txBody>
      </p:sp>
    </p:spTree>
    <p:extLst>
      <p:ext uri="{BB962C8B-B14F-4D97-AF65-F5344CB8AC3E}">
        <p14:creationId xmlns:p14="http://schemas.microsoft.com/office/powerpoint/2010/main" val="258428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t="4335"/>
          <a:stretch/>
        </p:blipFill>
        <p:spPr>
          <a:xfrm>
            <a:off x="-365330" y="-140110"/>
            <a:ext cx="13011150" cy="6998110"/>
          </a:xfrm>
          <a:prstGeom prst="rect">
            <a:avLst/>
          </a:prstGeom>
        </p:spPr>
      </p:pic>
    </p:spTree>
    <p:extLst>
      <p:ext uri="{BB962C8B-B14F-4D97-AF65-F5344CB8AC3E}">
        <p14:creationId xmlns:p14="http://schemas.microsoft.com/office/powerpoint/2010/main" val="1474749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t="4133"/>
          <a:stretch/>
        </p:blipFill>
        <p:spPr>
          <a:xfrm>
            <a:off x="-571806" y="-155170"/>
            <a:ext cx="13011150" cy="7012858"/>
          </a:xfrm>
          <a:prstGeom prst="rect">
            <a:avLst/>
          </a:prstGeom>
        </p:spPr>
      </p:pic>
    </p:spTree>
    <p:extLst>
      <p:ext uri="{BB962C8B-B14F-4D97-AF65-F5344CB8AC3E}">
        <p14:creationId xmlns:p14="http://schemas.microsoft.com/office/powerpoint/2010/main" val="1319565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424324" y="-457200"/>
            <a:ext cx="13011150" cy="7315200"/>
          </a:xfrm>
          <a:prstGeom prst="rect">
            <a:avLst/>
          </a:prstGeom>
        </p:spPr>
      </p:pic>
    </p:spTree>
    <p:extLst>
      <p:ext uri="{BB962C8B-B14F-4D97-AF65-F5344CB8AC3E}">
        <p14:creationId xmlns:p14="http://schemas.microsoft.com/office/powerpoint/2010/main" val="32331873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t="4133" b="27721"/>
          <a:stretch/>
        </p:blipFill>
        <p:spPr>
          <a:xfrm>
            <a:off x="-409576" y="471949"/>
            <a:ext cx="13011150" cy="4984955"/>
          </a:xfrm>
          <a:prstGeom prst="rect">
            <a:avLst/>
          </a:prstGeom>
        </p:spPr>
      </p:pic>
    </p:spTree>
    <p:extLst>
      <p:ext uri="{BB962C8B-B14F-4D97-AF65-F5344CB8AC3E}">
        <p14:creationId xmlns:p14="http://schemas.microsoft.com/office/powerpoint/2010/main" val="108591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pPr rtl="1"/>
            <a:endParaRPr lang="en-US" dirty="0"/>
          </a:p>
        </p:txBody>
      </p:sp>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5637"/>
            <a:ext cx="12191979" cy="6857990"/>
          </a:xfrm>
          <a:prstGeom prst="rect">
            <a:avLst/>
          </a:prstGeom>
        </p:spPr>
      </p:pic>
      <p:sp>
        <p:nvSpPr>
          <p:cNvPr id="3" name="TextBox 2"/>
          <p:cNvSpPr txBox="1"/>
          <p:nvPr/>
        </p:nvSpPr>
        <p:spPr>
          <a:xfrm>
            <a:off x="3234822" y="1618750"/>
            <a:ext cx="5722375" cy="3631763"/>
          </a:xfrm>
          <a:prstGeom prst="rect">
            <a:avLst/>
          </a:prstGeom>
          <a:solidFill>
            <a:schemeClr val="bg1">
              <a:lumMod val="85000"/>
            </a:schemeClr>
          </a:solidFill>
        </p:spPr>
        <p:txBody>
          <a:bodyPr wrap="square" rtlCol="0">
            <a:spAutoFit/>
          </a:bodyPr>
          <a:lstStyle/>
          <a:p>
            <a:pPr algn="ctr" rtl="1"/>
            <a:r>
              <a:rPr lang="fa-IR" sz="11500" dirty="0" smtClean="0">
                <a:ln w="0"/>
                <a:effectLst>
                  <a:outerShdw blurRad="38100" dist="19050" dir="2700000" algn="tl" rotWithShape="0">
                    <a:schemeClr val="dk1">
                      <a:alpha val="40000"/>
                    </a:schemeClr>
                  </a:outerShdw>
                </a:effectLst>
                <a:cs typeface="B Titr" panose="00000700000000000000" pitchFamily="2" charset="-78"/>
              </a:rPr>
              <a:t>از توجهتان سپاسگزارم</a:t>
            </a:r>
            <a:endParaRPr lang="en-US" sz="11500" dirty="0">
              <a:ln w="0"/>
              <a:effectLst>
                <a:outerShdw blurRad="38100" dist="19050" dir="2700000" algn="tl" rotWithShape="0">
                  <a:schemeClr val="dk1">
                    <a:alpha val="40000"/>
                  </a:schemeClr>
                </a:outerShdw>
              </a:effectLst>
              <a:cs typeface="B Titr" panose="00000700000000000000" pitchFamily="2" charset="-78"/>
            </a:endParaRPr>
          </a:p>
        </p:txBody>
      </p:sp>
    </p:spTree>
    <p:extLst>
      <p:ext uri="{BB962C8B-B14F-4D97-AF65-F5344CB8AC3E}">
        <p14:creationId xmlns:p14="http://schemas.microsoft.com/office/powerpoint/2010/main" val="51587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algn="r" rtl="1"/>
            <a:r>
              <a:rPr lang="fa-IR" dirty="0" smtClean="0">
                <a:cs typeface="B Titr" panose="00000700000000000000" pitchFamily="2" charset="-78"/>
              </a:rPr>
              <a:t>همکاران طرح</a:t>
            </a:r>
            <a:endParaRPr lang="en-US" dirty="0">
              <a:cs typeface="B Titr" panose="00000700000000000000" pitchFamily="2" charset="-78"/>
            </a:endParaRPr>
          </a:p>
        </p:txBody>
      </p:sp>
      <p:sp>
        <p:nvSpPr>
          <p:cNvPr id="3" name="Content Placeholder 2"/>
          <p:cNvSpPr>
            <a:spLocks noGrp="1"/>
          </p:cNvSpPr>
          <p:nvPr>
            <p:ph sz="half" idx="1"/>
          </p:nvPr>
        </p:nvSpPr>
        <p:spPr>
          <a:xfrm>
            <a:off x="581193" y="2028514"/>
            <a:ext cx="11029616" cy="4653640"/>
          </a:xfrm>
          <a:solidFill>
            <a:schemeClr val="bg2">
              <a:lumMod val="90000"/>
            </a:schemeClr>
          </a:solidFill>
        </p:spPr>
        <p:txBody>
          <a:bodyPr>
            <a:normAutofit fontScale="92500" lnSpcReduction="20000"/>
          </a:bodyPr>
          <a:lstStyle/>
          <a:p>
            <a:pPr marL="0" indent="0" algn="justLow" rtl="1">
              <a:buNone/>
            </a:pPr>
            <a:r>
              <a:rPr lang="fa-IR" sz="2400" dirty="0">
                <a:cs typeface="B Titr" panose="00000700000000000000" pitchFamily="2" charset="-78"/>
              </a:rPr>
              <a:t>نام و نام </a:t>
            </a:r>
            <a:r>
              <a:rPr lang="fa-IR" sz="2400" dirty="0" smtClean="0">
                <a:cs typeface="B Titr" panose="00000700000000000000" pitchFamily="2" charset="-78"/>
              </a:rPr>
              <a:t>خانوادگی و سمت در طرح:</a:t>
            </a:r>
            <a:endParaRPr lang="fa-IR" sz="2400" dirty="0">
              <a:cs typeface="B Titr" panose="00000700000000000000" pitchFamily="2" charset="-78"/>
            </a:endParaRPr>
          </a:p>
          <a:p>
            <a:pPr algn="justLow" rtl="1"/>
            <a:r>
              <a:rPr lang="fa-IR" sz="2400" dirty="0" smtClean="0">
                <a:cs typeface="B Titr" panose="00000700000000000000" pitchFamily="2" charset="-78"/>
              </a:rPr>
              <a:t>آذین علیزاده اصل، مجری </a:t>
            </a:r>
            <a:r>
              <a:rPr lang="fa-IR" sz="2400" dirty="0">
                <a:cs typeface="B Titr" panose="00000700000000000000" pitchFamily="2" charset="-78"/>
              </a:rPr>
              <a:t>اصلی / نویسنده </a:t>
            </a:r>
            <a:r>
              <a:rPr lang="fa-IR" sz="2400" dirty="0" smtClean="0">
                <a:cs typeface="B Titr" panose="00000700000000000000" pitchFamily="2" charset="-78"/>
              </a:rPr>
              <a:t>مقاله</a:t>
            </a:r>
            <a:endParaRPr lang="fa-IR" sz="2400" dirty="0">
              <a:cs typeface="B Titr" panose="00000700000000000000" pitchFamily="2" charset="-78"/>
            </a:endParaRPr>
          </a:p>
          <a:p>
            <a:pPr algn="justLow" rtl="1"/>
            <a:r>
              <a:rPr lang="fa-IR" sz="2400" dirty="0">
                <a:cs typeface="B Titr" panose="00000700000000000000" pitchFamily="2" charset="-78"/>
              </a:rPr>
              <a:t>سمیرا </a:t>
            </a:r>
            <a:r>
              <a:rPr lang="fa-IR" sz="2400" dirty="0" smtClean="0">
                <a:cs typeface="B Titr" panose="00000700000000000000" pitchFamily="2" charset="-78"/>
              </a:rPr>
              <a:t>اسلامی، مجری </a:t>
            </a:r>
            <a:r>
              <a:rPr lang="fa-IR" sz="2400" dirty="0">
                <a:cs typeface="B Titr" panose="00000700000000000000" pitchFamily="2" charset="-78"/>
              </a:rPr>
              <a:t>ونویسنده مقاله</a:t>
            </a:r>
          </a:p>
          <a:p>
            <a:pPr algn="justLow" rtl="1"/>
            <a:r>
              <a:rPr lang="fa-IR" sz="2400" dirty="0" smtClean="0">
                <a:cs typeface="B Titr" panose="00000700000000000000" pitchFamily="2" charset="-78"/>
              </a:rPr>
              <a:t>فریدون </a:t>
            </a:r>
            <a:r>
              <a:rPr lang="fa-IR" sz="2400" dirty="0">
                <a:cs typeface="B Titr" panose="00000700000000000000" pitchFamily="2" charset="-78"/>
              </a:rPr>
              <a:t>نوحی </a:t>
            </a:r>
            <a:r>
              <a:rPr lang="fa-IR" sz="2400" dirty="0" smtClean="0">
                <a:cs typeface="B Titr" panose="00000700000000000000" pitchFamily="2" charset="-78"/>
              </a:rPr>
              <a:t>بزنجانی، </a:t>
            </a:r>
            <a:r>
              <a:rPr lang="fa-IR" sz="2400" dirty="0">
                <a:cs typeface="B Titr" panose="00000700000000000000" pitchFamily="2" charset="-78"/>
              </a:rPr>
              <a:t>همکار </a:t>
            </a:r>
            <a:r>
              <a:rPr lang="fa-IR" sz="2400" dirty="0" smtClean="0">
                <a:cs typeface="B Titr" panose="00000700000000000000" pitchFamily="2" charset="-78"/>
              </a:rPr>
              <a:t>طرح</a:t>
            </a:r>
          </a:p>
          <a:p>
            <a:pPr algn="justLow" rtl="1"/>
            <a:r>
              <a:rPr lang="fa-IR" sz="2400" dirty="0" smtClean="0">
                <a:cs typeface="B Titr" panose="00000700000000000000" pitchFamily="2" charset="-78"/>
              </a:rPr>
              <a:t>مجید ملکی، همکار </a:t>
            </a:r>
            <a:r>
              <a:rPr lang="fa-IR" sz="2400" dirty="0">
                <a:cs typeface="B Titr" panose="00000700000000000000" pitchFamily="2" charset="-78"/>
              </a:rPr>
              <a:t>طرح</a:t>
            </a:r>
          </a:p>
          <a:p>
            <a:pPr algn="justLow" rtl="1"/>
            <a:r>
              <a:rPr lang="fa-IR" sz="2400" dirty="0" smtClean="0">
                <a:cs typeface="B Titr" panose="00000700000000000000" pitchFamily="2" charset="-78"/>
              </a:rPr>
              <a:t>حمیدرضا </a:t>
            </a:r>
            <a:r>
              <a:rPr lang="fa-IR" sz="2400" dirty="0">
                <a:cs typeface="B Titr" panose="00000700000000000000" pitchFamily="2" charset="-78"/>
              </a:rPr>
              <a:t>پورعلی </a:t>
            </a:r>
            <a:r>
              <a:rPr lang="fa-IR" sz="2400" dirty="0" smtClean="0">
                <a:cs typeface="B Titr" panose="00000700000000000000" pitchFamily="2" charset="-78"/>
              </a:rPr>
              <a:t>اکبر، همکار طرح</a:t>
            </a:r>
          </a:p>
          <a:p>
            <a:pPr algn="justLow" rtl="1"/>
            <a:r>
              <a:rPr lang="fa-IR" sz="2400" dirty="0" smtClean="0">
                <a:cs typeface="B Titr" panose="00000700000000000000" pitchFamily="2" charset="-78"/>
              </a:rPr>
              <a:t>فاطمه نبهانی، همکار طرح</a:t>
            </a:r>
            <a:endParaRPr lang="fa-IR" sz="2400" dirty="0">
              <a:cs typeface="B Titr" panose="00000700000000000000" pitchFamily="2" charset="-78"/>
            </a:endParaRPr>
          </a:p>
          <a:p>
            <a:pPr algn="justLow" rtl="1"/>
            <a:r>
              <a:rPr lang="fa-IR" sz="2400" dirty="0">
                <a:cs typeface="B Titr" panose="00000700000000000000" pitchFamily="2" charset="-78"/>
              </a:rPr>
              <a:t>نسیم </a:t>
            </a:r>
            <a:r>
              <a:rPr lang="fa-IR" sz="2400" dirty="0" smtClean="0">
                <a:cs typeface="B Titr" panose="00000700000000000000" pitchFamily="2" charset="-78"/>
              </a:rPr>
              <a:t>جعفری، همکار طرح</a:t>
            </a:r>
            <a:endParaRPr lang="fa-IR" sz="2400" dirty="0">
              <a:cs typeface="B Titr" panose="00000700000000000000" pitchFamily="2" charset="-78"/>
            </a:endParaRPr>
          </a:p>
          <a:p>
            <a:pPr algn="justLow" rtl="1"/>
            <a:r>
              <a:rPr lang="fa-IR" sz="2400" dirty="0">
                <a:cs typeface="B Titr" panose="00000700000000000000" pitchFamily="2" charset="-78"/>
              </a:rPr>
              <a:t>گلرخ </a:t>
            </a:r>
            <a:r>
              <a:rPr lang="fa-IR" sz="2400" dirty="0" smtClean="0">
                <a:cs typeface="B Titr" panose="00000700000000000000" pitchFamily="2" charset="-78"/>
              </a:rPr>
              <a:t>باطنی، همکار طرح</a:t>
            </a:r>
          </a:p>
          <a:p>
            <a:pPr algn="justLow" rtl="1"/>
            <a:r>
              <a:rPr lang="fa-IR" sz="2400" dirty="0" smtClean="0">
                <a:cs typeface="B Titr" panose="00000700000000000000" pitchFamily="2" charset="-78"/>
              </a:rPr>
              <a:t>اسداله موسوی، همکار طرح</a:t>
            </a:r>
          </a:p>
          <a:p>
            <a:pPr algn="justLow" rtl="1"/>
            <a:r>
              <a:rPr lang="fa-IR" sz="2400" dirty="0" smtClean="0">
                <a:cs typeface="B Titr" panose="00000700000000000000" pitchFamily="2" charset="-78"/>
              </a:rPr>
              <a:t>داود </a:t>
            </a:r>
            <a:r>
              <a:rPr lang="fa-IR" sz="2400" dirty="0">
                <a:cs typeface="B Titr" panose="00000700000000000000" pitchFamily="2" charset="-78"/>
              </a:rPr>
              <a:t>خدا </a:t>
            </a:r>
            <a:r>
              <a:rPr lang="fa-IR" sz="2400" dirty="0" smtClean="0">
                <a:cs typeface="B Titr" panose="00000700000000000000" pitchFamily="2" charset="-78"/>
              </a:rPr>
              <a:t>آمرزیده، ناظر</a:t>
            </a:r>
            <a:endParaRPr lang="fa-IR" sz="2400" dirty="0">
              <a:cs typeface="B Titr" panose="00000700000000000000" pitchFamily="2" charset="-78"/>
            </a:endParaRPr>
          </a:p>
          <a:p>
            <a:pPr marL="0" indent="0" algn="justLow" rtl="1">
              <a:buNone/>
            </a:pPr>
            <a:endParaRPr lang="fa-IR" sz="2400" dirty="0">
              <a:cs typeface="B Titr" panose="00000700000000000000" pitchFamily="2" charset="-78"/>
            </a:endParaRPr>
          </a:p>
        </p:txBody>
      </p:sp>
    </p:spTree>
    <p:extLst>
      <p:ext uri="{BB962C8B-B14F-4D97-AF65-F5344CB8AC3E}">
        <p14:creationId xmlns:p14="http://schemas.microsoft.com/office/powerpoint/2010/main" val="344054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3" name="Content Placeholder 2"/>
          <p:cNvSpPr>
            <a:spLocks noGrp="1"/>
          </p:cNvSpPr>
          <p:nvPr>
            <p:ph idx="1"/>
          </p:nvPr>
        </p:nvSpPr>
        <p:spPr/>
        <p:txBody>
          <a:bodyPr anchor="ctr">
            <a:noAutofit/>
          </a:bodyPr>
          <a:lstStyle/>
          <a:p>
            <a:pPr algn="justLow" rtl="1">
              <a:lnSpc>
                <a:spcPct val="150000"/>
              </a:lnSpc>
            </a:pPr>
            <a:r>
              <a:rPr lang="fa-IR" sz="3200" b="1" dirty="0"/>
              <a:t>سارکوئیدوز </a:t>
            </a:r>
            <a:r>
              <a:rPr lang="fa-IR" sz="3200" b="1" dirty="0" smtClean="0"/>
              <a:t>قلبی (</a:t>
            </a:r>
            <a:r>
              <a:rPr lang="en-US" sz="3200" b="1" dirty="0"/>
              <a:t>CS</a:t>
            </a:r>
            <a:r>
              <a:rPr lang="fa-IR" sz="3200" b="1" dirty="0" smtClean="0"/>
              <a:t>)</a:t>
            </a:r>
            <a:r>
              <a:rPr lang="en-US" sz="3200" b="1" dirty="0" smtClean="0"/>
              <a:t> </a:t>
            </a:r>
            <a:r>
              <a:rPr lang="fa-IR" sz="3200" b="1" dirty="0"/>
              <a:t>قسمتی از یک بیماری با درگیری چند ارگان است که هنوز علت آن به طور قطع ثابت نشده است. </a:t>
            </a:r>
            <a:r>
              <a:rPr lang="en-US" sz="3200" b="1" dirty="0" smtClean="0"/>
              <a:t>CS</a:t>
            </a:r>
            <a:r>
              <a:rPr lang="fa-IR" sz="3200" b="1" dirty="0" smtClean="0"/>
              <a:t> </a:t>
            </a:r>
            <a:r>
              <a:rPr lang="en-US" sz="3200" b="1" dirty="0" smtClean="0"/>
              <a:t> </a:t>
            </a:r>
            <a:r>
              <a:rPr lang="fa-IR" sz="3200" b="1" dirty="0"/>
              <a:t>به دلیل پیشرفت در روشهای تشخیصی مانند </a:t>
            </a:r>
            <a:r>
              <a:rPr lang="en-US" sz="3200" b="1" dirty="0"/>
              <a:t>CMR </a:t>
            </a:r>
            <a:r>
              <a:rPr lang="fa-IR" sz="3200" b="1" dirty="0"/>
              <a:t>و </a:t>
            </a:r>
            <a:r>
              <a:rPr lang="en-US" sz="3200" b="1" dirty="0"/>
              <a:t>F FDG PET </a:t>
            </a:r>
            <a:r>
              <a:rPr lang="fa-IR" sz="3200" b="1" dirty="0"/>
              <a:t>نسبت به گذشته بیشتر تشخیص داده می شود. علائم قلبی سارکوئیدوز می تواند شامل نارسایی قلبی باشد، اما شاخصهای اصلی بیماری اختلالات هدایتی قلب همراه با آریتمیهای بطنی و نادرتر از آن آریتمیهای دهلیزی میباشد </a:t>
            </a:r>
            <a:endParaRPr lang="en-US" sz="3200" b="1" dirty="0"/>
          </a:p>
        </p:txBody>
      </p:sp>
    </p:spTree>
    <p:extLst>
      <p:ext uri="{BB962C8B-B14F-4D97-AF65-F5344CB8AC3E}">
        <p14:creationId xmlns:p14="http://schemas.microsoft.com/office/powerpoint/2010/main" val="82181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5" name="Content Placeholder 4"/>
          <p:cNvSpPr>
            <a:spLocks noGrp="1"/>
          </p:cNvSpPr>
          <p:nvPr>
            <p:ph idx="1"/>
          </p:nvPr>
        </p:nvSpPr>
        <p:spPr/>
        <p:txBody>
          <a:bodyPr anchor="ctr">
            <a:noAutofit/>
          </a:bodyPr>
          <a:lstStyle/>
          <a:p>
            <a:pPr algn="justLow" rtl="1">
              <a:lnSpc>
                <a:spcPct val="150000"/>
              </a:lnSpc>
            </a:pPr>
            <a:r>
              <a:rPr lang="fa-IR" sz="3200" b="1" dirty="0"/>
              <a:t>تشخیص زودهنگام درگیری قلبی در بیماران سارکوئیدوز می تواند باعث مداخلهی درمانی شود که </a:t>
            </a:r>
            <a:r>
              <a:rPr lang="fa-IR" sz="3200" b="1" dirty="0" smtClean="0"/>
              <a:t>تغییردهنده ی </a:t>
            </a:r>
            <a:r>
              <a:rPr lang="fa-IR" sz="3200" b="1" dirty="0"/>
              <a:t>سبک زندگی و یا نجات جان بیماران باشد. تصور می شود که سارکوئیدوز به دلیل یک پاسخ ایمنی بیش از حد به آنتی ژنهای محیطی در افراد مستعد باشد. شیوع و بروز بیماری با توجه به سن، جنس </a:t>
            </a:r>
            <a:r>
              <a:rPr lang="fa-IR" sz="3200" b="1" dirty="0" smtClean="0"/>
              <a:t>و يا </a:t>
            </a:r>
            <a:r>
              <a:rPr lang="fa-IR" sz="3200" b="1" dirty="0"/>
              <a:t>و نژاد متغیر است. درگیری قلبی علامتدار در حدود 5% از بیماران سارکوئیدوز مشاهده شده است </a:t>
            </a:r>
            <a:endParaRPr lang="en-US" sz="3200" b="1" dirty="0"/>
          </a:p>
        </p:txBody>
      </p:sp>
    </p:spTree>
    <p:extLst>
      <p:ext uri="{BB962C8B-B14F-4D97-AF65-F5344CB8AC3E}">
        <p14:creationId xmlns:p14="http://schemas.microsoft.com/office/powerpoint/2010/main" val="368684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3" name="Content Placeholder 2"/>
          <p:cNvSpPr>
            <a:spLocks noGrp="1"/>
          </p:cNvSpPr>
          <p:nvPr>
            <p:ph idx="1"/>
          </p:nvPr>
        </p:nvSpPr>
        <p:spPr>
          <a:xfrm>
            <a:off x="581192" y="2254238"/>
            <a:ext cx="11029615" cy="3678303"/>
          </a:xfrm>
        </p:spPr>
        <p:txBody>
          <a:bodyPr anchor="ctr">
            <a:normAutofit fontScale="92500" lnSpcReduction="20000"/>
          </a:bodyPr>
          <a:lstStyle/>
          <a:p>
            <a:pPr algn="justLow" rtl="1">
              <a:lnSpc>
                <a:spcPct val="150000"/>
              </a:lnSpc>
            </a:pPr>
            <a:r>
              <a:rPr lang="fa-IR" sz="3200" b="1" dirty="0"/>
              <a:t>قطعی ترین روش تشخیصی </a:t>
            </a:r>
            <a:r>
              <a:rPr lang="en-US" sz="3200" b="1" dirty="0"/>
              <a:t>CS </a:t>
            </a:r>
            <a:r>
              <a:rPr lang="fa-IR" sz="3200" b="1" dirty="0"/>
              <a:t>هنوز درگیری بافتی با گرانولوم </a:t>
            </a:r>
            <a:r>
              <a:rPr lang="en-US" sz="3200" b="1" dirty="0" err="1"/>
              <a:t>noncaseating</a:t>
            </a:r>
            <a:r>
              <a:rPr lang="en-US" sz="3200" b="1" dirty="0"/>
              <a:t> </a:t>
            </a:r>
            <a:r>
              <a:rPr lang="fa-IR" sz="3200" b="1" dirty="0" smtClean="0"/>
              <a:t> و </a:t>
            </a:r>
            <a:r>
              <a:rPr lang="en-US" sz="3200" b="1" dirty="0"/>
              <a:t>multinucleated giant </a:t>
            </a:r>
            <a:r>
              <a:rPr lang="en-US" sz="3200" b="1" dirty="0" smtClean="0"/>
              <a:t>cell</a:t>
            </a:r>
            <a:r>
              <a:rPr lang="fa-IR" sz="3200" b="1" dirty="0" smtClean="0"/>
              <a:t> </a:t>
            </a:r>
            <a:r>
              <a:rPr lang="en-US" sz="3200" b="1" dirty="0" smtClean="0"/>
              <a:t> </a:t>
            </a:r>
            <a:r>
              <a:rPr lang="fa-IR" sz="3200" b="1" dirty="0"/>
              <a:t>است</a:t>
            </a:r>
            <a:r>
              <a:rPr lang="fa-IR" sz="3200" b="1" dirty="0" smtClean="0"/>
              <a:t>. با </a:t>
            </a:r>
            <a:r>
              <a:rPr lang="fa-IR" sz="3200" b="1" dirty="0"/>
              <a:t>این حال بیوپسی قلب به عنوان راه حل نهایی تشخیصی در بیماران با مشکل درتشخیص نگه داشته میشود زیرا انجام آن با ریسک بالا میباشد و با توجه به درگیری قطعه ای در قلب که شاید سپتوم بطن راست را درگیر نکرده باشد است. چندین سیستم تشخیصی برای راهنمایی ایجاد شده است که با یکدیگر همپوشانی زیادی دارند</a:t>
            </a:r>
            <a:endParaRPr lang="en-US" sz="3200" b="1" dirty="0"/>
          </a:p>
        </p:txBody>
      </p:sp>
    </p:spTree>
    <p:extLst>
      <p:ext uri="{BB962C8B-B14F-4D97-AF65-F5344CB8AC3E}">
        <p14:creationId xmlns:p14="http://schemas.microsoft.com/office/powerpoint/2010/main" val="46334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3" name="Content Placeholder 2"/>
          <p:cNvSpPr>
            <a:spLocks noGrp="1"/>
          </p:cNvSpPr>
          <p:nvPr>
            <p:ph idx="1"/>
          </p:nvPr>
        </p:nvSpPr>
        <p:spPr/>
        <p:txBody>
          <a:bodyPr anchor="ctr">
            <a:noAutofit/>
          </a:bodyPr>
          <a:lstStyle/>
          <a:p>
            <a:pPr algn="justLow" rtl="1">
              <a:lnSpc>
                <a:spcPct val="150000"/>
              </a:lnSpc>
            </a:pPr>
            <a:r>
              <a:rPr lang="fa-IR" sz="3200" b="1" dirty="0"/>
              <a:t>اکوکاردیوگرافی یک جز جدایی ناپذیر از غربالگری و پیگیری </a:t>
            </a:r>
            <a:r>
              <a:rPr lang="en-US" sz="3200" b="1" dirty="0"/>
              <a:t>CS </a:t>
            </a:r>
            <a:r>
              <a:rPr lang="fa-IR" sz="3200" b="1" dirty="0" smtClean="0"/>
              <a:t> است</a:t>
            </a:r>
            <a:r>
              <a:rPr lang="fa-IR" sz="3200" b="1" dirty="0"/>
              <a:t>. نقش اصلی ارزیابی بیماران با </a:t>
            </a:r>
            <a:r>
              <a:rPr lang="en-US" sz="3200" b="1" dirty="0" smtClean="0"/>
              <a:t>CS</a:t>
            </a:r>
            <a:r>
              <a:rPr lang="fa-IR" sz="3200" b="1" dirty="0" smtClean="0"/>
              <a:t> </a:t>
            </a:r>
            <a:r>
              <a:rPr lang="en-US" sz="3200" b="1" dirty="0" smtClean="0"/>
              <a:t> </a:t>
            </a:r>
            <a:r>
              <a:rPr lang="fa-IR" sz="3200" b="1" dirty="0"/>
              <a:t>از نظر درگیری میوکارد است. </a:t>
            </a:r>
            <a:r>
              <a:rPr lang="en-US" sz="3200" b="1" dirty="0"/>
              <a:t>CS </a:t>
            </a:r>
            <a:r>
              <a:rPr lang="fa-IR" sz="3200" b="1" dirty="0"/>
              <a:t>به ترتیب شیوع درگیری در </a:t>
            </a:r>
            <a:r>
              <a:rPr lang="en-US" sz="3200" b="1" dirty="0"/>
              <a:t>LV basal ، basal </a:t>
            </a:r>
            <a:r>
              <a:rPr lang="en-US" sz="3200" b="1" dirty="0" smtClean="0"/>
              <a:t>septum</a:t>
            </a:r>
            <a:r>
              <a:rPr lang="fa-IR" sz="3200" b="1" dirty="0" smtClean="0"/>
              <a:t> </a:t>
            </a:r>
            <a:r>
              <a:rPr lang="en-US" sz="3200" b="1" dirty="0" smtClean="0"/>
              <a:t> </a:t>
            </a:r>
            <a:r>
              <a:rPr lang="fa-IR" sz="3200" b="1" dirty="0"/>
              <a:t>و همچنین عضلات </a:t>
            </a:r>
            <a:r>
              <a:rPr lang="en-US" sz="3200" b="1" dirty="0"/>
              <a:t>papillary ، </a:t>
            </a:r>
            <a:r>
              <a:rPr lang="fa-IR" sz="3200" b="1" dirty="0"/>
              <a:t>دیواره آزاد </a:t>
            </a:r>
            <a:r>
              <a:rPr lang="en-US" sz="3200" b="1" dirty="0" smtClean="0"/>
              <a:t>RV</a:t>
            </a:r>
            <a:r>
              <a:rPr lang="fa-IR" sz="3200" b="1" dirty="0" smtClean="0"/>
              <a:t> </a:t>
            </a:r>
            <a:r>
              <a:rPr lang="en-US" sz="3200" b="1" dirty="0" smtClean="0"/>
              <a:t> </a:t>
            </a:r>
            <a:r>
              <a:rPr lang="fa-IR" sz="3200" b="1" dirty="0"/>
              <a:t>و پریکارد را درگیر می کند </a:t>
            </a:r>
            <a:endParaRPr lang="en-US" sz="3200" b="1" dirty="0"/>
          </a:p>
        </p:txBody>
      </p:sp>
    </p:spTree>
    <p:extLst>
      <p:ext uri="{BB962C8B-B14F-4D97-AF65-F5344CB8AC3E}">
        <p14:creationId xmlns:p14="http://schemas.microsoft.com/office/powerpoint/2010/main" val="260844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3" name="Content Placeholder 2"/>
          <p:cNvSpPr>
            <a:spLocks noGrp="1"/>
          </p:cNvSpPr>
          <p:nvPr>
            <p:ph idx="1"/>
          </p:nvPr>
        </p:nvSpPr>
        <p:spPr/>
        <p:txBody>
          <a:bodyPr anchor="ctr">
            <a:noAutofit/>
          </a:bodyPr>
          <a:lstStyle/>
          <a:p>
            <a:pPr algn="justLow" rtl="1">
              <a:lnSpc>
                <a:spcPct val="150000"/>
              </a:lnSpc>
            </a:pPr>
            <a:r>
              <a:rPr lang="fa-IR" sz="3200" b="1" dirty="0"/>
              <a:t>به دلیل در دسترس بودن گسترده ، عدم قرار گرفتن در معرض اشعه و هزینه کم ، اکوکاردیوگرافی به ویژه به عنوان بخشی از الگوریتم آزمایش اولیه یا فاصله زمانی برای ارزیابی درگیری قلب در بیماران با سارکوییدوز خارج قلبی بسیار مفید است ، اما حساسیت کم أن ارزش آن را به عنوان یک ابزار غربالگری محدود می کند مگر اینکه با تجزیه و تحلیل </a:t>
            </a:r>
            <a:r>
              <a:rPr lang="en-US" sz="3200" b="1" dirty="0" smtClean="0"/>
              <a:t>strain</a:t>
            </a:r>
            <a:r>
              <a:rPr lang="fa-IR" sz="3200" b="1" dirty="0" smtClean="0"/>
              <a:t> </a:t>
            </a:r>
            <a:r>
              <a:rPr lang="en-US" sz="3200" b="1" dirty="0" smtClean="0"/>
              <a:t> </a:t>
            </a:r>
            <a:r>
              <a:rPr lang="fa-IR" sz="3200" b="1" dirty="0"/>
              <a:t>یا روش های دیگر ترکیب شود</a:t>
            </a:r>
            <a:endParaRPr lang="en-US" sz="3200" b="1" dirty="0"/>
          </a:p>
        </p:txBody>
      </p:sp>
    </p:spTree>
    <p:extLst>
      <p:ext uri="{BB962C8B-B14F-4D97-AF65-F5344CB8AC3E}">
        <p14:creationId xmlns:p14="http://schemas.microsoft.com/office/powerpoint/2010/main" val="402341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معرفی پژوهش-  </a:t>
            </a:r>
            <a:r>
              <a:rPr lang="fa-IR" dirty="0" smtClean="0">
                <a:cs typeface="B Titr" panose="00000700000000000000" pitchFamily="2" charset="-78"/>
              </a:rPr>
              <a:t>بیان مساله</a:t>
            </a:r>
            <a:endParaRPr lang="en-US" dirty="0"/>
          </a:p>
        </p:txBody>
      </p:sp>
      <p:sp>
        <p:nvSpPr>
          <p:cNvPr id="3" name="Content Placeholder 2"/>
          <p:cNvSpPr>
            <a:spLocks noGrp="1"/>
          </p:cNvSpPr>
          <p:nvPr>
            <p:ph idx="1"/>
          </p:nvPr>
        </p:nvSpPr>
        <p:spPr/>
        <p:txBody>
          <a:bodyPr anchor="ctr">
            <a:noAutofit/>
          </a:bodyPr>
          <a:lstStyle/>
          <a:p>
            <a:pPr algn="justLow" rtl="1">
              <a:lnSpc>
                <a:spcPct val="150000"/>
              </a:lnSpc>
            </a:pPr>
            <a:r>
              <a:rPr lang="en-US" sz="3200" b="1" dirty="0"/>
              <a:t>Cardiac magnetic resonance(CMR) </a:t>
            </a:r>
            <a:r>
              <a:rPr lang="fa-IR" sz="3200" b="1" dirty="0"/>
              <a:t>قادر به ارزیابی فیبروز و التهاب است و آن را به ابزاری اساسی برای تشخیص و ارزیابی پاسخ درمانی در </a:t>
            </a:r>
            <a:r>
              <a:rPr lang="en-US" sz="3200" b="1" dirty="0"/>
              <a:t>CS </a:t>
            </a:r>
            <a:r>
              <a:rPr lang="fa-IR" sz="3200" b="1" dirty="0"/>
              <a:t>تبدیل می کند</a:t>
            </a:r>
          </a:p>
          <a:p>
            <a:pPr algn="justLow" rtl="1">
              <a:lnSpc>
                <a:spcPct val="150000"/>
              </a:lnSpc>
            </a:pPr>
            <a:r>
              <a:rPr lang="fa-IR" sz="3200" b="1" dirty="0"/>
              <a:t>برای ارزیابی التهاب قلبی در </a:t>
            </a:r>
            <a:r>
              <a:rPr lang="en-US" sz="3200" b="1" dirty="0"/>
              <a:t>CS </a:t>
            </a:r>
            <a:r>
              <a:rPr lang="en-US" sz="3200" b="1" dirty="0" smtClean="0"/>
              <a:t>، </a:t>
            </a:r>
            <a:r>
              <a:rPr lang="en-US" sz="3200" b="1" dirty="0"/>
              <a:t>18F-FDG PET </a:t>
            </a:r>
            <a:r>
              <a:rPr lang="fa-IR" sz="3200" b="1" dirty="0"/>
              <a:t>تا حد زیادی جایگزین اسکن گالیوم شده است و همراه با </a:t>
            </a:r>
            <a:r>
              <a:rPr lang="en-US" sz="3200" b="1" dirty="0" smtClean="0"/>
              <a:t>CMR</a:t>
            </a:r>
            <a:r>
              <a:rPr lang="fa-IR" sz="3200" b="1" dirty="0" smtClean="0"/>
              <a:t> </a:t>
            </a:r>
            <a:r>
              <a:rPr lang="en-US" sz="3200" b="1" dirty="0" smtClean="0"/>
              <a:t> </a:t>
            </a:r>
            <a:r>
              <a:rPr lang="fa-IR" sz="3200" b="1" dirty="0"/>
              <a:t>روش ترجیحی برای تشخیص ، پیش بینی </a:t>
            </a:r>
            <a:r>
              <a:rPr lang="fa-IR" sz="3200" b="1" dirty="0" smtClean="0"/>
              <a:t> </a:t>
            </a:r>
            <a:r>
              <a:rPr lang="fa-IR" sz="3200" b="1" dirty="0"/>
              <a:t>و ارزیابی پاسخ به درمان </a:t>
            </a:r>
            <a:r>
              <a:rPr lang="fa-IR" sz="3200" b="1" dirty="0" smtClean="0"/>
              <a:t>است. </a:t>
            </a:r>
            <a:endParaRPr lang="fa-IR" sz="3200" b="1" dirty="0"/>
          </a:p>
        </p:txBody>
      </p:sp>
    </p:spTree>
    <p:extLst>
      <p:ext uri="{BB962C8B-B14F-4D97-AF65-F5344CB8AC3E}">
        <p14:creationId xmlns:p14="http://schemas.microsoft.com/office/powerpoint/2010/main" val="344188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Custom 1">
      <a:majorFont>
        <a:latin typeface="Gill Sans MT"/>
        <a:ea typeface=""/>
        <a:cs typeface="Majalla UI"/>
      </a:majorFont>
      <a:minorFont>
        <a:latin typeface="Gill Sans MT"/>
        <a:ea typeface=""/>
        <a:cs typeface="B Nazani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0</TotalTime>
  <Words>1025</Words>
  <Application>Microsoft Office PowerPoint</Application>
  <PresentationFormat>Widescreen</PresentationFormat>
  <Paragraphs>55</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B Nazanin</vt:lpstr>
      <vt:lpstr>B Titr</vt:lpstr>
      <vt:lpstr>Calibri</vt:lpstr>
      <vt:lpstr>Gill Sans MT</vt:lpstr>
      <vt:lpstr>Majalla UI</vt:lpstr>
      <vt:lpstr>Times New Roman</vt:lpstr>
      <vt:lpstr>Wingdings 2</vt:lpstr>
      <vt:lpstr>Dividend</vt:lpstr>
      <vt:lpstr>PowerPoint Presentation</vt:lpstr>
      <vt:lpstr>PowerPoint Presentation</vt:lpstr>
      <vt:lpstr>همکاران طرح</vt:lpstr>
      <vt:lpstr>معرفی پژوهش-  بیان مساله</vt:lpstr>
      <vt:lpstr>معرفی پژوهش-  بیان مساله</vt:lpstr>
      <vt:lpstr>معرفی پژوهش-  بیان مساله</vt:lpstr>
      <vt:lpstr>معرفی پژوهش-  بیان مساله</vt:lpstr>
      <vt:lpstr>معرفی پژوهش-  بیان مساله</vt:lpstr>
      <vt:lpstr>معرفی پژوهش-  بیان مساله</vt:lpstr>
      <vt:lpstr>معرفی پژوهش-  بیان مساله</vt:lpstr>
      <vt:lpstr>معرفی پژوهش-  بیان مساله</vt:lpstr>
      <vt:lpstr> اهداف پژوهش</vt:lpstr>
      <vt:lpstr>روش پژوهش</vt:lpstr>
      <vt:lpstr>مشخصات ابزار جمع آوری اطلاعات و نحوه جمع آوری آن</vt:lpstr>
      <vt:lpstr>روش محاسبه حجم نمونه و تعداد آن</vt:lpstr>
      <vt:lpstr>ملاحظات اخلاقی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2021-01-01T09:03:36Z</dcterms:created>
  <dcterms:modified xsi:type="dcterms:W3CDTF">2021-09-20T23:25:34Z</dcterms:modified>
</cp:coreProperties>
</file>