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70" r:id="rId3"/>
    <p:sldId id="257" r:id="rId4"/>
    <p:sldId id="258" r:id="rId5"/>
    <p:sldId id="259" r:id="rId6"/>
    <p:sldId id="261" r:id="rId7"/>
    <p:sldId id="262" r:id="rId8"/>
    <p:sldId id="263" r:id="rId9"/>
    <p:sldId id="265" r:id="rId10"/>
    <p:sldId id="267" r:id="rId11"/>
    <p:sldId id="269"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showGuides="1">
      <p:cViewPr>
        <p:scale>
          <a:sx n="59" d="100"/>
          <a:sy n="59" d="100"/>
        </p:scale>
        <p:origin x="-276"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67963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32773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749014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296864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435874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96613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278447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52994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83637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92194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9/22/2021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75420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9/22/2021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997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9/22/2021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0265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9/22/2021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40635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9596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79527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9/22/2021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176271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750" y="1267867"/>
            <a:ext cx="7373998" cy="2912248"/>
          </a:xfrm>
        </p:spPr>
        <p:txBody>
          <a:bodyPr>
            <a:normAutofit/>
          </a:bodyPr>
          <a:lstStyle/>
          <a:p>
            <a:r>
              <a:rPr lang="fa-IR" sz="3200" b="1" dirty="0">
                <a:solidFill>
                  <a:srgbClr val="333333"/>
                </a:solidFill>
                <a:latin typeface="BMitra"/>
              </a:rPr>
              <a:t>بررسی ریسک فاکتور های موثر بر اندوکاردیت باکتریال و غیرباکتریال در بیماران با کانسر مراجعه کننده به مرکز قلب و عروق شهیدرجایی</a:t>
            </a:r>
            <a:br>
              <a:rPr lang="fa-IR" sz="3200" b="1" dirty="0">
                <a:solidFill>
                  <a:srgbClr val="333333"/>
                </a:solidFill>
                <a:latin typeface="BMitra"/>
              </a:rPr>
            </a:br>
            <a:endParaRPr lang="en-US" sz="3200" dirty="0"/>
          </a:p>
        </p:txBody>
      </p:sp>
      <p:sp>
        <p:nvSpPr>
          <p:cNvPr id="3" name="Subtitle 2"/>
          <p:cNvSpPr>
            <a:spLocks noGrp="1"/>
          </p:cNvSpPr>
          <p:nvPr>
            <p:ph type="subTitle" idx="1"/>
          </p:nvPr>
        </p:nvSpPr>
        <p:spPr>
          <a:xfrm>
            <a:off x="1507067" y="1383127"/>
            <a:ext cx="7766936" cy="2259105"/>
          </a:xfrm>
        </p:spPr>
        <p:txBody>
          <a:bodyPr/>
          <a:lstStyle/>
          <a:p>
            <a:endParaRPr lang="en-US" dirty="0"/>
          </a:p>
        </p:txBody>
      </p:sp>
    </p:spTree>
    <p:extLst>
      <p:ext uri="{BB962C8B-B14F-4D97-AF65-F5344CB8AC3E}">
        <p14:creationId xmlns:p14="http://schemas.microsoft.com/office/powerpoint/2010/main" val="9933559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75487" y="388144"/>
            <a:ext cx="10641026" cy="4021742"/>
          </a:xfrm>
          <a:prstGeom prst="rect">
            <a:avLst/>
          </a:prstGeom>
        </p:spPr>
      </p:pic>
      <p:sp>
        <p:nvSpPr>
          <p:cNvPr id="3" name="Title 2"/>
          <p:cNvSpPr>
            <a:spLocks noGrp="1"/>
          </p:cNvSpPr>
          <p:nvPr>
            <p:ph type="title"/>
          </p:nvPr>
        </p:nvSpPr>
        <p:spPr/>
        <p:txBody>
          <a:bodyPr>
            <a:noAutofit/>
          </a:bodyPr>
          <a:lstStyle/>
          <a:p>
            <a:r>
              <a:rPr lang="fa-IR" sz="4000" dirty="0"/>
              <a:t>جدول زمانبندی</a:t>
            </a:r>
            <a:endParaRPr lang="en-US" sz="4000" dirty="0"/>
          </a:p>
        </p:txBody>
      </p:sp>
      <p:sp>
        <p:nvSpPr>
          <p:cNvPr id="4" name="Picture Placeholder 3"/>
          <p:cNvSpPr>
            <a:spLocks noGrp="1"/>
          </p:cNvSpPr>
          <p:nvPr>
            <p:ph type="pic" idx="1"/>
          </p:nvPr>
        </p:nvSpPr>
        <p:spPr>
          <a:xfrm>
            <a:off x="1017199" y="564168"/>
            <a:ext cx="8596668" cy="3845718"/>
          </a:xfrm>
        </p:spPr>
      </p:sp>
      <p:sp>
        <p:nvSpPr>
          <p:cNvPr id="5" name="Text Placeholder 4"/>
          <p:cNvSpPr>
            <a:spLocks noGrp="1"/>
          </p:cNvSpPr>
          <p:nvPr>
            <p:ph type="body" sz="half" idx="2"/>
          </p:nvPr>
        </p:nvSpPr>
        <p:spPr/>
        <p:txBody>
          <a:bodyPr/>
          <a:lstStyle/>
          <a:p>
            <a:r>
              <a:rPr lang="en-US" dirty="0"/>
              <a:t/>
            </a:r>
            <a:br>
              <a:rPr lang="en-US" dirty="0"/>
            </a:br>
            <a:endParaRPr lang="en-US" dirty="0"/>
          </a:p>
          <a:p>
            <a:endParaRPr lang="en-US" dirty="0"/>
          </a:p>
        </p:txBody>
      </p:sp>
    </p:spTree>
    <p:extLst>
      <p:ext uri="{BB962C8B-B14F-4D97-AF65-F5344CB8AC3E}">
        <p14:creationId xmlns:p14="http://schemas.microsoft.com/office/powerpoint/2010/main" val="9640684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02314" y="1019597"/>
            <a:ext cx="11987371" cy="4264502"/>
          </a:xfrm>
          <a:prstGeom prst="rect">
            <a:avLst/>
          </a:prstGeom>
        </p:spPr>
      </p:pic>
    </p:spTree>
    <p:extLst>
      <p:ext uri="{BB962C8B-B14F-4D97-AF65-F5344CB8AC3E}">
        <p14:creationId xmlns:p14="http://schemas.microsoft.com/office/powerpoint/2010/main" val="34515429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690336"/>
            <a:ext cx="6096000" cy="923330"/>
          </a:xfrm>
          <a:prstGeom prst="rect">
            <a:avLst/>
          </a:prstGeom>
        </p:spPr>
        <p:txBody>
          <a:bodyPr>
            <a:spAutoFit/>
          </a:bodyPr>
          <a:lstStyle/>
          <a:p>
            <a:r>
              <a:rPr lang="fa-IR" sz="5400" b="1" i="1" dirty="0" smtClean="0"/>
              <a:t>با تشکر فراوان</a:t>
            </a:r>
            <a:endParaRPr lang="en-US" sz="5400" b="1" i="1" dirty="0"/>
          </a:p>
        </p:txBody>
      </p:sp>
    </p:spTree>
    <p:extLst>
      <p:ext uri="{BB962C8B-B14F-4D97-AF65-F5344CB8AC3E}">
        <p14:creationId xmlns:p14="http://schemas.microsoft.com/office/powerpoint/2010/main" val="39692553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19002" y="89012"/>
            <a:ext cx="7752170" cy="6692114"/>
          </a:xfrm>
          <a:prstGeom prst="rect">
            <a:avLst/>
          </a:prstGeom>
        </p:spPr>
      </p:pic>
    </p:spTree>
    <p:extLst>
      <p:ext uri="{BB962C8B-B14F-4D97-AF65-F5344CB8AC3E}">
        <p14:creationId xmlns:p14="http://schemas.microsoft.com/office/powerpoint/2010/main" val="37523622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solidFill>
                  <a:srgbClr val="333333"/>
                </a:solidFill>
                <a:latin typeface="BMitra"/>
              </a:rPr>
              <a:t>بیان مسئله</a:t>
            </a:r>
            <a:endParaRPr lang="en-US" dirty="0"/>
          </a:p>
        </p:txBody>
      </p:sp>
      <p:sp>
        <p:nvSpPr>
          <p:cNvPr id="3" name="Content Placeholder 2"/>
          <p:cNvSpPr>
            <a:spLocks noGrp="1"/>
          </p:cNvSpPr>
          <p:nvPr>
            <p:ph idx="1"/>
          </p:nvPr>
        </p:nvSpPr>
        <p:spPr>
          <a:xfrm>
            <a:off x="677334" y="1306286"/>
            <a:ext cx="8904656" cy="5494083"/>
          </a:xfrm>
        </p:spPr>
        <p:txBody>
          <a:bodyPr>
            <a:normAutofit/>
          </a:bodyPr>
          <a:lstStyle/>
          <a:p>
            <a:pPr algn="l" rtl="1"/>
            <a:r>
              <a:rPr lang="fa-IR" dirty="0">
                <a:solidFill>
                  <a:srgbClr val="333333"/>
                </a:solidFill>
                <a:latin typeface="Calibri" panose="020F0502020204030204" pitchFamily="34" charset="0"/>
              </a:rPr>
              <a:t>بیماری های قلبی و سرطان دو علت اصلی مرگ و میر در سراسر جهان بوده که 46.1٪ مورتالیتی را به خود اختصاص می دهند</a:t>
            </a:r>
            <a:r>
              <a:rPr lang="fa-IR" dirty="0" smtClean="0">
                <a:solidFill>
                  <a:srgbClr val="333333"/>
                </a:solidFill>
                <a:latin typeface="Calibri" panose="020F0502020204030204" pitchFamily="34" charset="0"/>
              </a:rPr>
              <a:t>.</a:t>
            </a:r>
            <a:r>
              <a:rPr lang="fa-IR" dirty="0">
                <a:solidFill>
                  <a:srgbClr val="333333"/>
                </a:solidFill>
                <a:latin typeface="Calibri" panose="020F0502020204030204" pitchFamily="34" charset="0"/>
              </a:rPr>
              <a:t> عوارض قلبی عروقی مرتبط با درمان کنسر، به ویژه کاردیوتوکسیسیته ناشی از شیمی درمانی و پرتودرمانی، یکی از مهم ترین دلایل موربیدیتی و مورتالیتی در افراد مبتلا به سرطان یا بهبود یافته از سرطان هستند </a:t>
            </a:r>
            <a:r>
              <a:rPr lang="en-US" dirty="0">
                <a:solidFill>
                  <a:srgbClr val="333333"/>
                </a:solidFill>
                <a:latin typeface="Calibri" panose="020F0502020204030204" pitchFamily="34" charset="0"/>
              </a:rPr>
              <a:t>.</a:t>
            </a:r>
            <a:r>
              <a:rPr lang="fa-IR" dirty="0" smtClean="0">
                <a:solidFill>
                  <a:srgbClr val="333333"/>
                </a:solidFill>
                <a:latin typeface="Calibri" panose="020F0502020204030204" pitchFamily="34" charset="0"/>
              </a:rPr>
              <a:t>ابتلا </a:t>
            </a:r>
            <a:r>
              <a:rPr lang="fa-IR" dirty="0">
                <a:solidFill>
                  <a:srgbClr val="333333"/>
                </a:solidFill>
                <a:latin typeface="Calibri" panose="020F0502020204030204" pitchFamily="34" charset="0"/>
              </a:rPr>
              <a:t>به اندوکاردیت عفونی در بیماران مبتلا به سرطان شایع بوده (18%) و در حال افزایش است. این عارضه علت مهمی برای قطع درمان ضد تومور می باشد </a:t>
            </a:r>
            <a:r>
              <a:rPr lang="fa-IR" dirty="0" smtClean="0">
                <a:solidFill>
                  <a:srgbClr val="333333"/>
                </a:solidFill>
                <a:latin typeface="Calibri" panose="020F0502020204030204" pitchFamily="34" charset="0"/>
              </a:rPr>
              <a:t> . </a:t>
            </a:r>
            <a:r>
              <a:rPr lang="fa-IR" dirty="0">
                <a:solidFill>
                  <a:srgbClr val="333333"/>
                </a:solidFill>
                <a:latin typeface="Calibri" panose="020F0502020204030204" pitchFamily="34" charset="0"/>
              </a:rPr>
              <a:t>بیماران مبتلا به سرطان با درگیری اندوکاردیت عفونی، اغلب بعد از یک پروسیجر پزشکی  (غیر دندانپزشکی) و با ارگانیسم های مختلف آلوده شده </a:t>
            </a:r>
            <a:r>
              <a:rPr lang="fa-IR" dirty="0" smtClean="0">
                <a:solidFill>
                  <a:srgbClr val="333333"/>
                </a:solidFill>
                <a:latin typeface="Calibri" panose="020F0502020204030204" pitchFamily="34" charset="0"/>
              </a:rPr>
              <a:t>اند. </a:t>
            </a:r>
            <a:r>
              <a:rPr lang="fa-IR" dirty="0">
                <a:solidFill>
                  <a:srgbClr val="333333"/>
                </a:solidFill>
                <a:latin typeface="Calibri" panose="020F0502020204030204" pitchFamily="34" charset="0"/>
              </a:rPr>
              <a:t>باکتریمی گذرا به عنوان عامل ایجاد </a:t>
            </a:r>
            <a:r>
              <a:rPr lang="en-US" dirty="0">
                <a:solidFill>
                  <a:srgbClr val="333333"/>
                </a:solidFill>
                <a:latin typeface="Calibri" panose="020F0502020204030204" pitchFamily="34" charset="0"/>
              </a:rPr>
              <a:t>IE </a:t>
            </a:r>
            <a:r>
              <a:rPr lang="fa-IR" dirty="0">
                <a:solidFill>
                  <a:srgbClr val="333333"/>
                </a:solidFill>
                <a:latin typeface="Calibri" panose="020F0502020204030204" pitchFamily="34" charset="0"/>
              </a:rPr>
              <a:t>شناخته شده </a:t>
            </a:r>
            <a:r>
              <a:rPr lang="fa-IR" dirty="0" smtClean="0">
                <a:solidFill>
                  <a:srgbClr val="333333"/>
                </a:solidFill>
                <a:latin typeface="Calibri" panose="020F0502020204030204" pitchFamily="34" charset="0"/>
              </a:rPr>
              <a:t>است. </a:t>
            </a:r>
            <a:r>
              <a:rPr lang="fa-IR" dirty="0">
                <a:solidFill>
                  <a:srgbClr val="333333"/>
                </a:solidFill>
                <a:latin typeface="Calibri" panose="020F0502020204030204" pitchFamily="34" charset="0"/>
              </a:rPr>
              <a:t>در افراد مسن </a:t>
            </a:r>
            <a:r>
              <a:rPr lang="en-US" dirty="0">
                <a:solidFill>
                  <a:srgbClr val="333333"/>
                </a:solidFill>
                <a:latin typeface="Calibri" panose="020F0502020204030204" pitchFamily="34" charset="0"/>
              </a:rPr>
              <a:t>degenerative valve disease ، </a:t>
            </a:r>
            <a:r>
              <a:rPr lang="fa-IR" dirty="0">
                <a:solidFill>
                  <a:srgbClr val="333333"/>
                </a:solidFill>
                <a:latin typeface="Calibri" panose="020F0502020204030204" pitchFamily="34" charset="0"/>
              </a:rPr>
              <a:t>دیابت و سرطان ریسک فاکتور های اصلی ابتلا به اندوکاردیت عفونی هستند . علی رغم درمان های به کار گرفته شده، میزان مرگ و میر کلی در حدود 30٪ شناخته شده </a:t>
            </a:r>
            <a:r>
              <a:rPr lang="fa-IR" dirty="0" smtClean="0">
                <a:solidFill>
                  <a:srgbClr val="333333"/>
                </a:solidFill>
                <a:latin typeface="Calibri" panose="020F0502020204030204" pitchFamily="34" charset="0"/>
              </a:rPr>
              <a:t>است.</a:t>
            </a:r>
            <a:endParaRPr lang="en-US" dirty="0" smtClean="0">
              <a:solidFill>
                <a:srgbClr val="333333"/>
              </a:solidFill>
              <a:latin typeface="Calibri" panose="020F0502020204030204" pitchFamily="34" charset="0"/>
            </a:endParaRPr>
          </a:p>
          <a:p>
            <a:pPr algn="l" rtl="1"/>
            <a:r>
              <a:rPr lang="fa-IR" dirty="0" smtClean="0">
                <a:solidFill>
                  <a:srgbClr val="333333"/>
                </a:solidFill>
                <a:latin typeface="Calibri" panose="020F0502020204030204" pitchFamily="34" charset="0"/>
              </a:rPr>
              <a:t> </a:t>
            </a:r>
            <a:r>
              <a:rPr lang="fa-IR" dirty="0">
                <a:solidFill>
                  <a:srgbClr val="333333"/>
                </a:solidFill>
                <a:latin typeface="Calibri" panose="020F0502020204030204" pitchFamily="34" charset="0"/>
              </a:rPr>
              <a:t>بهبود </a:t>
            </a:r>
            <a:r>
              <a:rPr lang="en-US" dirty="0">
                <a:solidFill>
                  <a:srgbClr val="333333"/>
                </a:solidFill>
                <a:latin typeface="Calibri" panose="020F0502020204030204" pitchFamily="34" charset="0"/>
              </a:rPr>
              <a:t>survival </a:t>
            </a:r>
            <a:r>
              <a:rPr lang="fa-IR" dirty="0">
                <a:solidFill>
                  <a:srgbClr val="333333"/>
                </a:solidFill>
                <a:latin typeface="Calibri" panose="020F0502020204030204" pitchFamily="34" charset="0"/>
              </a:rPr>
              <a:t>در بیماران مبتلا به سرطان اغلب با عوارض مرتبط با درمان همراه است، من جمله تاثیرات این درمان ها بر قلب در این افراد است. درمان های ضد سرطان مانند شیمی درمانی سیتوتوکسیک ، </a:t>
            </a:r>
            <a:r>
              <a:rPr lang="en-US" dirty="0">
                <a:solidFill>
                  <a:srgbClr val="333333"/>
                </a:solidFill>
                <a:latin typeface="Calibri" panose="020F0502020204030204" pitchFamily="34" charset="0"/>
              </a:rPr>
              <a:t>molecularly targeted therapies، mediastinal irradiation </a:t>
            </a:r>
            <a:r>
              <a:rPr lang="fa-IR" dirty="0">
                <a:solidFill>
                  <a:srgbClr val="333333"/>
                </a:solidFill>
                <a:latin typeface="Calibri" panose="020F0502020204030204" pitchFamily="34" charset="0"/>
              </a:rPr>
              <a:t>با آسیب میوسیت ها، اختلال عملکرد سیستولیک و دیاستولیک بطن چپ ،( </a:t>
            </a:r>
            <a:r>
              <a:rPr lang="en-US" dirty="0" smtClean="0">
                <a:solidFill>
                  <a:srgbClr val="333333"/>
                </a:solidFill>
                <a:latin typeface="Calibri" panose="020F0502020204030204" pitchFamily="34" charset="0"/>
              </a:rPr>
              <a:t>(</a:t>
            </a:r>
            <a:r>
              <a:rPr lang="en-US" dirty="0" smtClean="0">
                <a:solidFill>
                  <a:srgbClr val="2A2A2A"/>
                </a:solidFill>
                <a:latin typeface="Calibri" panose="020F0502020204030204" pitchFamily="34" charset="0"/>
              </a:rPr>
              <a:t>Congestive </a:t>
            </a:r>
            <a:r>
              <a:rPr lang="en-US" dirty="0">
                <a:solidFill>
                  <a:srgbClr val="2A2A2A"/>
                </a:solidFill>
                <a:latin typeface="Calibri" panose="020F0502020204030204" pitchFamily="34" charset="0"/>
              </a:rPr>
              <a:t>heart failure</a:t>
            </a:r>
            <a:r>
              <a:rPr lang="en-US" dirty="0" smtClean="0">
                <a:solidFill>
                  <a:srgbClr val="333333"/>
                </a:solidFill>
                <a:latin typeface="Calibri" panose="020F0502020204030204" pitchFamily="34" charset="0"/>
              </a:rPr>
              <a:t>)( CHF، </a:t>
            </a:r>
            <a:r>
              <a:rPr lang="fa-IR" dirty="0">
                <a:solidFill>
                  <a:srgbClr val="333333"/>
                </a:solidFill>
                <a:latin typeface="Calibri" panose="020F0502020204030204" pitchFamily="34" charset="0"/>
              </a:rPr>
              <a:t>هایپرتنشن، </a:t>
            </a:r>
            <a:r>
              <a:rPr lang="en-US" dirty="0" err="1">
                <a:solidFill>
                  <a:srgbClr val="333333"/>
                </a:solidFill>
                <a:latin typeface="Calibri" panose="020F0502020204030204" pitchFamily="34" charset="0"/>
              </a:rPr>
              <a:t>thrombogenesis</a:t>
            </a:r>
            <a:r>
              <a:rPr lang="en-US" dirty="0">
                <a:solidFill>
                  <a:srgbClr val="333333"/>
                </a:solidFill>
                <a:latin typeface="Calibri" panose="020F0502020204030204" pitchFamily="34" charset="0"/>
              </a:rPr>
              <a:t>، </a:t>
            </a:r>
            <a:r>
              <a:rPr lang="fa-IR" dirty="0">
                <a:solidFill>
                  <a:srgbClr val="333333"/>
                </a:solidFill>
                <a:latin typeface="Calibri" panose="020F0502020204030204" pitchFamily="34" charset="0"/>
              </a:rPr>
              <a:t>ایسکمی میوکارد، آریتمی های قلبی ودرگیری پریکارد ارتباط داشته </a:t>
            </a:r>
            <a:r>
              <a:rPr lang="fa-IR" dirty="0" smtClean="0">
                <a:solidFill>
                  <a:srgbClr val="333333"/>
                </a:solidFill>
                <a:latin typeface="Calibri" panose="020F0502020204030204" pitchFamily="34" charset="0"/>
              </a:rPr>
              <a:t>است</a:t>
            </a:r>
            <a:r>
              <a:rPr lang="fa-IR" dirty="0">
                <a:solidFill>
                  <a:srgbClr val="333333"/>
                </a:solidFill>
                <a:latin typeface="Calibri" panose="020F0502020204030204" pitchFamily="34" charset="0"/>
              </a:rPr>
              <a:t> . </a:t>
            </a:r>
            <a:endParaRPr lang="en-US" dirty="0"/>
          </a:p>
        </p:txBody>
      </p:sp>
    </p:spTree>
    <p:extLst>
      <p:ext uri="{BB962C8B-B14F-4D97-AF65-F5344CB8AC3E}">
        <p14:creationId xmlns:p14="http://schemas.microsoft.com/office/powerpoint/2010/main" val="17883912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5261" y="814508"/>
            <a:ext cx="9789457" cy="5985861"/>
          </a:xfrm>
        </p:spPr>
        <p:txBody>
          <a:bodyPr>
            <a:normAutofit lnSpcReduction="10000"/>
          </a:bodyPr>
          <a:lstStyle/>
          <a:p>
            <a:pPr algn="r" rtl="1"/>
            <a:r>
              <a:rPr lang="fa-IR" dirty="0">
                <a:solidFill>
                  <a:srgbClr val="333333"/>
                </a:solidFill>
                <a:latin typeface="Calibri" panose="020F0502020204030204" pitchFamily="34" charset="0"/>
              </a:rPr>
              <a:t>ا</a:t>
            </a:r>
            <a:r>
              <a:rPr lang="fa-IR" dirty="0" smtClean="0">
                <a:solidFill>
                  <a:srgbClr val="333333"/>
                </a:solidFill>
                <a:latin typeface="Calibri" panose="020F0502020204030204" pitchFamily="34" charset="0"/>
              </a:rPr>
              <a:t>لتهاب </a:t>
            </a:r>
            <a:r>
              <a:rPr lang="fa-IR" dirty="0">
                <a:solidFill>
                  <a:srgbClr val="333333"/>
                </a:solidFill>
                <a:latin typeface="Calibri" panose="020F0502020204030204" pitchFamily="34" charset="0"/>
              </a:rPr>
              <a:t>و اولسریشن ناشی از کموتراپی احتمال ورود باکتری به جریان خون را افزایش می </a:t>
            </a:r>
            <a:r>
              <a:rPr lang="fa-IR" dirty="0" smtClean="0">
                <a:solidFill>
                  <a:srgbClr val="333333"/>
                </a:solidFill>
                <a:latin typeface="Calibri" panose="020F0502020204030204" pitchFamily="34" charset="0"/>
              </a:rPr>
              <a:t>دهد. </a:t>
            </a:r>
            <a:r>
              <a:rPr lang="fa-IR" dirty="0">
                <a:solidFill>
                  <a:srgbClr val="333333"/>
                </a:solidFill>
                <a:latin typeface="Calibri" panose="020F0502020204030204" pitchFamily="34" charset="0"/>
              </a:rPr>
              <a:t>بیماران مبتلا به سرطان روده بزرگ ، ریه یا پروستات به طور قابل توجهی شیوع بالاتری از </a:t>
            </a:r>
            <a:r>
              <a:rPr lang="en-US" dirty="0">
                <a:solidFill>
                  <a:srgbClr val="333333"/>
                </a:solidFill>
                <a:latin typeface="Calibri" panose="020F0502020204030204" pitchFamily="34" charset="0"/>
              </a:rPr>
              <a:t>IE </a:t>
            </a:r>
            <a:r>
              <a:rPr lang="fa-IR" dirty="0">
                <a:solidFill>
                  <a:srgbClr val="333333"/>
                </a:solidFill>
                <a:latin typeface="Calibri" panose="020F0502020204030204" pitchFamily="34" charset="0"/>
              </a:rPr>
              <a:t>نسبت به بیماران </a:t>
            </a:r>
            <a:r>
              <a:rPr lang="en-US" dirty="0">
                <a:solidFill>
                  <a:srgbClr val="333333"/>
                </a:solidFill>
                <a:latin typeface="Calibri" panose="020F0502020204030204" pitchFamily="34" charset="0"/>
              </a:rPr>
              <a:t>non-cancer </a:t>
            </a:r>
            <a:r>
              <a:rPr lang="fa-IR" dirty="0" smtClean="0">
                <a:solidFill>
                  <a:srgbClr val="333333"/>
                </a:solidFill>
                <a:latin typeface="Calibri" panose="020F0502020204030204" pitchFamily="34" charset="0"/>
              </a:rPr>
              <a:t>داشتند</a:t>
            </a:r>
            <a:r>
              <a:rPr lang="fa-IR" dirty="0">
                <a:solidFill>
                  <a:srgbClr val="333333"/>
                </a:solidFill>
                <a:latin typeface="Calibri" panose="020F0502020204030204" pitchFamily="34" charset="0"/>
              </a:rPr>
              <a:t> .اندوکاردیت عفونی منجر به تغییر در درمان انکولوژیک می شود اما باعث بدتر شدن پیامد درمان و بیماری کنسر در فرد نمی </a:t>
            </a:r>
            <a:r>
              <a:rPr lang="fa-IR" dirty="0" smtClean="0">
                <a:solidFill>
                  <a:srgbClr val="333333"/>
                </a:solidFill>
                <a:latin typeface="Calibri" panose="020F0502020204030204" pitchFamily="34" charset="0"/>
              </a:rPr>
              <a:t>شود.</a:t>
            </a:r>
            <a:r>
              <a:rPr lang="fa-IR" dirty="0" smtClean="0">
                <a:solidFill>
                  <a:srgbClr val="000000"/>
                </a:solidFill>
                <a:latin typeface="Cambria" panose="02040503050406030204" pitchFamily="18" charset="0"/>
              </a:rPr>
              <a:t> </a:t>
            </a:r>
            <a:r>
              <a:rPr lang="fa-IR" dirty="0">
                <a:solidFill>
                  <a:srgbClr val="000000"/>
                </a:solidFill>
                <a:latin typeface="Cambria" panose="02040503050406030204" pitchFamily="18" charset="0"/>
              </a:rPr>
              <a:t>در گزارش های اولیه از باکتریمی با </a:t>
            </a:r>
            <a:r>
              <a:rPr lang="fa-IR" dirty="0">
                <a:solidFill>
                  <a:srgbClr val="333333"/>
                </a:solidFill>
                <a:latin typeface="Calibri" panose="020F0502020204030204" pitchFamily="34" charset="0"/>
              </a:rPr>
              <a:t> </a:t>
            </a:r>
            <a:r>
              <a:rPr lang="en-US" dirty="0">
                <a:solidFill>
                  <a:srgbClr val="333333"/>
                </a:solidFill>
                <a:latin typeface="Calibri" panose="020F0502020204030204" pitchFamily="34" charset="0"/>
              </a:rPr>
              <a:t>viridans streptococcus</a:t>
            </a:r>
            <a:r>
              <a:rPr lang="en-US" dirty="0">
                <a:solidFill>
                  <a:srgbClr val="000000"/>
                </a:solidFill>
                <a:latin typeface="Cambria" panose="02040503050406030204" pitchFamily="18" charset="0"/>
              </a:rPr>
              <a:t> </a:t>
            </a:r>
            <a:r>
              <a:rPr lang="fa-IR" dirty="0">
                <a:solidFill>
                  <a:srgbClr val="000000"/>
                </a:solidFill>
                <a:latin typeface="Cambria" panose="02040503050406030204" pitchFamily="18" charset="0"/>
              </a:rPr>
              <a:t>در بیماران سرطانی تمرکز بیشتر بر عفونت های شدید با </a:t>
            </a:r>
            <a:r>
              <a:rPr lang="en-US" dirty="0">
                <a:solidFill>
                  <a:srgbClr val="000000"/>
                </a:solidFill>
                <a:latin typeface="Cambria" panose="02040503050406030204" pitchFamily="18" charset="0"/>
              </a:rPr>
              <a:t>S. Mitis </a:t>
            </a:r>
            <a:r>
              <a:rPr lang="fa-IR" dirty="0">
                <a:solidFill>
                  <a:srgbClr val="000000"/>
                </a:solidFill>
                <a:latin typeface="Cambria" panose="02040503050406030204" pitchFamily="18" charset="0"/>
              </a:rPr>
              <a:t>حاکی بوده است. این عفونت ها با شیوع بالای عوارض جدی از جمله سندرم دیسترس تنفسی و اندوکاردیت عفونی همراه بوده و گاهی حتی  کشنده بوده </a:t>
            </a:r>
            <a:r>
              <a:rPr lang="fa-IR" dirty="0" smtClean="0">
                <a:solidFill>
                  <a:srgbClr val="000000"/>
                </a:solidFill>
                <a:latin typeface="Cambria" panose="02040503050406030204" pitchFamily="18" charset="0"/>
              </a:rPr>
              <a:t>اند</a:t>
            </a:r>
            <a:r>
              <a:rPr lang="fa-IR" dirty="0" smtClean="0">
                <a:solidFill>
                  <a:srgbClr val="333333"/>
                </a:solidFill>
                <a:latin typeface="Calibri" panose="020F0502020204030204" pitchFamily="34" charset="0"/>
              </a:rPr>
              <a:t>. </a:t>
            </a:r>
            <a:r>
              <a:rPr lang="fa-IR" dirty="0">
                <a:solidFill>
                  <a:srgbClr val="333333"/>
                </a:solidFill>
                <a:latin typeface="Calibri" panose="020F0502020204030204" pitchFamily="34" charset="0"/>
              </a:rPr>
              <a:t>بیماران مبتلا به سرطان دچار </a:t>
            </a:r>
            <a:r>
              <a:rPr lang="en-US" dirty="0" err="1">
                <a:solidFill>
                  <a:srgbClr val="333333"/>
                </a:solidFill>
                <a:latin typeface="Calibri" panose="020F0502020204030204" pitchFamily="34" charset="0"/>
              </a:rPr>
              <a:t>hypercoagulable</a:t>
            </a:r>
            <a:r>
              <a:rPr lang="en-US" dirty="0">
                <a:solidFill>
                  <a:srgbClr val="333333"/>
                </a:solidFill>
                <a:latin typeface="Calibri" panose="020F0502020204030204" pitchFamily="34" charset="0"/>
              </a:rPr>
              <a:t> state </a:t>
            </a:r>
            <a:r>
              <a:rPr lang="fa-IR" dirty="0">
                <a:solidFill>
                  <a:srgbClr val="333333"/>
                </a:solidFill>
                <a:latin typeface="Calibri" panose="020F0502020204030204" pitchFamily="34" charset="0"/>
              </a:rPr>
              <a:t>هستند. اتیولوژی این وضعیت در این افراد </a:t>
            </a:r>
            <a:r>
              <a:rPr lang="en-US" dirty="0">
                <a:solidFill>
                  <a:srgbClr val="333333"/>
                </a:solidFill>
                <a:latin typeface="Calibri" panose="020F0502020204030204" pitchFamily="34" charset="0"/>
              </a:rPr>
              <a:t>multifactorial </a:t>
            </a:r>
            <a:r>
              <a:rPr lang="fa-IR" dirty="0" smtClean="0">
                <a:solidFill>
                  <a:srgbClr val="333333"/>
                </a:solidFill>
                <a:latin typeface="Calibri" panose="020F0502020204030204" pitchFamily="34" charset="0"/>
              </a:rPr>
              <a:t>است. </a:t>
            </a:r>
            <a:r>
              <a:rPr lang="fa-IR" dirty="0">
                <a:solidFill>
                  <a:srgbClr val="333333"/>
                </a:solidFill>
                <a:latin typeface="Calibri" panose="020F0502020204030204" pitchFamily="34" charset="0"/>
              </a:rPr>
              <a:t>اندوکاردیت غیر باکتریال (</a:t>
            </a:r>
            <a:r>
              <a:rPr lang="en-US" dirty="0" smtClean="0">
                <a:solidFill>
                  <a:srgbClr val="333333"/>
                </a:solidFill>
                <a:latin typeface="Calibri" panose="020F0502020204030204" pitchFamily="34" charset="0"/>
              </a:rPr>
              <a:t>NBTE</a:t>
            </a:r>
            <a:r>
              <a:rPr lang="fa-IR" dirty="0" smtClean="0">
                <a:solidFill>
                  <a:srgbClr val="333333"/>
                </a:solidFill>
                <a:latin typeface="Calibri" panose="020F0502020204030204" pitchFamily="34" charset="0"/>
              </a:rPr>
              <a:t>)یا </a:t>
            </a:r>
            <a:r>
              <a:rPr lang="fa-IR" dirty="0">
                <a:solidFill>
                  <a:srgbClr val="333333"/>
                </a:solidFill>
                <a:latin typeface="Calibri" panose="020F0502020204030204" pitchFamily="34" charset="0"/>
              </a:rPr>
              <a:t> </a:t>
            </a:r>
            <a:r>
              <a:rPr lang="en-US" dirty="0" err="1">
                <a:solidFill>
                  <a:srgbClr val="333333"/>
                </a:solidFill>
                <a:latin typeface="Calibri" panose="020F0502020204030204" pitchFamily="34" charset="0"/>
              </a:rPr>
              <a:t>marantic</a:t>
            </a:r>
            <a:r>
              <a:rPr lang="en-US" dirty="0">
                <a:solidFill>
                  <a:srgbClr val="333333"/>
                </a:solidFill>
                <a:latin typeface="Calibri" panose="020F0502020204030204" pitchFamily="34" charset="0"/>
              </a:rPr>
              <a:t> endocarditis </a:t>
            </a:r>
            <a:r>
              <a:rPr lang="fa-IR" dirty="0">
                <a:solidFill>
                  <a:srgbClr val="333333"/>
                </a:solidFill>
                <a:latin typeface="Calibri" panose="020F0502020204030204" pitchFamily="34" charset="0"/>
              </a:rPr>
              <a:t>به طیفی از لیژن ها اطلاق می شود که از تجمعات میکروسکوپی پلاکتی تا وژتاسیون های بزرگ روی دریچه قلبی آسیب دیده (غالباً آئورت و میترال) در غیاب عفونت باکتریایی در جریان خون را در برمی گیرد. این وضعیت نادر بوده و بیشتر با </a:t>
            </a:r>
            <a:r>
              <a:rPr lang="en-US" dirty="0" err="1">
                <a:solidFill>
                  <a:srgbClr val="333333"/>
                </a:solidFill>
                <a:latin typeface="Calibri" panose="020F0502020204030204" pitchFamily="34" charset="0"/>
              </a:rPr>
              <a:t>hypercoagulable</a:t>
            </a:r>
            <a:r>
              <a:rPr lang="en-US" dirty="0">
                <a:solidFill>
                  <a:srgbClr val="333333"/>
                </a:solidFill>
                <a:latin typeface="Calibri" panose="020F0502020204030204" pitchFamily="34" charset="0"/>
              </a:rPr>
              <a:t> states </a:t>
            </a:r>
            <a:r>
              <a:rPr lang="fa-IR" dirty="0">
                <a:solidFill>
                  <a:srgbClr val="333333"/>
                </a:solidFill>
                <a:latin typeface="Calibri" panose="020F0502020204030204" pitchFamily="34" charset="0"/>
              </a:rPr>
              <a:t>یا </a:t>
            </a:r>
            <a:r>
              <a:rPr lang="en-US" dirty="0">
                <a:solidFill>
                  <a:srgbClr val="333333"/>
                </a:solidFill>
                <a:latin typeface="Calibri" panose="020F0502020204030204" pitchFamily="34" charset="0"/>
              </a:rPr>
              <a:t>advanced malignancy </a:t>
            </a:r>
            <a:r>
              <a:rPr lang="fa-IR" dirty="0">
                <a:solidFill>
                  <a:srgbClr val="333333"/>
                </a:solidFill>
                <a:latin typeface="Calibri" panose="020F0502020204030204" pitchFamily="34" charset="0"/>
              </a:rPr>
              <a:t>مانند آدنوکارسینوم ها همراهی </a:t>
            </a:r>
            <a:r>
              <a:rPr lang="fa-IR" dirty="0" smtClean="0">
                <a:solidFill>
                  <a:srgbClr val="333333"/>
                </a:solidFill>
                <a:latin typeface="Calibri" panose="020F0502020204030204" pitchFamily="34" charset="0"/>
              </a:rPr>
              <a:t>دارد.</a:t>
            </a:r>
          </a:p>
          <a:p>
            <a:pPr marL="0" indent="0" algn="r" rtl="1">
              <a:buNone/>
            </a:pPr>
            <a:endParaRPr lang="fa-IR" dirty="0" smtClean="0">
              <a:solidFill>
                <a:srgbClr val="333333"/>
              </a:solidFill>
              <a:latin typeface="Calibri" panose="020F0502020204030204" pitchFamily="34" charset="0"/>
            </a:endParaRPr>
          </a:p>
          <a:p>
            <a:pPr algn="r" rtl="1"/>
            <a:r>
              <a:rPr lang="en-US" dirty="0" smtClean="0">
                <a:solidFill>
                  <a:srgbClr val="333333"/>
                </a:solidFill>
                <a:latin typeface="Calibri" panose="020F0502020204030204" pitchFamily="34" charset="0"/>
              </a:rPr>
              <a:t>NBTE</a:t>
            </a:r>
            <a:r>
              <a:rPr lang="fa-IR" dirty="0" smtClean="0">
                <a:solidFill>
                  <a:srgbClr val="333333"/>
                </a:solidFill>
                <a:latin typeface="Calibri" panose="020F0502020204030204" pitchFamily="34" charset="0"/>
              </a:rPr>
              <a:t>تظاهری </a:t>
            </a:r>
            <a:r>
              <a:rPr lang="fa-IR" dirty="0">
                <a:solidFill>
                  <a:srgbClr val="333333"/>
                </a:solidFill>
                <a:latin typeface="Calibri" panose="020F0502020204030204" pitchFamily="34" charset="0"/>
              </a:rPr>
              <a:t>غیر معمول اما مخرب و مرگ بار از </a:t>
            </a:r>
            <a:r>
              <a:rPr lang="en-US" dirty="0">
                <a:solidFill>
                  <a:srgbClr val="333333"/>
                </a:solidFill>
                <a:latin typeface="Calibri" panose="020F0502020204030204" pitchFamily="34" charset="0"/>
              </a:rPr>
              <a:t>malignancy-associated thrombophilia  </a:t>
            </a:r>
            <a:r>
              <a:rPr lang="fa-IR" dirty="0" smtClean="0">
                <a:solidFill>
                  <a:srgbClr val="333333"/>
                </a:solidFill>
                <a:latin typeface="Calibri" panose="020F0502020204030204" pitchFamily="34" charset="0"/>
              </a:rPr>
              <a:t>است. </a:t>
            </a:r>
            <a:r>
              <a:rPr lang="fa-IR" dirty="0">
                <a:solidFill>
                  <a:srgbClr val="333333"/>
                </a:solidFill>
                <a:latin typeface="Calibri" panose="020F0502020204030204" pitchFamily="34" charset="0"/>
              </a:rPr>
              <a:t>در حالی که اندوکاردیت غیر باکتریال در هر گروه سنی گزارش شده است، این بیماری معمولاً بیمارانی که در دهه چهارم تا هشتم زندگی شان هستند را تحت تأثیر قرار می دهد و از تاثیر جنسیت افراد بر بروز آن گزارشی نبوده </a:t>
            </a:r>
            <a:r>
              <a:rPr lang="fa-IR" dirty="0" smtClean="0">
                <a:solidFill>
                  <a:srgbClr val="333333"/>
                </a:solidFill>
                <a:latin typeface="Calibri" panose="020F0502020204030204" pitchFamily="34" charset="0"/>
              </a:rPr>
              <a:t>است. </a:t>
            </a:r>
            <a:r>
              <a:rPr lang="fa-IR" dirty="0">
                <a:solidFill>
                  <a:srgbClr val="333333"/>
                </a:solidFill>
                <a:latin typeface="Calibri" panose="020F0502020204030204" pitchFamily="34" charset="0"/>
              </a:rPr>
              <a:t>شایع ترین بدخیمی مرتبط با </a:t>
            </a:r>
            <a:r>
              <a:rPr lang="en-US" dirty="0">
                <a:solidFill>
                  <a:srgbClr val="333333"/>
                </a:solidFill>
                <a:latin typeface="Calibri" panose="020F0502020204030204" pitchFamily="34" charset="0"/>
              </a:rPr>
              <a:t>NBTE </a:t>
            </a:r>
            <a:r>
              <a:rPr lang="fa-IR" dirty="0">
                <a:solidFill>
                  <a:srgbClr val="333333"/>
                </a:solidFill>
                <a:latin typeface="Calibri" panose="020F0502020204030204" pitchFamily="34" charset="0"/>
              </a:rPr>
              <a:t>آدنوکارسینومای ریه ، تخمدان ، سیستم صفراوی ، پانکراس و معده است. این نئوپلاسم ها اغلب از نوع آدنوکارسینوم های مترشحه موسین هستند </a:t>
            </a:r>
            <a:r>
              <a:rPr lang="fa-IR" dirty="0" smtClean="0">
                <a:solidFill>
                  <a:srgbClr val="333333"/>
                </a:solidFill>
                <a:latin typeface="Calibri" panose="020F0502020204030204" pitchFamily="34" charset="0"/>
              </a:rPr>
              <a:t>.</a:t>
            </a:r>
            <a:r>
              <a:rPr lang="fa-IR" dirty="0">
                <a:solidFill>
                  <a:srgbClr val="333333"/>
                </a:solidFill>
                <a:latin typeface="Calibri" panose="020F0502020204030204" pitchFamily="34" charset="0"/>
              </a:rPr>
              <a:t> </a:t>
            </a:r>
            <a:r>
              <a:rPr lang="en-US" dirty="0">
                <a:solidFill>
                  <a:srgbClr val="333333"/>
                </a:solidFill>
                <a:latin typeface="Calibri" panose="020F0502020204030204" pitchFamily="34" charset="0"/>
              </a:rPr>
              <a:t>NBTE</a:t>
            </a:r>
            <a:r>
              <a:rPr lang="fa-IR" dirty="0">
                <a:solidFill>
                  <a:srgbClr val="333333"/>
                </a:solidFill>
                <a:latin typeface="Calibri" panose="020F0502020204030204" pitchFamily="34" charset="0"/>
              </a:rPr>
              <a:t>یک تظاهر جدی و بالقوه </a:t>
            </a:r>
            <a:r>
              <a:rPr lang="en-US" dirty="0">
                <a:solidFill>
                  <a:srgbClr val="333333"/>
                </a:solidFill>
                <a:latin typeface="Calibri" panose="020F0502020204030204" pitchFamily="34" charset="0"/>
              </a:rPr>
              <a:t>underdiagnosed </a:t>
            </a:r>
            <a:r>
              <a:rPr lang="fa-IR" dirty="0">
                <a:solidFill>
                  <a:srgbClr val="333333"/>
                </a:solidFill>
                <a:latin typeface="Calibri" panose="020F0502020204030204" pitchFamily="34" charset="0"/>
              </a:rPr>
              <a:t>این حالت پروترومبوتیک است که می تواند موربیدیتی قابل توجهی در بیماران به ویژه </a:t>
            </a:r>
            <a:r>
              <a:rPr lang="en-US" dirty="0">
                <a:solidFill>
                  <a:srgbClr val="333333"/>
                </a:solidFill>
                <a:latin typeface="Calibri" panose="020F0502020204030204" pitchFamily="34" charset="0"/>
              </a:rPr>
              <a:t>recurrent or multiple ischemic cerebrovascular strokes </a:t>
            </a:r>
            <a:r>
              <a:rPr lang="fa-IR" dirty="0">
                <a:solidFill>
                  <a:srgbClr val="333333"/>
                </a:solidFill>
                <a:latin typeface="Calibri" panose="020F0502020204030204" pitchFamily="34" charset="0"/>
              </a:rPr>
              <a:t>ایجاد </a:t>
            </a:r>
            <a:r>
              <a:rPr lang="fa-IR" dirty="0" smtClean="0">
                <a:solidFill>
                  <a:srgbClr val="333333"/>
                </a:solidFill>
                <a:latin typeface="Calibri" panose="020F0502020204030204" pitchFamily="34" charset="0"/>
              </a:rPr>
              <a:t>کند</a:t>
            </a:r>
            <a:endParaRPr lang="en-US" dirty="0"/>
          </a:p>
        </p:txBody>
      </p:sp>
    </p:spTree>
    <p:extLst>
      <p:ext uri="{BB962C8B-B14F-4D97-AF65-F5344CB8AC3E}">
        <p14:creationId xmlns:p14="http://schemas.microsoft.com/office/powerpoint/2010/main" val="36646196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ضرورت اجرا</a:t>
            </a:r>
            <a:endParaRPr lang="en-US" dirty="0"/>
          </a:p>
        </p:txBody>
      </p:sp>
      <p:sp>
        <p:nvSpPr>
          <p:cNvPr id="3" name="Content Placeholder 2"/>
          <p:cNvSpPr>
            <a:spLocks noGrp="1"/>
          </p:cNvSpPr>
          <p:nvPr>
            <p:ph idx="1"/>
          </p:nvPr>
        </p:nvSpPr>
        <p:spPr/>
        <p:txBody>
          <a:bodyPr/>
          <a:lstStyle/>
          <a:p>
            <a:pPr algn="r" rtl="1">
              <a:lnSpc>
                <a:spcPct val="150000"/>
              </a:lnSpc>
            </a:pPr>
            <a:r>
              <a:rPr lang="fa-IR" dirty="0">
                <a:solidFill>
                  <a:srgbClr val="333333"/>
                </a:solidFill>
                <a:latin typeface="Times New Roman" panose="02020603050405020304" pitchFamily="18" charset="0"/>
              </a:rPr>
              <a:t>با توجه به اهمیت کنسر ازنظر شیوع رو به افزایش آن در جوامع کنونی و در نتیجه افزایش تعداد افرادی که عوارض درمان های در حال حاضر رایج و در دسترس کموتراپی، به خصوص عوارض تاثیر گذار بر سلامت قلب را تجربه می کنند و همچنین با توجه به اطلاعات کمی که در زمینه عوامل مستعد کننده بروز اندوکاردیت بعد از درمان های کموتراپی از مطالعات قبلی موجود است، ازین رو در پژوهش حاضر بر آن شدیم تا ریسک فاکتور های موثر بر بروز اندوکاردیت باکتریال و غیرباکتریال در بیماران با کانسر را مورد مطالعه و بررسی قرار دهیم.</a:t>
            </a:r>
            <a:endParaRPr lang="en-US" dirty="0"/>
          </a:p>
        </p:txBody>
      </p:sp>
    </p:spTree>
    <p:extLst>
      <p:ext uri="{BB962C8B-B14F-4D97-AF65-F5344CB8AC3E}">
        <p14:creationId xmlns:p14="http://schemas.microsoft.com/office/powerpoint/2010/main" val="167709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325230"/>
            <a:ext cx="9620410" cy="65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en-US" sz="2000" b="1" i="0" u="none" strike="noStrike" cap="none" normalizeH="0" baseline="0" dirty="0" smtClean="0">
                <a:ln>
                  <a:noFill/>
                </a:ln>
                <a:solidFill>
                  <a:schemeClr val="accent2"/>
                </a:solidFill>
                <a:effectLst/>
                <a:latin typeface="Times New Roman" panose="02020603050405020304" pitchFamily="18" charset="0"/>
                <a:cs typeface="Times New Roman" panose="02020603050405020304" pitchFamily="18" charset="0"/>
              </a:rPr>
              <a:t>هدف اصلی</a:t>
            </a:r>
            <a:endParaRPr kumimoji="0" lang="en-US" altLang="en-US" sz="2000" b="0" i="0" u="none" strike="noStrike" cap="none" normalizeH="0" baseline="0" dirty="0" smtClean="0">
              <a:ln>
                <a:noFill/>
              </a:ln>
              <a:solidFill>
                <a:schemeClr val="accent2"/>
              </a:solidFill>
              <a:effectLst/>
              <a:latin typeface="BMitra"/>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en-US" sz="20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تعیین ریسک فاکتور های موثر بر بروز اندوکاردیت باکتریال و غیرباکتریال در بیماران با کنسر مراجعه کننده به مرکز قلب و عروق شهیدرجایی</a:t>
            </a:r>
            <a:endParaRPr kumimoji="0" lang="en-US" altLang="en-US" sz="2000" b="0" i="0" u="none" strike="noStrike" cap="none" normalizeH="0" baseline="0" dirty="0" smtClean="0">
              <a:ln>
                <a:noFill/>
              </a:ln>
              <a:solidFill>
                <a:srgbClr val="333333"/>
              </a:solidFill>
              <a:effectLst/>
              <a:latin typeface="BMitra"/>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en-US" sz="2000" b="1" i="0" u="none" strike="noStrike" cap="none" normalizeH="0" baseline="0" dirty="0" smtClean="0">
                <a:ln>
                  <a:noFill/>
                </a:ln>
                <a:solidFill>
                  <a:schemeClr val="accent2"/>
                </a:solidFill>
                <a:effectLst/>
                <a:latin typeface="Times New Roman" panose="02020603050405020304" pitchFamily="18" charset="0"/>
                <a:cs typeface="Times New Roman" panose="02020603050405020304" pitchFamily="18" charset="0"/>
              </a:rPr>
              <a:t>اهداف فرعی</a:t>
            </a:r>
            <a:endParaRPr kumimoji="0" lang="en-US" altLang="en-US" sz="2000" b="0" i="0" u="none" strike="noStrike" cap="none" normalizeH="0" baseline="0" dirty="0" smtClean="0">
              <a:ln>
                <a:noFill/>
              </a:ln>
              <a:solidFill>
                <a:schemeClr val="accent2"/>
              </a:solidFill>
              <a:effectLst/>
              <a:latin typeface="BMitra"/>
            </a:endParaRPr>
          </a:p>
          <a:p>
            <a:pPr marL="0" marR="0" lvl="0" indent="0" algn="r" defTabSz="914400" rtl="1" eaLnBrk="0" fontAlgn="base" latinLnBrk="0" hangingPunct="0">
              <a:lnSpc>
                <a:spcPct val="100000"/>
              </a:lnSpc>
              <a:spcBef>
                <a:spcPct val="0"/>
              </a:spcBef>
              <a:spcAft>
                <a:spcPct val="0"/>
              </a:spcAft>
              <a:buClrTx/>
              <a:buSzTx/>
              <a:buFontTx/>
              <a:buAutoNum type="arabicPeriod"/>
              <a:tabLst/>
            </a:pPr>
            <a:r>
              <a:rPr kumimoji="0" lang="ar-SA" altLang="en-US" sz="20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تعیین ارتباط نوع کنسر با بروز اندوکاردیت باکتریال و غیرباکتریال در بیماران تحت کموتراپی مراجعه کننده به مرکز قلب و عروق شهیدرجایی</a:t>
            </a:r>
            <a:r>
              <a:rPr kumimoji="0" lang="en-US" altLang="en-US" sz="2000" b="0" i="0" u="none" strike="noStrike" cap="none" normalizeH="0" baseline="0" dirty="0" smtClean="0">
                <a:ln>
                  <a:noFill/>
                </a:ln>
                <a:solidFill>
                  <a:srgbClr val="333333"/>
                </a:solidFill>
                <a:effectLst/>
                <a:latin typeface="BMitra"/>
                <a:cs typeface="Arial" panose="020B0604020202020204" pitchFamily="34" charset="0"/>
              </a:rPr>
              <a:t> </a:t>
            </a:r>
          </a:p>
          <a:p>
            <a:pPr marL="0" marR="0" lvl="0" indent="0" algn="r" defTabSz="914400" rtl="1" eaLnBrk="0" fontAlgn="base" latinLnBrk="0" hangingPunct="0">
              <a:lnSpc>
                <a:spcPct val="100000"/>
              </a:lnSpc>
              <a:spcBef>
                <a:spcPct val="0"/>
              </a:spcBef>
              <a:spcAft>
                <a:spcPct val="0"/>
              </a:spcAft>
              <a:buClrTx/>
              <a:buSzTx/>
              <a:buFontTx/>
              <a:buAutoNum type="arabicPeriod" startAt="2"/>
              <a:tabLst/>
            </a:pPr>
            <a:r>
              <a:rPr kumimoji="0" lang="ar-SA" altLang="en-US" sz="20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تعیین ارتباط نوع میکروارگانیسم با بروز اندوکاردیت باکتریال در بیماران تحت کموتراپی مراجعه کننده به مرکز قلب و عروق شهیدرجایی</a:t>
            </a:r>
            <a:r>
              <a:rPr kumimoji="0" lang="en-US" altLang="en-US" sz="2000" b="0" i="0" u="none" strike="noStrike" cap="none" normalizeH="0" baseline="0" dirty="0" smtClean="0">
                <a:ln>
                  <a:noFill/>
                </a:ln>
                <a:solidFill>
                  <a:srgbClr val="333333"/>
                </a:solidFill>
                <a:effectLst/>
                <a:latin typeface="BMitra"/>
                <a:cs typeface="Arial" panose="020B0604020202020204" pitchFamily="34" charset="0"/>
              </a:rPr>
              <a:t> </a:t>
            </a:r>
          </a:p>
          <a:p>
            <a:pPr marL="0" marR="0" lvl="0" indent="0" algn="r" defTabSz="914400" rtl="1" eaLnBrk="0" fontAlgn="base" latinLnBrk="0" hangingPunct="0">
              <a:lnSpc>
                <a:spcPct val="100000"/>
              </a:lnSpc>
              <a:spcBef>
                <a:spcPct val="0"/>
              </a:spcBef>
              <a:spcAft>
                <a:spcPct val="0"/>
              </a:spcAft>
              <a:buClrTx/>
              <a:buSzTx/>
              <a:buFontTx/>
              <a:buAutoNum type="arabicPeriod" startAt="3"/>
              <a:tabLst/>
            </a:pPr>
            <a:r>
              <a:rPr kumimoji="0" lang="ar-SA" altLang="en-US" sz="20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تعیین ارتباط </a:t>
            </a:r>
            <a:r>
              <a:rPr kumimoji="0" lang="en-US" altLang="en-US" sz="20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cardiac device</a:t>
            </a:r>
            <a:r>
              <a:rPr kumimoji="0" lang="ar-SA" altLang="en-US" sz="20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با بروز اندوکاردیت باکتریال و غیرباکتریال در بیماران تحت کموتراپی مراجعه کننده به مرکز قلب و عروق شهیدرجایی</a:t>
            </a:r>
            <a:r>
              <a:rPr kumimoji="0" lang="en-US" altLang="en-US" sz="2000" b="0" i="0" u="none" strike="noStrike" cap="none" normalizeH="0" baseline="0" dirty="0" smtClean="0">
                <a:ln>
                  <a:noFill/>
                </a:ln>
                <a:solidFill>
                  <a:srgbClr val="333333"/>
                </a:solidFill>
                <a:effectLst/>
                <a:latin typeface="BMitra"/>
                <a:cs typeface="Arial" panose="020B0604020202020204" pitchFamily="34" charset="0"/>
              </a:rPr>
              <a:t> </a:t>
            </a:r>
          </a:p>
          <a:p>
            <a:pPr marL="0" marR="0" lvl="0" indent="0" algn="r" defTabSz="914400" rtl="1" eaLnBrk="0" fontAlgn="base" latinLnBrk="0" hangingPunct="0">
              <a:lnSpc>
                <a:spcPct val="100000"/>
              </a:lnSpc>
              <a:spcBef>
                <a:spcPct val="0"/>
              </a:spcBef>
              <a:spcAft>
                <a:spcPct val="0"/>
              </a:spcAft>
              <a:buClrTx/>
              <a:buSzTx/>
              <a:buFontTx/>
              <a:buAutoNum type="arabicPeriod" startAt="4"/>
              <a:tabLst/>
            </a:pPr>
            <a:r>
              <a:rPr kumimoji="0" lang="ar-SA" altLang="en-US" sz="20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تعیین ارتباط نوع دارو کموتراپی با بروز اندوکاردیت باکتریال و غیرباکتریال در بیماران تحت کموتراپی مراجعه کننده به مرکز قلب و عروق شهیدرجایی</a:t>
            </a:r>
            <a:r>
              <a:rPr kumimoji="0" lang="en-US" altLang="en-US" sz="2000" b="0" i="0" u="none" strike="noStrike" cap="none" normalizeH="0" baseline="0" dirty="0" smtClean="0">
                <a:ln>
                  <a:noFill/>
                </a:ln>
                <a:solidFill>
                  <a:srgbClr val="333333"/>
                </a:solidFill>
                <a:effectLst/>
                <a:latin typeface="BMitra"/>
                <a:cs typeface="Arial" panose="020B0604020202020204" pitchFamily="34" charset="0"/>
              </a:rPr>
              <a:t> </a:t>
            </a:r>
          </a:p>
          <a:p>
            <a:pPr marL="0" marR="0" lvl="0" indent="0" algn="r" defTabSz="914400" rtl="1" eaLnBrk="0" fontAlgn="base" latinLnBrk="0" hangingPunct="0">
              <a:lnSpc>
                <a:spcPct val="100000"/>
              </a:lnSpc>
              <a:spcBef>
                <a:spcPct val="0"/>
              </a:spcBef>
              <a:spcAft>
                <a:spcPct val="0"/>
              </a:spcAft>
              <a:buClrTx/>
              <a:buSzTx/>
              <a:buFontTx/>
              <a:buAutoNum type="arabicPeriod" startAt="5"/>
              <a:tabLst/>
            </a:pPr>
            <a:r>
              <a:rPr kumimoji="0" lang="ar-SA" altLang="en-US" sz="20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تعیین ارتباط کنسرمتاستاتیک  با بروز اندوکاردیت باکتریال و غیرباکتریال در بیماران تحت کموتراپی مراجعه کننده به مرکز قلب و عروق شهیدرجایی</a:t>
            </a:r>
            <a:r>
              <a:rPr kumimoji="0" lang="en-US" altLang="en-US" sz="2000" b="0" i="0" u="none" strike="noStrike" cap="none" normalizeH="0" baseline="0" dirty="0" smtClean="0">
                <a:ln>
                  <a:noFill/>
                </a:ln>
                <a:solidFill>
                  <a:srgbClr val="333333"/>
                </a:solidFill>
                <a:effectLst/>
                <a:latin typeface="BMitra"/>
                <a:cs typeface="Arial" panose="020B0604020202020204" pitchFamily="34" charset="0"/>
              </a:rPr>
              <a:t> </a:t>
            </a:r>
          </a:p>
          <a:p>
            <a:pPr marL="0" marR="0" lvl="0" indent="0" algn="r" defTabSz="914400" rtl="1" eaLnBrk="0" fontAlgn="base" latinLnBrk="0" hangingPunct="0">
              <a:lnSpc>
                <a:spcPct val="100000"/>
              </a:lnSpc>
              <a:spcBef>
                <a:spcPct val="0"/>
              </a:spcBef>
              <a:spcAft>
                <a:spcPct val="0"/>
              </a:spcAft>
              <a:buClrTx/>
              <a:buSzTx/>
              <a:buFontTx/>
              <a:buAutoNum type="arabicPeriod" startAt="6"/>
              <a:tabLst/>
            </a:pPr>
            <a:r>
              <a:rPr kumimoji="0" lang="ar-SA" altLang="en-US" sz="20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تعیین ارتباط بازه زمانی دریافت کمو با بروز اندوکاردیت باکتریال و غیرباکتریال در بیماران تحت کموتراپی مراجعه کننده به مرکز قلب و عروق شهیدرجایی</a:t>
            </a:r>
            <a:r>
              <a:rPr kumimoji="0" lang="en-US" altLang="en-US" sz="2000" b="0" i="0" u="none" strike="noStrike" cap="none" normalizeH="0" baseline="0" dirty="0" smtClean="0">
                <a:ln>
                  <a:noFill/>
                </a:ln>
                <a:solidFill>
                  <a:srgbClr val="333333"/>
                </a:solidFill>
                <a:effectLst/>
                <a:latin typeface="BMitra"/>
                <a:cs typeface="Arial" panose="020B0604020202020204" pitchFamily="34" charset="0"/>
              </a:rPr>
              <a:t> </a:t>
            </a:r>
          </a:p>
          <a:p>
            <a:pPr lvl="0" algn="r" defTabSz="914400" rtl="1" eaLnBrk="0" fontAlgn="base" hangingPunct="0">
              <a:spcBef>
                <a:spcPct val="0"/>
              </a:spcBef>
              <a:spcAft>
                <a:spcPct val="0"/>
              </a:spcAft>
            </a:pPr>
            <a:r>
              <a:rPr lang="fa-IR" altLang="en-US" sz="2000" b="1" dirty="0" smtClean="0">
                <a:solidFill>
                  <a:schemeClr val="accent2"/>
                </a:solidFill>
                <a:cs typeface="Arial" panose="020B0604020202020204" pitchFamily="34" charset="0"/>
              </a:rPr>
              <a:t>هدف </a:t>
            </a:r>
            <a:r>
              <a:rPr lang="fa-IR" altLang="en-US" sz="2000" b="1" dirty="0">
                <a:solidFill>
                  <a:schemeClr val="accent2"/>
                </a:solidFill>
                <a:cs typeface="Arial" panose="020B0604020202020204" pitchFamily="34" charset="0"/>
              </a:rPr>
              <a:t>کاربردی</a:t>
            </a:r>
          </a:p>
          <a:p>
            <a:pPr lvl="0" algn="r" defTabSz="914400" rtl="1" eaLnBrk="0" fontAlgn="base" hangingPunct="0">
              <a:spcBef>
                <a:spcPct val="0"/>
              </a:spcBef>
              <a:spcAft>
                <a:spcPct val="0"/>
              </a:spcAft>
            </a:pPr>
            <a:r>
              <a:rPr lang="fa-IR" altLang="en-US" sz="2000" dirty="0" smtClean="0">
                <a:cs typeface="Arial" panose="020B0604020202020204" pitchFamily="34" charset="0"/>
              </a:rPr>
              <a:t>کمک </a:t>
            </a:r>
            <a:r>
              <a:rPr lang="fa-IR" altLang="en-US" sz="2000" dirty="0">
                <a:cs typeface="Arial" panose="020B0604020202020204" pitchFamily="34" charset="0"/>
              </a:rPr>
              <a:t>به تعیین میزان شیوع و توصیف ریسک فاکتورهای مستعد کننده بیماران برای ابتلای به اندوکاردیت به عنوان یک عارضه مهم و تهدید کننده حیات ناشی از کموتراپی در نتیجه کمک به تعیین روش هایی جهت کاهش </a:t>
            </a:r>
            <a:r>
              <a:rPr lang="en-US" altLang="en-US" sz="2000" dirty="0">
                <a:cs typeface="Arial" panose="020B0604020202020204" pitchFamily="34" charset="0"/>
              </a:rPr>
              <a:t>exposure </a:t>
            </a:r>
            <a:r>
              <a:rPr lang="fa-IR" altLang="en-US" sz="2000" dirty="0">
                <a:cs typeface="Arial" panose="020B0604020202020204" pitchFamily="34" charset="0"/>
              </a:rPr>
              <a:t>بیماران با این عوامل خطر شناسایی شده</a:t>
            </a:r>
            <a:r>
              <a:rPr kumimoji="0" lang="en-US" altLang="en-US" sz="2000" b="0" i="0" u="none" strike="noStrike" cap="none" normalizeH="0" baseline="0" dirty="0" smtClean="0">
                <a:ln>
                  <a:noFill/>
                </a:ln>
                <a:solidFill>
                  <a:schemeClr val="tx1"/>
                </a:solidFill>
                <a:effectLst/>
                <a:cs typeface="Arial" panose="020B0604020202020204" pitchFamily="34" charset="0"/>
              </a:rPr>
              <a:t/>
            </a:r>
            <a:br>
              <a:rPr kumimoji="0" lang="en-US" altLang="en-US" sz="2000" b="0" i="0" u="none" strike="noStrike" cap="none" normalizeH="0" baseline="0" dirty="0" smtClean="0">
                <a:ln>
                  <a:noFill/>
                </a:ln>
                <a:solidFill>
                  <a:schemeClr val="tx1"/>
                </a:solidFill>
                <a:effectLst/>
                <a:cs typeface="Arial" panose="020B0604020202020204" pitchFamily="34" charset="0"/>
              </a:rPr>
            </a:br>
            <a:endParaRPr kumimoji="0" lang="en-US" altLang="en-US"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81924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فرضیات یا سوالات پژوهشی</a:t>
            </a:r>
            <a:endParaRPr lang="en-US" dirty="0"/>
          </a:p>
        </p:txBody>
      </p:sp>
      <p:sp>
        <p:nvSpPr>
          <p:cNvPr id="3" name="Content Placeholder 2"/>
          <p:cNvSpPr>
            <a:spLocks noGrp="1"/>
          </p:cNvSpPr>
          <p:nvPr>
            <p:ph idx="1"/>
          </p:nvPr>
        </p:nvSpPr>
        <p:spPr/>
        <p:txBody>
          <a:bodyPr/>
          <a:lstStyle/>
          <a:p>
            <a:pPr algn="r" rtl="1">
              <a:buFont typeface="Wingdings" panose="05000000000000000000" pitchFamily="2" charset="2"/>
              <a:buChar char="Ø"/>
            </a:pPr>
            <a:r>
              <a:rPr lang="fa-IR" dirty="0" smtClean="0"/>
              <a:t>1.میزان </a:t>
            </a:r>
            <a:r>
              <a:rPr lang="fa-IR" dirty="0"/>
              <a:t>بروز اندوکاردیت عفونی در بیماران با کانسر زمینه ای که داروهای کموتراپی منجر به </a:t>
            </a:r>
            <a:r>
              <a:rPr lang="en-US" dirty="0"/>
              <a:t>endocardial detachment </a:t>
            </a:r>
            <a:r>
              <a:rPr lang="fa-IR" dirty="0"/>
              <a:t>دریافت کرده اند بیشتر </a:t>
            </a:r>
            <a:r>
              <a:rPr lang="fa-IR" dirty="0" smtClean="0"/>
              <a:t>است</a:t>
            </a:r>
            <a:endParaRPr lang="fa-IR" dirty="0"/>
          </a:p>
          <a:p>
            <a:endParaRPr lang="fa-IR" dirty="0"/>
          </a:p>
          <a:p>
            <a:pPr algn="r" rtl="1"/>
            <a:r>
              <a:rPr lang="fa-IR" dirty="0"/>
              <a:t>2.</a:t>
            </a:r>
            <a:r>
              <a:rPr lang="en-US" dirty="0"/>
              <a:t>nosocomial infective endocarditis </a:t>
            </a:r>
            <a:r>
              <a:rPr lang="fa-IR" dirty="0"/>
              <a:t>در بین بیماران با کانسر زمینه ای بیشتر است</a:t>
            </a:r>
          </a:p>
          <a:p>
            <a:endParaRPr lang="fa-IR" dirty="0"/>
          </a:p>
          <a:p>
            <a:pPr marL="0" indent="0">
              <a:buNone/>
            </a:pPr>
            <a:endParaRPr lang="fa-IR" dirty="0"/>
          </a:p>
          <a:p>
            <a:pPr algn="l" rtl="1"/>
            <a:r>
              <a:rPr lang="fa-IR" dirty="0"/>
              <a:t>3.استافیلوکوک ائوروس میکروارگانیسم شایع در اندوکاردیت بیماران کنسری می باشد</a:t>
            </a:r>
            <a:endParaRPr lang="en-US" dirty="0"/>
          </a:p>
        </p:txBody>
      </p:sp>
    </p:spTree>
    <p:extLst>
      <p:ext uri="{BB962C8B-B14F-4D97-AF65-F5344CB8AC3E}">
        <p14:creationId xmlns:p14="http://schemas.microsoft.com/office/powerpoint/2010/main" val="19329880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روش اجرا</a:t>
            </a:r>
            <a:endParaRPr lang="en-US" dirty="0"/>
          </a:p>
        </p:txBody>
      </p:sp>
      <p:sp>
        <p:nvSpPr>
          <p:cNvPr id="3" name="Content Placeholder 2"/>
          <p:cNvSpPr>
            <a:spLocks noGrp="1"/>
          </p:cNvSpPr>
          <p:nvPr>
            <p:ph idx="1"/>
          </p:nvPr>
        </p:nvSpPr>
        <p:spPr>
          <a:xfrm>
            <a:off x="267037" y="1561763"/>
            <a:ext cx="9419129" cy="5296237"/>
          </a:xfrm>
        </p:spPr>
        <p:txBody>
          <a:bodyPr>
            <a:normAutofit/>
          </a:bodyPr>
          <a:lstStyle/>
          <a:p>
            <a:pPr algn="r" rtl="1">
              <a:lnSpc>
                <a:spcPct val="150000"/>
              </a:lnSpc>
            </a:pPr>
            <a:r>
              <a:rPr lang="fa-IR" dirty="0">
                <a:solidFill>
                  <a:srgbClr val="2A2A2A"/>
                </a:solidFill>
                <a:latin typeface="BMitra"/>
              </a:rPr>
              <a:t>در این مطالعه کلیه بیماران با سابقه کنسر که با تشخیص اندوکاردیت (بر اساس کرایتریای دوک و یافته های اکوکاردیوگرافی و علائم بالینی) درفاصله سالهای 1395 تا 1401 در مرکز قلب و عروق شهیدرجایی بستری شده و تحت بررسی و درمان اندوکاردیت قرار گرفته اند وارد مطالعه میشوند. سپس با مراجعه به پرونده بیماران و سیستم </a:t>
            </a:r>
            <a:r>
              <a:rPr lang="en-US" dirty="0">
                <a:solidFill>
                  <a:srgbClr val="2A2A2A"/>
                </a:solidFill>
                <a:latin typeface="BMitra"/>
              </a:rPr>
              <a:t>HIS  </a:t>
            </a:r>
            <a:r>
              <a:rPr lang="fa-IR" dirty="0">
                <a:solidFill>
                  <a:srgbClr val="2A2A2A"/>
                </a:solidFill>
                <a:latin typeface="BMitra"/>
              </a:rPr>
              <a:t>مرکز وهمچنین تماس تلفنی با بیماران اطلاعات مربوط به شرح حال نوع کنسر- نوع درمان دریافتی بیمار اعم از کموتراپی(نوع دارو و دوز دریافتی)- رادیوتراپی ‍‍ـفاصله زمانی بین کموتراپی و شروع علایم-زمان تعبیه پورت و هرگونه کاتتر داخل عروقی-ویژگیهای بالینی ـیافته های آزمایشگاهی ـ نتیجه کشت خون ــ اکوکاردیوگرافی و تصویربرداری بیماران  استخراج خواهد شد.نتایج بدست امده در پرسشنامه های اماده شده ثبت وارتباط بین نوع کنسر زمینه ای وداروهای دریافتی-پروسیجرهای انجام شده  با شیوع اندوکاردیت عفونی و نان باکتریال ویافته های دموگرافیک, ازمایشگاهی , اکوکاردیوگرافیک ,عوارض و مورتالیته بررسی می گردد. </a:t>
            </a:r>
            <a:r>
              <a:rPr lang="fa-IR" dirty="0">
                <a:solidFill>
                  <a:srgbClr val="333333"/>
                </a:solidFill>
                <a:latin typeface="BMitra"/>
              </a:rPr>
              <a:t>برای تجزیه و تحلیل اطلاعات از بسته نرم افزاری </a:t>
            </a:r>
            <a:r>
              <a:rPr lang="en-US" dirty="0">
                <a:solidFill>
                  <a:srgbClr val="333333"/>
                </a:solidFill>
                <a:latin typeface="BMitra"/>
              </a:rPr>
              <a:t>survey analysis </a:t>
            </a:r>
            <a:r>
              <a:rPr lang="fa-IR" dirty="0">
                <a:solidFill>
                  <a:srgbClr val="333333"/>
                </a:solidFill>
                <a:latin typeface="BMitra"/>
              </a:rPr>
              <a:t>نرم افزار</a:t>
            </a:r>
            <a:r>
              <a:rPr lang="en-US" dirty="0" err="1">
                <a:solidFill>
                  <a:srgbClr val="333333"/>
                </a:solidFill>
                <a:latin typeface="BMitra"/>
              </a:rPr>
              <a:t>stata</a:t>
            </a:r>
            <a:r>
              <a:rPr lang="en-US" dirty="0">
                <a:solidFill>
                  <a:srgbClr val="333333"/>
                </a:solidFill>
                <a:latin typeface="BMitra"/>
              </a:rPr>
              <a:t> 16 </a:t>
            </a:r>
            <a:r>
              <a:rPr lang="fa-IR" dirty="0">
                <a:solidFill>
                  <a:srgbClr val="333333"/>
                </a:solidFill>
                <a:latin typeface="BMitra"/>
              </a:rPr>
              <a:t>استفاده می گردد.</a:t>
            </a:r>
            <a:endParaRPr lang="en-US" dirty="0"/>
          </a:p>
        </p:txBody>
      </p:sp>
    </p:spTree>
    <p:extLst>
      <p:ext uri="{BB962C8B-B14F-4D97-AF65-F5344CB8AC3E}">
        <p14:creationId xmlns:p14="http://schemas.microsoft.com/office/powerpoint/2010/main" val="20521103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fa-IR" dirty="0"/>
              <a:t>مشخصات ابزار جمع آوری اطلاعات و نحوه جمع آوری آن</a:t>
            </a:r>
            <a:br>
              <a:rPr lang="fa-IR" dirty="0"/>
            </a:br>
            <a:endParaRPr lang="en-US" dirty="0"/>
          </a:p>
        </p:txBody>
      </p:sp>
      <p:sp>
        <p:nvSpPr>
          <p:cNvPr id="3" name="Content Placeholder 2"/>
          <p:cNvSpPr>
            <a:spLocks noGrp="1"/>
          </p:cNvSpPr>
          <p:nvPr>
            <p:ph idx="1"/>
          </p:nvPr>
        </p:nvSpPr>
        <p:spPr/>
        <p:txBody>
          <a:bodyPr/>
          <a:lstStyle/>
          <a:p>
            <a:pPr algn="r" rtl="1"/>
            <a:r>
              <a:rPr lang="fa-IR" dirty="0">
                <a:solidFill>
                  <a:srgbClr val="333333"/>
                </a:solidFill>
                <a:latin typeface="BMitra"/>
              </a:rPr>
              <a:t>از اطلاعات ثبت شده در پرونده بالینی بیماران در سیستم رجیستری بیماران اندوکاردیت عفونی از سال 1395تا 1401 لیست بیماران با سابقه کنسر استخراج شده و اطلاعات مدنظر در پرسشنامه تهیه شده ثبت خواهد شد</a:t>
            </a:r>
            <a:r>
              <a:rPr lang="fa-IR" dirty="0" smtClean="0">
                <a:solidFill>
                  <a:srgbClr val="333333"/>
                </a:solidFill>
                <a:latin typeface="BMitra"/>
              </a:rPr>
              <a:t>.</a:t>
            </a:r>
          </a:p>
          <a:p>
            <a:pPr algn="r" rtl="1"/>
            <a:endParaRPr lang="fa-IR" dirty="0">
              <a:solidFill>
                <a:srgbClr val="333333"/>
              </a:solidFill>
              <a:latin typeface="BMitra"/>
            </a:endParaRPr>
          </a:p>
          <a:p>
            <a:pPr algn="r" rtl="1"/>
            <a:endParaRPr lang="fa-IR" dirty="0" smtClean="0">
              <a:solidFill>
                <a:srgbClr val="333333"/>
              </a:solidFill>
              <a:latin typeface="BMitra"/>
            </a:endParaRPr>
          </a:p>
          <a:p>
            <a:pPr algn="r" rtl="1"/>
            <a:r>
              <a:rPr lang="fa-IR" dirty="0">
                <a:solidFill>
                  <a:srgbClr val="333333"/>
                </a:solidFill>
                <a:latin typeface="BMitra"/>
              </a:rPr>
              <a:t>در این مطالعه روش نمونه گیری به صورت سرشماری می باشد و کلیه بیماران با کانسر که با تشخیص اندوکاردیت عفونی قطعی بر اساس کرایتریاهای دوک در بازه هفت ساله از سال1395 تا 1401 بستری شده اند وارد مطالعه خواهند شد.بر اساس امار قبلی حدود 50 بیمار وارد مطالعه خواهند شد</a:t>
            </a:r>
            <a:endParaRPr lang="en-US" dirty="0"/>
          </a:p>
        </p:txBody>
      </p:sp>
    </p:spTree>
    <p:extLst>
      <p:ext uri="{BB962C8B-B14F-4D97-AF65-F5344CB8AC3E}">
        <p14:creationId xmlns:p14="http://schemas.microsoft.com/office/powerpoint/2010/main" val="387716517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66</TotalTime>
  <Words>447</Words>
  <Application>Microsoft Office PowerPoint</Application>
  <PresentationFormat>Custom</PresentationFormat>
  <Paragraphs>37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Facet</vt:lpstr>
      <vt:lpstr>بررسی ریسک فاکتور های موثر بر اندوکاردیت باکتریال و غیرباکتریال در بیماران با کانسر مراجعه کننده به مرکز قلب و عروق شهیدرجایی </vt:lpstr>
      <vt:lpstr>PowerPoint Presentation</vt:lpstr>
      <vt:lpstr>بیان مسئله</vt:lpstr>
      <vt:lpstr>PowerPoint Presentation</vt:lpstr>
      <vt:lpstr>ضرورت اجرا</vt:lpstr>
      <vt:lpstr>PowerPoint Presentation</vt:lpstr>
      <vt:lpstr>فرضیات یا سوالات پژوهشی</vt:lpstr>
      <vt:lpstr>روش اجرا</vt:lpstr>
      <vt:lpstr>مشخصات ابزار جمع آوری اطلاعات و نحوه جمع آوری آن </vt:lpstr>
      <vt:lpstr>جدول زمانبندی</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بررسی ریسک فاکتور های موثر بر اندوکاردیت باکتریال و غیرباکتریال در بیماران با کانسر مراجعه کننده به مرکز قلب و عروق شهیدرجایی</dc:title>
  <dc:creator>Pro</dc:creator>
  <cp:lastModifiedBy>Fahimeh Farrokhzadeh</cp:lastModifiedBy>
  <cp:revision>8</cp:revision>
  <dcterms:created xsi:type="dcterms:W3CDTF">2021-09-20T15:25:44Z</dcterms:created>
  <dcterms:modified xsi:type="dcterms:W3CDTF">2021-09-22T05:23:27Z</dcterms:modified>
</cp:coreProperties>
</file>