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DCAC87F-4839-453A-AC35-62FF3E8BF780}"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7C13A-AC58-41A7-A01A-92FF1ADB2BF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CAC87F-4839-453A-AC35-62FF3E8BF780}"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7C13A-AC58-41A7-A01A-92FF1ADB2BF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CAC87F-4839-453A-AC35-62FF3E8BF780}"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7C13A-AC58-41A7-A01A-92FF1ADB2BF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CAC87F-4839-453A-AC35-62FF3E8BF780}"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7C13A-AC58-41A7-A01A-92FF1ADB2BF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CAC87F-4839-453A-AC35-62FF3E8BF780}"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7C13A-AC58-41A7-A01A-92FF1ADB2BF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DCAC87F-4839-453A-AC35-62FF3E8BF780}"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17C13A-AC58-41A7-A01A-92FF1ADB2BF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CAC87F-4839-453A-AC35-62FF3E8BF780}"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17C13A-AC58-41A7-A01A-92FF1ADB2BF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CAC87F-4839-453A-AC35-62FF3E8BF780}"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17C13A-AC58-41A7-A01A-92FF1ADB2BF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CAC87F-4839-453A-AC35-62FF3E8BF780}"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17C13A-AC58-41A7-A01A-92FF1ADB2BF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CAC87F-4839-453A-AC35-62FF3E8BF780}"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17C13A-AC58-41A7-A01A-92FF1ADB2BF3}"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8DCAC87F-4839-453A-AC35-62FF3E8BF780}" type="datetimeFigureOut">
              <a:rPr lang="en-US" smtClean="0"/>
              <a:t>11/30/2021</a:t>
            </a:fld>
            <a:endParaRPr lang="en-US"/>
          </a:p>
        </p:txBody>
      </p:sp>
      <p:sp>
        <p:nvSpPr>
          <p:cNvPr id="9" name="Slide Number Placeholder 8"/>
          <p:cNvSpPr>
            <a:spLocks noGrp="1"/>
          </p:cNvSpPr>
          <p:nvPr>
            <p:ph type="sldNum" sz="quarter" idx="11"/>
          </p:nvPr>
        </p:nvSpPr>
        <p:spPr/>
        <p:txBody>
          <a:bodyPr/>
          <a:lstStyle/>
          <a:p>
            <a:fld id="{AD17C13A-AC58-41A7-A01A-92FF1ADB2BF3}"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D17C13A-AC58-41A7-A01A-92FF1ADB2BF3}"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8DCAC87F-4839-453A-AC35-62FF3E8BF780}" type="datetimeFigureOut">
              <a:rPr lang="en-US" smtClean="0"/>
              <a:t>11/30/2021</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res.rhc.ac.ir/main/cartable.acti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ctrTitle"/>
          </p:nvPr>
        </p:nvSpPr>
        <p:spPr bwMode="auto">
          <a:xfrm>
            <a:off x="1447800" y="2080609"/>
            <a:ext cx="63246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a:r>
              <a:rPr lang="fa-IR" sz="3200" b="1" dirty="0"/>
              <a:t>بررسی ویژگی و حساسیت نوار استریپ کیتوچک در مقایسه با کشت زخم در بیماران مبتلا به زخم باز در بیمارستان قلب شهید رجایی</a:t>
            </a:r>
            <a:endParaRPr lang="en-US" sz="3200" b="1" dirty="0"/>
          </a:p>
        </p:txBody>
      </p:sp>
    </p:spTree>
    <p:extLst>
      <p:ext uri="{BB962C8B-B14F-4D97-AF65-F5344CB8AC3E}">
        <p14:creationId xmlns:p14="http://schemas.microsoft.com/office/powerpoint/2010/main" val="19831985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بیان مساله</a:t>
            </a:r>
            <a:endParaRPr lang="en-US" dirty="0"/>
          </a:p>
        </p:txBody>
      </p:sp>
      <p:sp>
        <p:nvSpPr>
          <p:cNvPr id="3" name="Content Placeholder 2"/>
          <p:cNvSpPr>
            <a:spLocks noGrp="1"/>
          </p:cNvSpPr>
          <p:nvPr>
            <p:ph idx="1"/>
          </p:nvPr>
        </p:nvSpPr>
        <p:spPr/>
        <p:txBody>
          <a:bodyPr>
            <a:normAutofit lnSpcReduction="10000"/>
          </a:bodyPr>
          <a:lstStyle/>
          <a:p>
            <a:pPr marL="114300" indent="0" algn="just" rtl="1">
              <a:buNone/>
            </a:pPr>
            <a:r>
              <a:rPr lang="fa-IR" dirty="0"/>
              <a:t>جلوگیری از عفونت زخم و یا در صورت عفونی شدن درمان عفونت در همان موارد اولیه می تواند از هزینه های مالی و غیرمالی وارد شده بر بیماران و کادر درمانی جلوگیری کند. کیت تشخیص سریع عفونت به عنوان وسیله ای جهت تشخیص عفونت زخم در زمان کمتر از یک دقیقه برای تمامی زخم ها به کار می رود که در نتیجه بدین وسیله می توان به صورت سریع و برنامه ریزی شده جهت درمان زخم اقدام کرد. از طرفی استفاده از استریپ کیتوچک هزینه های درمانی را کاهش داده و در روند تصمیم گیری نحوه درمان و بهبود زخم بسیار تاثیر گذار خواهد </a:t>
            </a:r>
            <a:r>
              <a:rPr lang="fa-IR" dirty="0" smtClean="0"/>
              <a:t>بود.</a:t>
            </a:r>
            <a:endParaRPr lang="fa-IR" dirty="0"/>
          </a:p>
          <a:p>
            <a:pPr marL="114300" indent="0" algn="just" rtl="1">
              <a:buNone/>
            </a:pPr>
            <a:endParaRPr lang="fa-IR" dirty="0"/>
          </a:p>
          <a:p>
            <a:pPr marL="114300" indent="0" algn="just" rtl="1">
              <a:buNone/>
            </a:pPr>
            <a:r>
              <a:rPr lang="fa-IR" dirty="0"/>
              <a:t>استریپ تشخیصی کیتوچک ، کیــت تشــخیص ســریع عفونــت بــر پایــه فعالیــت پروتئازهــا در مایعــات بــدن مــی باشــد کــه در عــرض  10ثانیــه عفونــت را تشــخیص مــی دهد.اســتریپ موجــود در ایــن کیــت بــه محــض آغشــته شــدن بــه مایــع موردنظـر در صـورت وجـود عفونـت تغییـر رنـگ مـی دهـد کـه بـا مقایسـه بـا کارت تشخیص شدت عفونت قابل تشخیص است. </a:t>
            </a:r>
            <a:endParaRPr lang="en-US" dirty="0"/>
          </a:p>
        </p:txBody>
      </p:sp>
    </p:spTree>
    <p:extLst>
      <p:ext uri="{BB962C8B-B14F-4D97-AF65-F5344CB8AC3E}">
        <p14:creationId xmlns:p14="http://schemas.microsoft.com/office/powerpoint/2010/main" val="26048769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14300" indent="0" algn="r" rtl="1">
              <a:buNone/>
            </a:pPr>
            <a:r>
              <a:rPr lang="fa-IR" b="1" dirty="0"/>
              <a:t>بیان واضح و دقیق مزایای کیتوچک:</a:t>
            </a:r>
          </a:p>
          <a:p>
            <a:pPr marL="114300" indent="0" algn="r" rtl="1">
              <a:buNone/>
            </a:pPr>
            <a:endParaRPr lang="fa-IR" dirty="0"/>
          </a:p>
          <a:p>
            <a:pPr algn="r" rtl="1">
              <a:buFont typeface="Wingdings" panose="05000000000000000000" pitchFamily="2" charset="2"/>
              <a:buChar char="Ø"/>
            </a:pPr>
            <a:r>
              <a:rPr lang="fa-IR" dirty="0"/>
              <a:t>    طراحی و ساخت سیستمی موثر برای تشخیص سریع عفونت</a:t>
            </a:r>
          </a:p>
          <a:p>
            <a:pPr algn="r" rtl="1">
              <a:buFont typeface="Wingdings" panose="05000000000000000000" pitchFamily="2" charset="2"/>
              <a:buChar char="Ø"/>
            </a:pPr>
            <a:r>
              <a:rPr lang="fa-IR" dirty="0"/>
              <a:t>    تشخیص سریع (کمتر از 1 دقیقه)</a:t>
            </a:r>
          </a:p>
          <a:p>
            <a:pPr algn="r" rtl="1">
              <a:buFont typeface="Wingdings" panose="05000000000000000000" pitchFamily="2" charset="2"/>
              <a:buChar char="Ø"/>
            </a:pPr>
            <a:r>
              <a:rPr lang="fa-IR" dirty="0"/>
              <a:t>    کاهش هزینه های درمان زخم با جلوگری از تجویز آنتی بیوتیک غیر ضروری</a:t>
            </a:r>
          </a:p>
          <a:p>
            <a:pPr algn="r" rtl="1">
              <a:buFont typeface="Wingdings" panose="05000000000000000000" pitchFamily="2" charset="2"/>
              <a:buChar char="Ø"/>
            </a:pPr>
            <a:r>
              <a:rPr lang="fa-IR" dirty="0"/>
              <a:t>    سبب تشخیص به موقع عفونت و در نتیجه درمان زخم در بهینه ترین زمان خواهد شد</a:t>
            </a:r>
          </a:p>
          <a:p>
            <a:endParaRPr lang="en-US" dirty="0"/>
          </a:p>
        </p:txBody>
      </p:sp>
    </p:spTree>
    <p:extLst>
      <p:ext uri="{BB962C8B-B14F-4D97-AF65-F5344CB8AC3E}">
        <p14:creationId xmlns:p14="http://schemas.microsoft.com/office/powerpoint/2010/main" val="32645336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اهداف:</a:t>
            </a:r>
            <a:endParaRPr lang="en-US" dirty="0"/>
          </a:p>
        </p:txBody>
      </p:sp>
      <p:sp>
        <p:nvSpPr>
          <p:cNvPr id="3" name="Content Placeholder 2"/>
          <p:cNvSpPr>
            <a:spLocks noGrp="1"/>
          </p:cNvSpPr>
          <p:nvPr>
            <p:ph idx="1"/>
          </p:nvPr>
        </p:nvSpPr>
        <p:spPr>
          <a:xfrm>
            <a:off x="457200" y="1600200"/>
            <a:ext cx="7620000" cy="3810000"/>
          </a:xfrm>
        </p:spPr>
        <p:txBody>
          <a:bodyPr>
            <a:noAutofit/>
          </a:bodyPr>
          <a:lstStyle/>
          <a:p>
            <a:pPr algn="r" rtl="1">
              <a:buFont typeface="Wingdings" panose="05000000000000000000" pitchFamily="2" charset="2"/>
              <a:buChar char="§"/>
            </a:pPr>
            <a:r>
              <a:rPr lang="fa-IR" sz="2400" dirty="0" smtClean="0"/>
              <a:t>  </a:t>
            </a:r>
            <a:r>
              <a:rPr lang="fa-IR" sz="2400" dirty="0"/>
              <a:t>بررسی ویژگی نوار استریپ کیتوچک در مقایسه با کشت زخم در تشخیص عفونت زخم درجه 2 و 3 باز مترشحه به تفکیک گرید زخم ، نوع زخم</a:t>
            </a:r>
          </a:p>
          <a:p>
            <a:pPr algn="r" rtl="1">
              <a:buFont typeface="Wingdings" panose="05000000000000000000" pitchFamily="2" charset="2"/>
              <a:buChar char="§"/>
            </a:pPr>
            <a:r>
              <a:rPr lang="fa-IR" sz="2400" dirty="0"/>
              <a:t>    بررسی حساسیت نوار استریپ کیتوچک در مقایسه با کشت زخم در تشخیص عفونت زخم درجه 2 و 3 باز مترشحه به تفکیک گرید زخم ، نوع </a:t>
            </a:r>
            <a:r>
              <a:rPr lang="fa-IR" sz="2400" dirty="0" smtClean="0"/>
              <a:t>زخم</a:t>
            </a:r>
            <a:endParaRPr lang="fa-IR" sz="2400" dirty="0"/>
          </a:p>
          <a:p>
            <a:pPr marL="114300" indent="0" algn="r" rtl="1">
              <a:buNone/>
            </a:pPr>
            <a:endParaRPr lang="fa-IR" sz="2400" dirty="0"/>
          </a:p>
          <a:p>
            <a:pPr marL="114300" indent="0" algn="r" rtl="1">
              <a:buNone/>
            </a:pPr>
            <a:r>
              <a:rPr lang="fa-IR" sz="2400" dirty="0"/>
              <a:t>اهدف کاربردی طرح :</a:t>
            </a:r>
          </a:p>
          <a:p>
            <a:pPr marL="114300" indent="0" algn="r" rtl="1">
              <a:buNone/>
            </a:pPr>
            <a:endParaRPr lang="fa-IR" sz="2400" dirty="0"/>
          </a:p>
          <a:p>
            <a:pPr marL="114300" indent="0" algn="r" rtl="1">
              <a:buNone/>
            </a:pPr>
            <a:r>
              <a:rPr lang="fa-IR" sz="2400" dirty="0"/>
              <a:t>در صورت حساسیت و ویژگی مناسب استریپ کیتو چک می توان از آن در تشخیص سریع عفونت زخمهای باز استفاده کرد</a:t>
            </a:r>
            <a:endParaRPr lang="en-US" sz="2400" dirty="0"/>
          </a:p>
        </p:txBody>
      </p:sp>
    </p:spTree>
    <p:extLst>
      <p:ext uri="{BB962C8B-B14F-4D97-AF65-F5344CB8AC3E}">
        <p14:creationId xmlns:p14="http://schemas.microsoft.com/office/powerpoint/2010/main" val="17632399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روش اجرا:</a:t>
            </a:r>
            <a:endParaRPr lang="en-US" dirty="0"/>
          </a:p>
        </p:txBody>
      </p:sp>
      <p:sp>
        <p:nvSpPr>
          <p:cNvPr id="3" name="Content Placeholder 2"/>
          <p:cNvSpPr>
            <a:spLocks noGrp="1"/>
          </p:cNvSpPr>
          <p:nvPr>
            <p:ph idx="1"/>
          </p:nvPr>
        </p:nvSpPr>
        <p:spPr/>
        <p:txBody>
          <a:bodyPr/>
          <a:lstStyle/>
          <a:p>
            <a:pPr marL="114300" indent="0" algn="just" rtl="1">
              <a:lnSpc>
                <a:spcPct val="150000"/>
              </a:lnSpc>
              <a:buNone/>
            </a:pPr>
            <a:r>
              <a:rPr lang="fa-IR" dirty="0"/>
              <a:t>این مطالعه جهت ارزیابی حساسیت و ویژگی استریپ کیتوچک در </a:t>
            </a:r>
            <a:r>
              <a:rPr lang="fa-IR" dirty="0" smtClean="0"/>
              <a:t>تشخیص </a:t>
            </a:r>
            <a:r>
              <a:rPr lang="fa-IR" dirty="0"/>
              <a:t>عفونت زخم های مترشحه چرکی یا سروزی در درجه</a:t>
            </a:r>
            <a:r>
              <a:rPr lang="fa-IR" dirty="0" smtClean="0"/>
              <a:t> 2 و 3 سرجیکال </a:t>
            </a:r>
            <a:r>
              <a:rPr lang="fa-IR" dirty="0"/>
              <a:t>و دیابتی طراحی شده است. در این مطالعه نتایج استریپ کیتوچک در مقایسه با استاندارد مطالعه که کشت زخم می باشد ، مقایسه میگردد. بطوریکه بعد از شستشوی سطح زخم با نرمال سالین ابتدا کشت زخم تهیه شده و سپس استریپ را در تماس با ترشحات زخم قرار داده بطوریکه کاملا به  ترشحات زخم آغشته گردد. در این مرحله تغییر رنگ استریپ مشاهده و ثبت میگردد. پس از دریافت نتیجه کشت زخم با نتیجه استریپ مقایسه شده و آنالیز خواهد شد. فرم ارزیابی بالینی بیمار و همچنین رضایتنامه آگاهانه از بیماران اخذ میگردد.</a:t>
            </a:r>
            <a:endParaRPr lang="en-US" dirty="0"/>
          </a:p>
        </p:txBody>
      </p:sp>
    </p:spTree>
    <p:extLst>
      <p:ext uri="{BB962C8B-B14F-4D97-AF65-F5344CB8AC3E}">
        <p14:creationId xmlns:p14="http://schemas.microsoft.com/office/powerpoint/2010/main" val="7240920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114300" indent="0" algn="r" rtl="1">
              <a:buNone/>
            </a:pPr>
            <a:r>
              <a:rPr lang="fa-IR" dirty="0"/>
              <a:t>معیارهای ورود بیماران به مطالعه:</a:t>
            </a:r>
          </a:p>
          <a:p>
            <a:pPr marL="114300" indent="0" algn="r" rtl="1">
              <a:buNone/>
            </a:pPr>
            <a:endParaRPr lang="fa-IR" dirty="0"/>
          </a:p>
          <a:p>
            <a:pPr algn="r" rtl="1">
              <a:buFont typeface="Wingdings" panose="05000000000000000000" pitchFamily="2" charset="2"/>
              <a:buChar char="Ø"/>
            </a:pPr>
            <a:r>
              <a:rPr lang="fa-IR" dirty="0"/>
              <a:t>     بیماران مبتلا به زخم باز مترشحه ناشی از :</a:t>
            </a:r>
          </a:p>
          <a:p>
            <a:pPr algn="r" rtl="1">
              <a:buFont typeface="Wingdings" panose="05000000000000000000" pitchFamily="2" charset="2"/>
              <a:buChar char="Ø"/>
            </a:pPr>
            <a:r>
              <a:rPr lang="fa-IR" dirty="0"/>
              <a:t>    زخم جراحی استرنوم سطحی،</a:t>
            </a:r>
          </a:p>
          <a:p>
            <a:pPr algn="r" rtl="1">
              <a:buFont typeface="Wingdings" panose="05000000000000000000" pitchFamily="2" charset="2"/>
              <a:buChar char="Ø"/>
            </a:pPr>
            <a:r>
              <a:rPr lang="fa-IR" dirty="0"/>
              <a:t>    زخم پای دیابتی</a:t>
            </a:r>
          </a:p>
          <a:p>
            <a:pPr algn="r" rtl="1">
              <a:buFont typeface="Wingdings" panose="05000000000000000000" pitchFamily="2" charset="2"/>
              <a:buChar char="Ø"/>
            </a:pPr>
            <a:r>
              <a:rPr lang="fa-IR" dirty="0"/>
              <a:t>    زخم فشاری</a:t>
            </a:r>
          </a:p>
          <a:p>
            <a:pPr algn="r" rtl="1">
              <a:buFont typeface="Wingdings" panose="05000000000000000000" pitchFamily="2" charset="2"/>
              <a:buChar char="Ø"/>
            </a:pPr>
            <a:r>
              <a:rPr lang="fa-IR" dirty="0"/>
              <a:t>     زخم عروقی</a:t>
            </a:r>
          </a:p>
          <a:p>
            <a:pPr algn="r" rtl="1">
              <a:buFont typeface="Wingdings" panose="05000000000000000000" pitchFamily="2" charset="2"/>
              <a:buChar char="Ø"/>
            </a:pPr>
            <a:r>
              <a:rPr lang="fa-IR" dirty="0"/>
              <a:t>    همه موارد مراجعه سرپایی یا بستری</a:t>
            </a:r>
          </a:p>
          <a:p>
            <a:pPr marL="114300" indent="0" algn="r" rtl="1">
              <a:buNone/>
            </a:pPr>
            <a:r>
              <a:rPr lang="fa-IR" dirty="0"/>
              <a:t>    معیارهای خروج از مطالعه :</a:t>
            </a:r>
          </a:p>
          <a:p>
            <a:pPr algn="r" rtl="1">
              <a:buFont typeface="Wingdings" panose="05000000000000000000" pitchFamily="2" charset="2"/>
              <a:buChar char="q"/>
            </a:pPr>
            <a:r>
              <a:rPr lang="fa-IR" dirty="0"/>
              <a:t>    افراد با سن کمتر از 17 سال</a:t>
            </a:r>
          </a:p>
          <a:p>
            <a:pPr algn="r" rtl="1">
              <a:buFont typeface="Wingdings" panose="05000000000000000000" pitchFamily="2" charset="2"/>
              <a:buChar char="q"/>
            </a:pPr>
            <a:r>
              <a:rPr lang="fa-IR" dirty="0"/>
              <a:t>    موارد استئومیلیت مزمن</a:t>
            </a:r>
          </a:p>
          <a:p>
            <a:pPr algn="r" rtl="1">
              <a:buFont typeface="Wingdings" panose="05000000000000000000" pitchFamily="2" charset="2"/>
              <a:buChar char="q"/>
            </a:pPr>
            <a:r>
              <a:rPr lang="fa-IR" dirty="0"/>
              <a:t>    زخم های حاد کمتر از 2 هفته</a:t>
            </a:r>
          </a:p>
          <a:p>
            <a:pPr algn="r" rtl="1">
              <a:buFont typeface="Wingdings" panose="05000000000000000000" pitchFamily="2" charset="2"/>
              <a:buChar char="q"/>
            </a:pPr>
            <a:r>
              <a:rPr lang="fa-IR" dirty="0"/>
              <a:t>    وجود خونریزی در محل زخم  </a:t>
            </a:r>
          </a:p>
          <a:p>
            <a:pPr marL="114300" indent="0">
              <a:buNone/>
            </a:pPr>
            <a:endParaRPr lang="fa-IR" dirty="0"/>
          </a:p>
          <a:p>
            <a:r>
              <a:rPr lang="fa-IR" dirty="0"/>
              <a:t> </a:t>
            </a:r>
            <a:endParaRPr lang="en-US" dirty="0"/>
          </a:p>
        </p:txBody>
      </p:sp>
    </p:spTree>
    <p:extLst>
      <p:ext uri="{BB962C8B-B14F-4D97-AF65-F5344CB8AC3E}">
        <p14:creationId xmlns:p14="http://schemas.microsoft.com/office/powerpoint/2010/main" val="16567196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حجم نمونه:</a:t>
            </a:r>
            <a:endParaRPr lang="en-US" dirty="0"/>
          </a:p>
        </p:txBody>
      </p:sp>
      <p:sp>
        <p:nvSpPr>
          <p:cNvPr id="3" name="Content Placeholder 2"/>
          <p:cNvSpPr>
            <a:spLocks noGrp="1"/>
          </p:cNvSpPr>
          <p:nvPr>
            <p:ph idx="1"/>
          </p:nvPr>
        </p:nvSpPr>
        <p:spPr/>
        <p:txBody>
          <a:bodyPr/>
          <a:lstStyle/>
          <a:p>
            <a:pPr marL="114300" indent="0" rtl="1">
              <a:buNone/>
            </a:pPr>
            <a:endParaRPr lang="fa-IR" dirty="0" smtClean="0">
              <a:hlinkClick r:id="rId2"/>
            </a:endParaRPr>
          </a:p>
          <a:p>
            <a:pPr marL="114300" indent="0" rtl="1">
              <a:buNone/>
            </a:pPr>
            <a:endParaRPr lang="fa-IR" dirty="0">
              <a:hlinkClick r:id="rId2"/>
            </a:endParaRPr>
          </a:p>
          <a:p>
            <a:pPr marL="114300" indent="0" rtl="1">
              <a:buNone/>
            </a:pPr>
            <a:endParaRPr lang="fa-IR" dirty="0" smtClean="0">
              <a:hlinkClick r:id="rId2"/>
            </a:endParaRPr>
          </a:p>
          <a:p>
            <a:pPr marL="114300" indent="0" rtl="1">
              <a:buNone/>
            </a:pPr>
            <a:endParaRPr lang="fa-IR" dirty="0">
              <a:hlinkClick r:id="rId2"/>
            </a:endParaRPr>
          </a:p>
          <a:p>
            <a:pPr marL="114300" indent="0" rtl="1">
              <a:buNone/>
            </a:pPr>
            <a:r>
              <a:rPr lang="el-GR" dirty="0">
                <a:hlinkClick r:id="rId2"/>
              </a:rPr>
              <a:t> </a:t>
            </a:r>
          </a:p>
          <a:p>
            <a:pPr rtl="1"/>
            <a:r>
              <a:rPr lang="el-GR" dirty="0">
                <a:hlinkClick r:id="rId2"/>
              </a:rPr>
              <a:t>α=0.05      </a:t>
            </a:r>
            <a:r>
              <a:rPr lang="en-US" dirty="0">
                <a:hlinkClick r:id="rId2"/>
              </a:rPr>
              <a:t>d=0.01        p=0.78     </a:t>
            </a:r>
            <a:r>
              <a:rPr lang="en-US" b="1" dirty="0">
                <a:hlinkClick r:id="rId2"/>
              </a:rPr>
              <a:t>N=68</a:t>
            </a:r>
            <a:endParaRPr lang="en-US" dirty="0">
              <a:hlinkClick r:id="rId2"/>
            </a:endParaRPr>
          </a:p>
          <a:p>
            <a:r>
              <a:rPr lang="en-US" dirty="0"/>
              <a:t>Reference: </a:t>
            </a:r>
            <a:r>
              <a:rPr lang="en-US" dirty="0" err="1"/>
              <a:t>Haalboom</a:t>
            </a:r>
            <a:r>
              <a:rPr lang="en-US" dirty="0"/>
              <a:t> M, </a:t>
            </a:r>
            <a:r>
              <a:rPr lang="en-US" dirty="0" err="1"/>
              <a:t>Blokhuis-Arkes</a:t>
            </a:r>
            <a:r>
              <a:rPr lang="en-US" dirty="0"/>
              <a:t> MHE, </a:t>
            </a:r>
            <a:r>
              <a:rPr lang="en-US" dirty="0" err="1"/>
              <a:t>Beuk</a:t>
            </a:r>
            <a:r>
              <a:rPr lang="en-US" dirty="0"/>
              <a:t> RJ, </a:t>
            </a:r>
            <a:r>
              <a:rPr lang="en-US" dirty="0" err="1"/>
              <a:t>Meerwaldt</a:t>
            </a:r>
            <a:r>
              <a:rPr lang="en-US" dirty="0"/>
              <a:t> R, </a:t>
            </a:r>
            <a:r>
              <a:rPr lang="en-US" dirty="0" err="1"/>
              <a:t>Klont</a:t>
            </a:r>
            <a:r>
              <a:rPr lang="en-US" dirty="0"/>
              <a:t> R, </a:t>
            </a:r>
            <a:r>
              <a:rPr lang="en-US" dirty="0" err="1"/>
              <a:t>Schijffelen</a:t>
            </a:r>
            <a:r>
              <a:rPr lang="en-US" dirty="0"/>
              <a:t> MJ, et al. Culture results from wound biopsy versus wound swab: does it matter for the assessment of wound infection? Clin </a:t>
            </a:r>
            <a:r>
              <a:rPr lang="en-US" dirty="0" err="1"/>
              <a:t>Microbiol</a:t>
            </a:r>
            <a:r>
              <a:rPr lang="en-US" dirty="0"/>
              <a:t> Infect. 2019 May;25(5):629.e7-629.e12. doi: 10.1016/j.cmi.2018.08.012</a:t>
            </a:r>
          </a:p>
        </p:txBody>
      </p:sp>
      <p:pic>
        <p:nvPicPr>
          <p:cNvPr id="2051" name="Picture 3" descr="C:\Users\ghadrdoost\Desktop\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752600"/>
            <a:ext cx="45720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21222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ملاحظات اخلاقی:</a:t>
            </a:r>
            <a:endParaRPr lang="en-US" dirty="0"/>
          </a:p>
        </p:txBody>
      </p:sp>
      <p:sp>
        <p:nvSpPr>
          <p:cNvPr id="3" name="Content Placeholder 2"/>
          <p:cNvSpPr>
            <a:spLocks noGrp="1"/>
          </p:cNvSpPr>
          <p:nvPr>
            <p:ph idx="1"/>
          </p:nvPr>
        </p:nvSpPr>
        <p:spPr/>
        <p:txBody>
          <a:bodyPr/>
          <a:lstStyle/>
          <a:p>
            <a:endParaRPr lang="fa-IR" dirty="0"/>
          </a:p>
          <a:p>
            <a:pPr algn="r" rtl="1"/>
            <a:r>
              <a:rPr lang="fa-IR" dirty="0"/>
              <a:t>    تحقیقات بالینی باید مطابق اصول اخلاقی انجام شود که منشأ آنها در بیانیه </a:t>
            </a:r>
            <a:r>
              <a:rPr lang="en-US" dirty="0"/>
              <a:t>Helsinki </a:t>
            </a:r>
            <a:r>
              <a:rPr lang="fa-IR" dirty="0"/>
              <a:t>است.</a:t>
            </a:r>
          </a:p>
          <a:p>
            <a:pPr algn="r" rtl="1"/>
            <a:r>
              <a:rPr lang="fa-IR" dirty="0"/>
              <a:t>    همچنین این مطالعه طبق موافقت کمیته اخلاق مرکز قلب و عروق شهید رجایی می باشد.</a:t>
            </a:r>
          </a:p>
          <a:p>
            <a:pPr algn="r" rtl="1"/>
            <a:r>
              <a:rPr lang="fa-IR" dirty="0"/>
              <a:t>    از بیماران رضایت شفاهی اخذ خواهد شد</a:t>
            </a:r>
          </a:p>
          <a:p>
            <a:pPr algn="r" rtl="1"/>
            <a:r>
              <a:rPr lang="fa-IR" dirty="0"/>
              <a:t>    هزینه ای به بیماران جهت </a:t>
            </a:r>
            <a:r>
              <a:rPr lang="fa-IR" dirty="0" smtClean="0"/>
              <a:t>استفاده </a:t>
            </a:r>
            <a:r>
              <a:rPr lang="fa-IR" dirty="0"/>
              <a:t>از استریپ کیتوتک تحمیل نخواهد شد</a:t>
            </a:r>
          </a:p>
          <a:p>
            <a:pPr algn="r" rtl="1"/>
            <a:r>
              <a:rPr lang="fa-IR" dirty="0"/>
              <a:t>    اطلاعات بیماران محرمانه خواهد ماند</a:t>
            </a:r>
          </a:p>
          <a:p>
            <a:endParaRPr lang="en-US" dirty="0"/>
          </a:p>
        </p:txBody>
      </p:sp>
    </p:spTree>
    <p:extLst>
      <p:ext uri="{BB962C8B-B14F-4D97-AF65-F5344CB8AC3E}">
        <p14:creationId xmlns:p14="http://schemas.microsoft.com/office/powerpoint/2010/main" val="25917801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هزینه ها:</a:t>
            </a:r>
            <a:endParaRPr lang="en-US" dirty="0"/>
          </a:p>
        </p:txBody>
      </p:sp>
      <p:sp>
        <p:nvSpPr>
          <p:cNvPr id="3" name="Content Placeholder 2"/>
          <p:cNvSpPr>
            <a:spLocks noGrp="1"/>
          </p:cNvSpPr>
          <p:nvPr>
            <p:ph idx="1"/>
          </p:nvPr>
        </p:nvSpPr>
        <p:spPr/>
        <p:txBody>
          <a:bodyPr/>
          <a:lstStyle/>
          <a:p>
            <a:pPr algn="r" rtl="1"/>
            <a:r>
              <a:rPr lang="fa-IR" dirty="0" smtClean="0"/>
              <a:t>مبلغ 85 میلیون ریال که توسط شرکت کیتو تک تامین خواهد شد</a:t>
            </a:r>
            <a:endParaRPr lang="en-US" dirty="0"/>
          </a:p>
        </p:txBody>
      </p:sp>
    </p:spTree>
    <p:extLst>
      <p:ext uri="{BB962C8B-B14F-4D97-AF65-F5344CB8AC3E}">
        <p14:creationId xmlns:p14="http://schemas.microsoft.com/office/powerpoint/2010/main" val="7026541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11</TotalTime>
  <Words>610</Words>
  <Application>Microsoft Office PowerPoint</Application>
  <PresentationFormat>On-screen Show (4:3)</PresentationFormat>
  <Paragraphs>52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Adjacency</vt:lpstr>
      <vt:lpstr>بررسی ویژگی و حساسیت نوار استریپ کیتوچک در مقایسه با کشت زخم در بیماران مبتلا به زخم باز در بیمارستان قلب شهید رجایی</vt:lpstr>
      <vt:lpstr>بیان مساله</vt:lpstr>
      <vt:lpstr>PowerPoint Presentation</vt:lpstr>
      <vt:lpstr>اهداف:</vt:lpstr>
      <vt:lpstr>روش اجرا:</vt:lpstr>
      <vt:lpstr>PowerPoint Presentation</vt:lpstr>
      <vt:lpstr>حجم نمونه:</vt:lpstr>
      <vt:lpstr>ملاحظات اخلاقی:</vt:lpstr>
      <vt:lpstr>هزینه ها: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بررسی ویژگی و حساسیت نوار استریپ کیتوچک در مقایسه با کشت زخم در بیماران مبتلا به زخم باز در بیمارستان قلب شهید رجایی</dc:title>
  <dc:creator>Behshid Ghadrdoost</dc:creator>
  <cp:lastModifiedBy>Behshid Ghadrdoost</cp:lastModifiedBy>
  <cp:revision>4</cp:revision>
  <dcterms:created xsi:type="dcterms:W3CDTF">2021-11-30T12:51:35Z</dcterms:created>
  <dcterms:modified xsi:type="dcterms:W3CDTF">2021-11-30T13:03:06Z</dcterms:modified>
</cp:coreProperties>
</file>