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53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FC5651-81CA-45F3-B3F0-3ABDF21CC67B}"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58981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C5651-81CA-45F3-B3F0-3ABDF21CC67B}"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77912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C5651-81CA-45F3-B3F0-3ABDF21CC67B}"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381569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C5651-81CA-45F3-B3F0-3ABDF21CC67B}"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413323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C5651-81CA-45F3-B3F0-3ABDF21CC67B}"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26824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FC5651-81CA-45F3-B3F0-3ABDF21CC67B}"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27460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FC5651-81CA-45F3-B3F0-3ABDF21CC67B}"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17622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C5651-81CA-45F3-B3F0-3ABDF21CC67B}"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102502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C5651-81CA-45F3-B3F0-3ABDF21CC67B}"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372152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C5651-81CA-45F3-B3F0-3ABDF21CC67B}"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53778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C5651-81CA-45F3-B3F0-3ABDF21CC67B}"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397D7-9304-462C-B5E5-8B5F62204B6E}" type="slidenum">
              <a:rPr lang="en-US" smtClean="0"/>
              <a:t>‹#›</a:t>
            </a:fld>
            <a:endParaRPr lang="en-US"/>
          </a:p>
        </p:txBody>
      </p:sp>
    </p:spTree>
    <p:extLst>
      <p:ext uri="{BB962C8B-B14F-4D97-AF65-F5344CB8AC3E}">
        <p14:creationId xmlns:p14="http://schemas.microsoft.com/office/powerpoint/2010/main" val="1245391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C5651-81CA-45F3-B3F0-3ABDF21CC67B}" type="datetimeFigureOut">
              <a:rPr lang="en-US" smtClean="0"/>
              <a:t>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397D7-9304-462C-B5E5-8B5F62204B6E}" type="slidenum">
              <a:rPr lang="en-US" smtClean="0"/>
              <a:t>‹#›</a:t>
            </a:fld>
            <a:endParaRPr lang="en-US"/>
          </a:p>
        </p:txBody>
      </p:sp>
    </p:spTree>
    <p:extLst>
      <p:ext uri="{BB962C8B-B14F-4D97-AF65-F5344CB8AC3E}">
        <p14:creationId xmlns:p14="http://schemas.microsoft.com/office/powerpoint/2010/main" val="2807783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47824" y="933449"/>
            <a:ext cx="8620125" cy="3019425"/>
          </a:xfrm>
        </p:spPr>
        <p:txBody>
          <a:bodyPr>
            <a:normAutofit fontScale="90000"/>
          </a:bodyPr>
          <a:lstStyle/>
          <a:p>
            <a:pPr algn="ctr"/>
            <a:r>
              <a:rPr lang="fa-IR" dirty="0">
                <a:solidFill>
                  <a:srgbClr val="000000"/>
                </a:solidFill>
                <a:latin typeface="IranSansWeb"/>
              </a:rPr>
              <a:t/>
            </a:r>
            <a:br>
              <a:rPr lang="fa-IR" dirty="0">
                <a:solidFill>
                  <a:srgbClr val="000000"/>
                </a:solidFill>
                <a:latin typeface="IranSansWeb"/>
              </a:rPr>
            </a:br>
            <a:r>
              <a:rPr lang="fa-IR" dirty="0">
                <a:solidFill>
                  <a:srgbClr val="000000"/>
                </a:solidFill>
                <a:latin typeface="IranSansWeb"/>
              </a:rPr>
              <a:t>مقایسه پارامترهای قلبی در ام ار ای مبتلایان به پرکاری منتشر تیروئید در دو روش درمانی ید رادیواکتیو و متی مازول طولانی مدت</a:t>
            </a:r>
            <a:r>
              <a:rPr lang="fa-IR" dirty="0">
                <a:solidFill>
                  <a:srgbClr val="5C5C5C"/>
                </a:solidFill>
                <a:latin typeface="IranSansWeb"/>
              </a:rPr>
              <a:t/>
            </a:r>
            <a:br>
              <a:rPr lang="fa-IR" dirty="0">
                <a:solidFill>
                  <a:srgbClr val="5C5C5C"/>
                </a:solidFill>
                <a:latin typeface="IranSansWeb"/>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68026734"/>
              </p:ext>
            </p:extLst>
          </p:nvPr>
        </p:nvGraphicFramePr>
        <p:xfrm>
          <a:off x="838200" y="3688874"/>
          <a:ext cx="10515600" cy="350520"/>
        </p:xfrm>
        <a:graphic>
          <a:graphicData uri="http://schemas.openxmlformats.org/drawingml/2006/table">
            <a:tbl>
              <a:tblPr rtl="1"/>
              <a:tblGrid>
                <a:gridCol w="10515600"/>
              </a:tblGrid>
              <a:tr h="0">
                <a:tc>
                  <a:txBody>
                    <a:bodyPr/>
                    <a:lstStyle/>
                    <a:p>
                      <a:endParaRPr lang="fa-IR" u="none" strike="noStrike" dirty="0">
                        <a:solidFill>
                          <a:srgbClr val="5C5C5C"/>
                        </a:solidFill>
                        <a:effectLst/>
                        <a:latin typeface="IranSansWeb"/>
                      </a:endParaRPr>
                    </a:p>
                  </a:txBody>
                  <a:tcPr marL="152400" marR="76200" marT="38100" marB="38100" anchor="ctr">
                    <a:lnL>
                      <a:noFill/>
                    </a:lnL>
                    <a:lnR>
                      <a:noFill/>
                    </a:lnR>
                    <a:lnT>
                      <a:noFill/>
                    </a:lnT>
                    <a:lnB w="7620" cap="flat" cmpd="sng" algn="ctr">
                      <a:solidFill>
                        <a:srgbClr val="EEEEE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40491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498192" y="704850"/>
            <a:ext cx="7195615" cy="5472113"/>
          </a:xfrm>
          <a:prstGeom prst="rect">
            <a:avLst/>
          </a:prstGeom>
        </p:spPr>
      </p:pic>
    </p:spTree>
    <p:extLst>
      <p:ext uri="{BB962C8B-B14F-4D97-AF65-F5344CB8AC3E}">
        <p14:creationId xmlns:p14="http://schemas.microsoft.com/office/powerpoint/2010/main" val="4230801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بیان </a:t>
            </a:r>
            <a:r>
              <a:rPr lang="fa-IR" dirty="0" smtClean="0"/>
              <a:t>مسئله                                  </a:t>
            </a:r>
            <a:endParaRPr lang="en-US" dirty="0"/>
          </a:p>
        </p:txBody>
      </p:sp>
      <p:sp>
        <p:nvSpPr>
          <p:cNvPr id="3" name="Content Placeholder 2"/>
          <p:cNvSpPr>
            <a:spLocks noGrp="1"/>
          </p:cNvSpPr>
          <p:nvPr>
            <p:ph idx="1"/>
          </p:nvPr>
        </p:nvSpPr>
        <p:spPr/>
        <p:txBody>
          <a:bodyPr/>
          <a:lstStyle/>
          <a:p>
            <a:pPr algn="r" rtl="1"/>
            <a:r>
              <a:rPr lang="fa-IR" dirty="0" smtClean="0"/>
              <a:t>درمان با داروهای ضدتیروئید و یدرادیواکتیو متداول ترین روش های درمانی برای بیماران مبتلا به پرکاری منتشر تیروئید (بیماری گریوز) است</a:t>
            </a:r>
          </a:p>
          <a:p>
            <a:pPr marL="0" indent="0" algn="r" rtl="1">
              <a:buNone/>
            </a:pPr>
            <a:r>
              <a:rPr lang="fa-IR" dirty="0" smtClean="0"/>
              <a:t> چند دهه اخیر ید رادیواکتیو به علت سهولت درمان مورد توجه بود، امروزه در بیشتر کشورهای دنیا اولین انتخاب درمانی، داروهای ضد تیروئید می باشد ولی هنوز روش ارجج بر اساس عواقب درمان مشخص نمی باشد.</a:t>
            </a:r>
            <a:endParaRPr lang="en-US" dirty="0"/>
          </a:p>
        </p:txBody>
      </p:sp>
    </p:spTree>
    <p:extLst>
      <p:ext uri="{BB962C8B-B14F-4D97-AF65-F5344CB8AC3E}">
        <p14:creationId xmlns:p14="http://schemas.microsoft.com/office/powerpoint/2010/main" val="180726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ضرورت اجرای طرح                       </a:t>
            </a:r>
            <a:endParaRPr lang="en-US" dirty="0"/>
          </a:p>
        </p:txBody>
      </p:sp>
      <p:sp>
        <p:nvSpPr>
          <p:cNvPr id="3" name="Content Placeholder 2"/>
          <p:cNvSpPr>
            <a:spLocks noGrp="1"/>
          </p:cNvSpPr>
          <p:nvPr>
            <p:ph idx="1"/>
          </p:nvPr>
        </p:nvSpPr>
        <p:spPr/>
        <p:txBody>
          <a:bodyPr/>
          <a:lstStyle/>
          <a:p>
            <a:pPr algn="r" rtl="1"/>
            <a:r>
              <a:rPr lang="fa-IR" dirty="0" smtClean="0"/>
              <a:t>با توجه به اثرات اختلالات عملکرد تیرویید روي سیستم قلبی عروقی در این مطالعه بر ان شدیم پارامترهاي ام ار اي قلب را در دوروش درمانی مقایسه نماییم وبا توجه به این که مطالعه اي که به بررسی و مقایسه یافته هاي ام ار اي قلبی در بیماران هیپرتیرویید در گروه درمانی پرداخته باشد نادر می باشد و اطلاعات این مطالعه می تواند در انتخاب روش درمانی مناسب تر کمک کننده باشد </a:t>
            </a:r>
            <a:endParaRPr lang="en-US" dirty="0" smtClean="0"/>
          </a:p>
          <a:p>
            <a:pPr algn="r" rtl="1"/>
            <a:endParaRPr lang="fa-IR" dirty="0" smtClean="0"/>
          </a:p>
          <a:p>
            <a:pPr algn="r" rtl="1"/>
            <a:endParaRPr lang="en-US" dirty="0" smtClean="0"/>
          </a:p>
          <a:p>
            <a:pPr algn="r" rtl="1"/>
            <a:endParaRPr lang="fa-IR" dirty="0"/>
          </a:p>
        </p:txBody>
      </p:sp>
    </p:spTree>
    <p:extLst>
      <p:ext uri="{BB962C8B-B14F-4D97-AF65-F5344CB8AC3E}">
        <p14:creationId xmlns:p14="http://schemas.microsoft.com/office/powerpoint/2010/main" val="114511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هدف اصلی                                  </a:t>
            </a:r>
            <a:br>
              <a:rPr lang="fa-IR" dirty="0" smtClean="0"/>
            </a:br>
            <a:endParaRPr lang="en-US" dirty="0"/>
          </a:p>
        </p:txBody>
      </p:sp>
      <p:sp>
        <p:nvSpPr>
          <p:cNvPr id="3" name="Content Placeholder 2"/>
          <p:cNvSpPr>
            <a:spLocks noGrp="1"/>
          </p:cNvSpPr>
          <p:nvPr>
            <p:ph idx="1"/>
          </p:nvPr>
        </p:nvSpPr>
        <p:spPr/>
        <p:txBody>
          <a:bodyPr/>
          <a:lstStyle/>
          <a:p>
            <a:pPr algn="r" rtl="1"/>
            <a:r>
              <a:rPr lang="fa-IR" dirty="0" smtClean="0"/>
              <a:t>مقایسه </a:t>
            </a:r>
            <a:r>
              <a:rPr lang="fa-IR" dirty="0"/>
              <a:t>شاخص هاي ام ار اي قلبی در بیماران با پرکاري نیرویید در دو گروه درمان با ید</a:t>
            </a:r>
          </a:p>
          <a:p>
            <a:pPr marL="0" indent="0" algn="r" rtl="1">
              <a:buNone/>
            </a:pPr>
            <a:r>
              <a:rPr lang="fa-IR" dirty="0" smtClean="0"/>
              <a:t>رادیواکتیو </a:t>
            </a:r>
            <a:r>
              <a:rPr lang="fa-IR" dirty="0"/>
              <a:t>و متی </a:t>
            </a:r>
            <a:r>
              <a:rPr lang="fa-IR" dirty="0" smtClean="0"/>
              <a:t>مازول</a:t>
            </a:r>
            <a:endParaRPr lang="fa-IR" dirty="0"/>
          </a:p>
        </p:txBody>
      </p:sp>
    </p:spTree>
    <p:extLst>
      <p:ext uri="{BB962C8B-B14F-4D97-AF65-F5344CB8AC3E}">
        <p14:creationId xmlns:p14="http://schemas.microsoft.com/office/powerpoint/2010/main" val="183301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فرعی                                   </a:t>
            </a:r>
            <a:endParaRPr lang="en-US" dirty="0"/>
          </a:p>
        </p:txBody>
      </p:sp>
      <p:sp>
        <p:nvSpPr>
          <p:cNvPr id="3" name="Content Placeholder 2"/>
          <p:cNvSpPr>
            <a:spLocks noGrp="1"/>
          </p:cNvSpPr>
          <p:nvPr>
            <p:ph idx="1"/>
          </p:nvPr>
        </p:nvSpPr>
        <p:spPr/>
        <p:txBody>
          <a:bodyPr>
            <a:normAutofit fontScale="70000" lnSpcReduction="20000"/>
          </a:bodyPr>
          <a:lstStyle/>
          <a:p>
            <a:pPr marL="0" indent="0" algn="r" rtl="1">
              <a:buNone/>
            </a:pPr>
            <a:r>
              <a:rPr lang="fa-IR" dirty="0" smtClean="0"/>
              <a:t>:</a:t>
            </a:r>
            <a:endParaRPr lang="fa-IR" dirty="0"/>
          </a:p>
          <a:p>
            <a:pPr algn="r" rtl="1"/>
            <a:r>
              <a:rPr lang="fa-IR" dirty="0"/>
              <a:t>مقایسه حجم پایان سیستولی بطن چپ توسط ام ار اي در بیماران با پرکاري نیرویید در دو گروه درمان با</a:t>
            </a:r>
          </a:p>
          <a:p>
            <a:pPr algn="r" rtl="1"/>
            <a:r>
              <a:rPr lang="fa-IR" dirty="0"/>
              <a:t>ید رادیواکتیو و متی مازول</a:t>
            </a:r>
          </a:p>
          <a:p>
            <a:pPr algn="r" rtl="1"/>
            <a:r>
              <a:rPr lang="fa-IR" dirty="0"/>
              <a:t>مقایسه حجم پایان دیاستولی بطن چپ توسط ام ار اي در بیماران با پرکاري نیرویید در دو گروه درمان با ید</a:t>
            </a:r>
          </a:p>
          <a:p>
            <a:pPr algn="r" rtl="1"/>
            <a:r>
              <a:rPr lang="fa-IR" dirty="0"/>
              <a:t>رادیواکتیو و متی مازول</a:t>
            </a:r>
          </a:p>
          <a:p>
            <a:pPr algn="r" rtl="1"/>
            <a:r>
              <a:rPr lang="fa-IR" dirty="0"/>
              <a:t>مقایسه حجم پایان سیستولی بطن راست توسط ام ار اي در بیماران با پرکاري نیرویید در دو گروه درمان با</a:t>
            </a:r>
          </a:p>
          <a:p>
            <a:pPr algn="r" rtl="1"/>
            <a:r>
              <a:rPr lang="fa-IR" dirty="0"/>
              <a:t>ید رادیواکتیو و متی مازول</a:t>
            </a:r>
          </a:p>
          <a:p>
            <a:pPr algn="r" rtl="1"/>
            <a:r>
              <a:rPr lang="fa-IR" dirty="0"/>
              <a:t>مقایسه حجم پایاندیاستولی بطن راست توسط ام ار اي در بیماران با پرکاري نیرویید در دو گروه درمان با ید</a:t>
            </a:r>
          </a:p>
          <a:p>
            <a:pPr algn="r" rtl="1"/>
            <a:r>
              <a:rPr lang="fa-IR" dirty="0"/>
              <a:t>رادیواکتیو و متی مازول</a:t>
            </a:r>
          </a:p>
          <a:p>
            <a:pPr algn="r" rtl="1"/>
            <a:r>
              <a:rPr lang="fa-IR" dirty="0"/>
              <a:t>بررسی و مقایسه ادم میوکارد توسط ام ار اي در بیماران با پرکاري نیرویید در دو گروه درمان با ید</a:t>
            </a:r>
          </a:p>
          <a:p>
            <a:pPr algn="r" rtl="1"/>
            <a:r>
              <a:rPr lang="fa-IR" dirty="0"/>
              <a:t>رادیواکتیو و متی مازول</a:t>
            </a:r>
          </a:p>
          <a:p>
            <a:pPr algn="r" rtl="1"/>
            <a:r>
              <a:rPr lang="fa-IR" dirty="0" smtClean="0"/>
              <a:t>توسط </a:t>
            </a:r>
            <a:r>
              <a:rPr lang="fa-IR" dirty="0"/>
              <a:t>ام ار اي در در بیماران با پرکاري نیرویید در دو گروه درمان با </a:t>
            </a:r>
            <a:r>
              <a:rPr lang="fa-IR" dirty="0" smtClean="0"/>
              <a:t>یدرادیواکتیو و متی مازول </a:t>
            </a:r>
            <a:r>
              <a:rPr lang="en-US" dirty="0"/>
              <a:t>myocardial </a:t>
            </a:r>
            <a:r>
              <a:rPr lang="en-US" dirty="0" smtClean="0"/>
              <a:t>strain</a:t>
            </a:r>
            <a:r>
              <a:rPr lang="fa-IR" dirty="0" smtClean="0"/>
              <a:t>مقایسه</a:t>
            </a:r>
          </a:p>
          <a:p>
            <a:pPr algn="r" rtl="1"/>
            <a:endParaRPr lang="fa-IR" dirty="0" smtClean="0"/>
          </a:p>
          <a:p>
            <a:pPr algn="r" rtl="1"/>
            <a:endParaRPr lang="en-US" dirty="0"/>
          </a:p>
        </p:txBody>
      </p:sp>
    </p:spTree>
    <p:extLst>
      <p:ext uri="{BB962C8B-B14F-4D97-AF65-F5344CB8AC3E}">
        <p14:creationId xmlns:p14="http://schemas.microsoft.com/office/powerpoint/2010/main" val="4233539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 اجرا                                  </a:t>
            </a:r>
            <a:endParaRPr lang="en-US" dirty="0"/>
          </a:p>
        </p:txBody>
      </p:sp>
      <p:sp>
        <p:nvSpPr>
          <p:cNvPr id="3" name="Content Placeholder 2"/>
          <p:cNvSpPr>
            <a:spLocks noGrp="1"/>
          </p:cNvSpPr>
          <p:nvPr>
            <p:ph idx="1"/>
          </p:nvPr>
        </p:nvSpPr>
        <p:spPr>
          <a:xfrm>
            <a:off x="1051560" y="1513205"/>
            <a:ext cx="10515600" cy="4351338"/>
          </a:xfrm>
        </p:spPr>
        <p:txBody>
          <a:bodyPr>
            <a:normAutofit fontScale="92500" lnSpcReduction="10000"/>
          </a:bodyPr>
          <a:lstStyle/>
          <a:p>
            <a:pPr algn="r" rtl="1"/>
            <a:r>
              <a:rPr lang="fa-IR" dirty="0"/>
              <a:t>در فاصله 1362 تا 1368 تعداد 576 بیمار مبتلا به پرکاري منتشره تیروئید با تشخیص بالینی</a:t>
            </a:r>
          </a:p>
          <a:p>
            <a:pPr algn="r" rtl="1"/>
            <a:r>
              <a:rPr lang="fa-IR" dirty="0"/>
              <a:t>وآزمایشگاهی پرکاري تیروئید تحت درمان با متی مازول قرار گرفتند از 576 بیمار اولیه 51 نفر </a:t>
            </a:r>
            <a:r>
              <a:rPr lang="fa-IR" dirty="0" smtClean="0"/>
              <a:t>(9درصد) در طول درمان با متی مازول مراجعه نکرده و یا مصرف ید رادیواکتیو را ترجیح دادند.</a:t>
            </a:r>
          </a:p>
          <a:p>
            <a:pPr algn="r" rtl="1"/>
            <a:endParaRPr lang="fa-IR" dirty="0"/>
          </a:p>
          <a:p>
            <a:pPr algn="r" rtl="1"/>
            <a:r>
              <a:rPr lang="fa-IR" dirty="0" smtClean="0"/>
              <a:t>در </a:t>
            </a:r>
            <a:r>
              <a:rPr lang="fa-IR" dirty="0"/>
              <a:t>جمعیت اول در طول یک سال و نیم بعد از قطع دارو 104 نفر از 513 بیمار با علایم </a:t>
            </a:r>
            <a:r>
              <a:rPr lang="fa-IR" dirty="0" smtClean="0"/>
              <a:t>بالینی پرکاري تیروئید مراجعه کردند. (عود بیماري)شامل 132 نفر شدند.</a:t>
            </a:r>
            <a:r>
              <a:rPr lang="fa-IR" dirty="0"/>
              <a:t> از سال 1368 تا 1380 که عود بیماري رخ داده و بیماران بر اساس تصادفی سازي کامپیوتري به</a:t>
            </a:r>
          </a:p>
          <a:p>
            <a:pPr algn="r" rtl="1"/>
            <a:r>
              <a:rPr lang="fa-IR" dirty="0"/>
              <a:t>دو گروه تقسیم شدند. آنهایی که متی مازول دریافت نمودند در ماه اول روزانه 20 میلی گرم ماه</a:t>
            </a:r>
          </a:p>
          <a:p>
            <a:pPr algn="r" rtl="1"/>
            <a:r>
              <a:rPr lang="fa-IR" dirty="0"/>
              <a:t>دوم 5 تا 10 میلی گرم متی مازول دریافت نمودند و کلیه آنها / روزانه 10 میلی گرم و در ماه </a:t>
            </a:r>
            <a:r>
              <a:rPr lang="fa-IR" dirty="0" smtClean="0"/>
              <a:t>هاي 2 تا 10 میلی گرم نگه داشته شدند</a:t>
            </a:r>
            <a:endParaRPr lang="fa-IR" dirty="0"/>
          </a:p>
          <a:p>
            <a:pPr algn="r" rtl="1"/>
            <a:endParaRPr lang="fa-IR" dirty="0"/>
          </a:p>
        </p:txBody>
      </p:sp>
    </p:spTree>
    <p:extLst>
      <p:ext uri="{BB962C8B-B14F-4D97-AF65-F5344CB8AC3E}">
        <p14:creationId xmlns:p14="http://schemas.microsoft.com/office/powerpoint/2010/main" val="4079990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fa-IR" dirty="0" smtClean="0"/>
              <a:t>در این مطالعه از </a:t>
            </a:r>
            <a:r>
              <a:rPr lang="fa-IR" dirty="0"/>
              <a:t>طریق پرونده بیمارانی که در مطالعه قبلی شرکت داشته اند و نیز بیمارانی که پس از آن با </a:t>
            </a:r>
            <a:r>
              <a:rPr lang="fa-IR" dirty="0" smtClean="0"/>
              <a:t>دوروش فوق درمان شده و 15 سال از درمان آنها گذشته بیماران فراخوان می شوند. اطلاعات قبلی از طریق پرونده ها و نیز مدارکی که از دو مطالعه قبلی باقی است دریافت می شود و سپس بررسی هاي آخر با موافقت بیماران انجام خواهد شد..و بیماران جهت انجام ام ار اي قلبی به این مرکز مراجعه می نمایند وجهت انها ام ار اي قلبی انجام می شود و یافته هاي ام ار اي در دو گروه مقایسه می شود</a:t>
            </a:r>
          </a:p>
          <a:p>
            <a:pPr algn="r" rtl="1"/>
            <a:endParaRPr lang="fa-IR" dirty="0" smtClean="0"/>
          </a:p>
          <a:p>
            <a:pPr algn="r" rtl="1"/>
            <a:endParaRPr lang="fa-IR" dirty="0" smtClean="0"/>
          </a:p>
          <a:p>
            <a:pPr algn="r" rtl="1"/>
            <a:endParaRPr lang="fa-IR" dirty="0" smtClean="0"/>
          </a:p>
          <a:p>
            <a:pPr algn="r" rtl="1"/>
            <a:endParaRPr lang="fa-IR" dirty="0"/>
          </a:p>
          <a:p>
            <a:pPr algn="r" rtl="1"/>
            <a:r>
              <a:rPr lang="fa-IR" dirty="0" smtClean="0"/>
              <a:t>.</a:t>
            </a:r>
            <a:endParaRPr lang="en-US" dirty="0"/>
          </a:p>
        </p:txBody>
      </p:sp>
    </p:spTree>
    <p:extLst>
      <p:ext uri="{BB962C8B-B14F-4D97-AF65-F5344CB8AC3E}">
        <p14:creationId xmlns:p14="http://schemas.microsoft.com/office/powerpoint/2010/main" val="4014185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a:p>
        </p:txBody>
      </p:sp>
      <p:sp>
        <p:nvSpPr>
          <p:cNvPr id="3" name="Content Placeholder 2"/>
          <p:cNvSpPr>
            <a:spLocks noGrp="1"/>
          </p:cNvSpPr>
          <p:nvPr>
            <p:ph idx="1"/>
          </p:nvPr>
        </p:nvSpPr>
        <p:spPr/>
        <p:txBody>
          <a:bodyPr/>
          <a:lstStyle/>
          <a:p>
            <a:pPr algn="ctr" rtl="1"/>
            <a:r>
              <a:rPr lang="fa-IR" dirty="0" smtClean="0"/>
              <a:t>هزینه براورد شده تخمینی </a:t>
            </a:r>
          </a:p>
          <a:p>
            <a:pPr algn="ctr" rtl="1"/>
            <a:endParaRPr lang="fa-IR" dirty="0"/>
          </a:p>
          <a:p>
            <a:pPr algn="ctr" rtl="1"/>
            <a:r>
              <a:rPr lang="fa-IR" dirty="0" smtClean="0"/>
              <a:t>190000000 ریال</a:t>
            </a:r>
            <a:endParaRPr lang="en-US" dirty="0"/>
          </a:p>
        </p:txBody>
      </p:sp>
    </p:spTree>
    <p:extLst>
      <p:ext uri="{BB962C8B-B14F-4D97-AF65-F5344CB8AC3E}">
        <p14:creationId xmlns:p14="http://schemas.microsoft.com/office/powerpoint/2010/main" val="3350262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577</Words>
  <Application>Microsoft Office PowerPoint</Application>
  <PresentationFormat>Custom</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مقایسه پارامترهای قلبی در ام ار ای مبتلایان به پرکاری منتشر تیروئید در دو روش درمانی ید رادیواکتیو و متی مازول طولانی مدت </vt:lpstr>
      <vt:lpstr>PowerPoint Presentation</vt:lpstr>
      <vt:lpstr>بیان مسئله                                  </vt:lpstr>
      <vt:lpstr>ضرورت اجرای طرح                       </vt:lpstr>
      <vt:lpstr>هدف اصلی                                   </vt:lpstr>
      <vt:lpstr>اهداف فرعی                                   </vt:lpstr>
      <vt:lpstr>روش اجرا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Samira</dc:creator>
  <cp:lastModifiedBy>Fahimeh Farrokhzadeh</cp:lastModifiedBy>
  <cp:revision>13</cp:revision>
  <dcterms:created xsi:type="dcterms:W3CDTF">2021-11-30T12:17:43Z</dcterms:created>
  <dcterms:modified xsi:type="dcterms:W3CDTF">2021-12-01T06:55:23Z</dcterms:modified>
</cp:coreProperties>
</file>