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5E5782-E7BD-4431-8120-C8150D42921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2392314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E5782-E7BD-4431-8120-C8150D42921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825431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E5782-E7BD-4431-8120-C8150D42921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3500287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E5782-E7BD-4431-8120-C8150D42921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30572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E5782-E7BD-4431-8120-C8150D429211}"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308278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5E5782-E7BD-4431-8120-C8150D429211}"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3791297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5E5782-E7BD-4431-8120-C8150D429211}"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3591817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5E5782-E7BD-4431-8120-C8150D429211}"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251873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E5782-E7BD-4431-8120-C8150D429211}"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191140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E5782-E7BD-4431-8120-C8150D429211}"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3324295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E5782-E7BD-4431-8120-C8150D429211}"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01EDE0-7C73-45B6-A51A-E63A9F8C7660}" type="slidenum">
              <a:rPr lang="en-US" smtClean="0"/>
              <a:t>‹#›</a:t>
            </a:fld>
            <a:endParaRPr lang="en-US"/>
          </a:p>
        </p:txBody>
      </p:sp>
    </p:spTree>
    <p:extLst>
      <p:ext uri="{BB962C8B-B14F-4D97-AF65-F5344CB8AC3E}">
        <p14:creationId xmlns:p14="http://schemas.microsoft.com/office/powerpoint/2010/main" val="37506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5E5782-E7BD-4431-8120-C8150D429211}" type="datetimeFigureOut">
              <a:rPr lang="en-US" smtClean="0"/>
              <a:t>11/30/2021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01EDE0-7C73-45B6-A51A-E63A9F8C7660}" type="slidenum">
              <a:rPr lang="en-US" smtClean="0"/>
              <a:t>‹#›</a:t>
            </a:fld>
            <a:endParaRPr lang="en-US"/>
          </a:p>
        </p:txBody>
      </p:sp>
    </p:spTree>
    <p:extLst>
      <p:ext uri="{BB962C8B-B14F-4D97-AF65-F5344CB8AC3E}">
        <p14:creationId xmlns:p14="http://schemas.microsoft.com/office/powerpoint/2010/main" val="3641387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smtClean="0"/>
              <a:t>طبقه بندي نوار قلب طبيعي و غير طبيعي به</a:t>
            </a:r>
            <a:br>
              <a:rPr lang="fa-IR" dirty="0" smtClean="0"/>
            </a:br>
            <a:r>
              <a:rPr lang="fa-IR" dirty="0" smtClean="0"/>
              <a:t>كمك يادگيري ماشين در دانش آموزان ۶-۱۸ سال مدارس شهر تهران </a:t>
            </a:r>
            <a:endParaRPr lang="en-US" dirty="0"/>
          </a:p>
        </p:txBody>
      </p:sp>
      <p:sp>
        <p:nvSpPr>
          <p:cNvPr id="3" name="Subtitle 2"/>
          <p:cNvSpPr>
            <a:spLocks noGrp="1"/>
          </p:cNvSpPr>
          <p:nvPr>
            <p:ph type="subTitle" idx="1"/>
          </p:nvPr>
        </p:nvSpPr>
        <p:spPr/>
        <p:txBody>
          <a:bodyPr/>
          <a:lstStyle/>
          <a:p>
            <a:r>
              <a:rPr lang="fa-IR" dirty="0" smtClean="0">
                <a:solidFill>
                  <a:srgbClr val="FF0000"/>
                </a:solidFill>
              </a:rPr>
              <a:t>محمد رفيع خورگامي</a:t>
            </a:r>
            <a:endParaRPr lang="en-US" dirty="0">
              <a:solidFill>
                <a:srgbClr val="FF0000"/>
              </a:solidFill>
            </a:endParaRPr>
          </a:p>
        </p:txBody>
      </p:sp>
    </p:spTree>
    <p:extLst>
      <p:ext uri="{BB962C8B-B14F-4D97-AF65-F5344CB8AC3E}">
        <p14:creationId xmlns:p14="http://schemas.microsoft.com/office/powerpoint/2010/main" val="3200178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lgn="r">
              <a:buNone/>
            </a:pPr>
            <a:r>
              <a:rPr lang="fa-IR" dirty="0" smtClean="0"/>
              <a:t>تعيين تغييرات  نوار قلب توسط پزشكان نياز به زمان زياد و صرف وقت بالايي مي باشد. از طرفي ارزيابي توسط پزشكان به دور از خطا نمي باشد. از اين رو مطالعاتي در كشورهاي مختلف در حال انجام هستند كه بتوانند از طريق ابزار اتوماتيك، اختلالات هدايت قلبي را از نرمال افتراق بدهند</a:t>
            </a:r>
            <a:endParaRPr lang="en-US" dirty="0"/>
          </a:p>
        </p:txBody>
      </p:sp>
    </p:spTree>
    <p:extLst>
      <p:ext uri="{BB962C8B-B14F-4D97-AF65-F5344CB8AC3E}">
        <p14:creationId xmlns:p14="http://schemas.microsoft.com/office/powerpoint/2010/main" val="257419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a:bodyPr>
          <a:lstStyle/>
          <a:p>
            <a:pPr marL="0" indent="0" algn="r">
              <a:buNone/>
            </a:pPr>
            <a:r>
              <a:rPr lang="fa-IR" dirty="0" smtClean="0"/>
              <a:t>طبقه بندي خودكار ضربان قلب يكي از مهمترين مراحل در جهت شناسايي آسيب شناسي با استفاده از نوار قلب است. انتخاب صحيح الگوريتم طبقه بندي و ويژگي هاي نشان دهنده ضربان قلب براي طبقه بندي موفق بسيار مهم است. اگرچه روشهاي زيادي گزارش شده است، اما مقايسه مستقيم آنها به دليل تفاوت در: الف) انواع ضربان قلب طبقه بندي شده (طبيعي در مقابل ايسكميك ، طبيعي در مقابل ضربان هاي زودرس بطني و غيره) ب) ويژگي هاي </a:t>
            </a:r>
            <a:r>
              <a:rPr lang="en-US" dirty="0" smtClean="0"/>
              <a:t>ECG) </a:t>
            </a:r>
            <a:r>
              <a:rPr lang="fa-IR" dirty="0" smtClean="0"/>
              <a:t>مورفولوژيك، طيفي ، آمار مرتبه اول يا بالاتر، غيرخطي و غيره) ؛ ج) مدل هاي طبقه بندي (عملكرد متمايز آناليز خوشه اي، شبكه عصبي مصنوعي، طبقه بندي </a:t>
            </a:r>
            <a:r>
              <a:rPr lang="en-US" dirty="0" smtClean="0"/>
              <a:t>Bayes naive ،</a:t>
            </a:r>
            <a:r>
              <a:rPr lang="fa-IR" dirty="0" smtClean="0"/>
              <a:t>ماشين بردار پشتيباني (</a:t>
            </a:r>
            <a:r>
              <a:rPr lang="en-US" dirty="0" smtClean="0"/>
              <a:t>SVM‐ ،(k neighbors nearest ،</a:t>
            </a:r>
            <a:r>
              <a:rPr lang="fa-IR" dirty="0" smtClean="0"/>
              <a:t>و غيره) هنوز مورد سوال است</a:t>
            </a:r>
            <a:endParaRPr lang="en-US" dirty="0"/>
          </a:p>
        </p:txBody>
      </p:sp>
    </p:spTree>
    <p:extLst>
      <p:ext uri="{BB962C8B-B14F-4D97-AF65-F5344CB8AC3E}">
        <p14:creationId xmlns:p14="http://schemas.microsoft.com/office/powerpoint/2010/main" val="1630084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marL="0" indent="0" algn="r">
              <a:buNone/>
            </a:pPr>
            <a:r>
              <a:rPr lang="fa-IR" dirty="0" smtClean="0"/>
              <a:t>مطالعات مختلفي بر روي پارامترهاي متعدد جهت افتراق نوار قلب سالم از بيمار انجام شده است كه هر كدام داراي دقت هاي متفاوتي بوده اند كه شامل</a:t>
            </a:r>
            <a:r>
              <a:rPr lang="fa-IR" dirty="0" smtClean="0"/>
              <a:t>% ۹۷ و %۹۱ ، %۹۲. ، % ۹۳.۷  لذا در این</a:t>
            </a:r>
            <a:r>
              <a:rPr lang="fa-IR" dirty="0" smtClean="0"/>
              <a:t> مطالعه بر انشديم تا با استفاده از ابزار يادگيري ماشين، ميزان دقت پارامترهاي اصلي نوار قلب را در افتراق دادن نوار قلب سالم از نوار قلب غيرنرمال را درميان دانش آموزاني كه در طرح غربالگري بيماري ساختاري قلب، نوار قلب داشتند را بررسي نماييم.</a:t>
            </a:r>
            <a:endParaRPr lang="en-US" dirty="0"/>
          </a:p>
        </p:txBody>
      </p:sp>
    </p:spTree>
    <p:extLst>
      <p:ext uri="{BB962C8B-B14F-4D97-AF65-F5344CB8AC3E}">
        <p14:creationId xmlns:p14="http://schemas.microsoft.com/office/powerpoint/2010/main" val="904058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endParaRPr lang="en-US" dirty="0"/>
          </a:p>
        </p:txBody>
      </p:sp>
    </p:spTree>
    <p:extLst>
      <p:ext uri="{BB962C8B-B14F-4D97-AF65-F5344CB8AC3E}">
        <p14:creationId xmlns:p14="http://schemas.microsoft.com/office/powerpoint/2010/main" val="272815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endParaRPr lang="en-US" dirty="0"/>
          </a:p>
        </p:txBody>
      </p:sp>
    </p:spTree>
    <p:extLst>
      <p:ext uri="{BB962C8B-B14F-4D97-AF65-F5344CB8AC3E}">
        <p14:creationId xmlns:p14="http://schemas.microsoft.com/office/powerpoint/2010/main" val="1087833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298</Words>
  <Application>Microsoft Office PowerPoint</Application>
  <PresentationFormat>On-screen Show (4:3)</PresentationFormat>
  <Paragraphs>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طبقه بندي نوار قلب طبيعي و غير طبيعي به كمك يادگيري ماشين در دانش آموزان ۶-۱۸ سال مدارس شهر تهران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Rafie Khorgami</dc:creator>
  <cp:lastModifiedBy>Mohammad Rafie Khorgami</cp:lastModifiedBy>
  <cp:revision>4</cp:revision>
  <dcterms:created xsi:type="dcterms:W3CDTF">2021-11-30T11:28:00Z</dcterms:created>
  <dcterms:modified xsi:type="dcterms:W3CDTF">2021-11-30T11:37:48Z</dcterms:modified>
</cp:coreProperties>
</file>