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73" r:id="rId4"/>
    <p:sldId id="274" r:id="rId5"/>
    <p:sldId id="275" r:id="rId6"/>
    <p:sldId id="264" r:id="rId7"/>
    <p:sldId id="276" r:id="rId8"/>
    <p:sldId id="259" r:id="rId9"/>
    <p:sldId id="277" r:id="rId10"/>
    <p:sldId id="278" r:id="rId11"/>
    <p:sldId id="26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60"/>
  </p:normalViewPr>
  <p:slideViewPr>
    <p:cSldViewPr snapToGrid="0">
      <p:cViewPr varScale="1">
        <p:scale>
          <a:sx n="84" d="100"/>
          <a:sy n="84" d="100"/>
        </p:scale>
        <p:origin x="45" y="17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07AD-722F-4294-9D68-AC14B64F4BB6}"/>
              </a:ext>
            </a:extLst>
          </p:cNvPr>
          <p:cNvSpPr>
            <a:spLocks noGrp="1"/>
          </p:cNvSpPr>
          <p:nvPr>
            <p:ph type="ctrTitle"/>
          </p:nvPr>
        </p:nvSpPr>
        <p:spPr>
          <a:xfrm>
            <a:off x="546651" y="1978744"/>
            <a:ext cx="10859211" cy="1027990"/>
          </a:xfrm>
          <a:solidFill>
            <a:schemeClr val="accent1">
              <a:lumMod val="60000"/>
              <a:lumOff val="40000"/>
              <a:alpha val="91000"/>
            </a:schemeClr>
          </a:solidFill>
          <a:effectLst>
            <a:softEdge rad="88900"/>
          </a:effectLst>
        </p:spPr>
        <p:txBody>
          <a:bodyPr/>
          <a:lstStyle/>
          <a:p>
            <a:pPr algn="ctr" rtl="1"/>
            <a:r>
              <a:rPr lang="fa-IR" sz="3200" b="1"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مقایسه اسکن </a:t>
            </a:r>
            <a:r>
              <a:rPr lang="en-GB" sz="3200" b="1"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en-GB" sz="3200" b="1" baseline="300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68</a:t>
            </a:r>
            <a:r>
              <a:rPr lang="en-GB" sz="3200" b="1"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Ga-FAPI-46-PET/CT</a:t>
            </a:r>
            <a:r>
              <a:rPr lang="fa-IR" sz="3200" b="1"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با </a:t>
            </a:r>
            <a:r>
              <a:rPr lang="fa-IR" sz="3200" b="1"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یافته های </a:t>
            </a:r>
            <a:r>
              <a:rPr lang="fa-IR" sz="3200" b="1"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اکوکاردیوگرافی در تشخیص سمیت قلبی در بیماران مبتلا به سرطان سینه پس از شیمی درمانی</a:t>
            </a:r>
            <a:endParaRPr lang="en-GB" sz="8800" dirty="0"/>
          </a:p>
        </p:txBody>
      </p:sp>
      <p:sp>
        <p:nvSpPr>
          <p:cNvPr id="5" name="TextBox 4">
            <a:extLst>
              <a:ext uri="{FF2B5EF4-FFF2-40B4-BE49-F238E27FC236}">
                <a16:creationId xmlns:a16="http://schemas.microsoft.com/office/drawing/2014/main" id="{F4086D24-CA91-4862-9C3A-F920C15E1FDC}"/>
              </a:ext>
            </a:extLst>
          </p:cNvPr>
          <p:cNvSpPr txBox="1"/>
          <p:nvPr/>
        </p:nvSpPr>
        <p:spPr>
          <a:xfrm>
            <a:off x="1015999" y="3524695"/>
            <a:ext cx="9920514" cy="1384995"/>
          </a:xfrm>
          <a:prstGeom prst="rect">
            <a:avLst/>
          </a:prstGeom>
          <a:solidFill>
            <a:schemeClr val="accent1">
              <a:lumMod val="20000"/>
              <a:lumOff val="80000"/>
            </a:schemeClr>
          </a:solidFill>
          <a:effectLst>
            <a:softEdge rad="63500"/>
          </a:effectLst>
        </p:spPr>
        <p:txBody>
          <a:bodyPr wrap="square">
            <a:spAutoFit/>
          </a:bodyPr>
          <a:lstStyle/>
          <a:p>
            <a:pPr marL="36195" algn="ctr" rtl="1"/>
            <a:r>
              <a:rPr lang="en-GB" sz="2800" b="1" baseline="30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68</a:t>
            </a:r>
            <a:r>
              <a:rPr lang="en-GB" sz="28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Ga-FAPI-46 PET/CT scan comparison to echocardiography findings in cardiotoxicity diagnosis due to chemotherapy in breast cancer patients.</a:t>
            </a:r>
            <a:endParaRPr lang="en-GB" b="1" dirty="0">
              <a:solidFill>
                <a:schemeClr val="accent1">
                  <a:lumMod val="50000"/>
                </a:schemeClr>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04006053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64A958-8870-4A64-9401-DE831CDB68B5}"/>
              </a:ext>
            </a:extLst>
          </p:cNvPr>
          <p:cNvSpPr txBox="1"/>
          <p:nvPr/>
        </p:nvSpPr>
        <p:spPr>
          <a:xfrm>
            <a:off x="4680110" y="-101600"/>
            <a:ext cx="3381615" cy="584775"/>
          </a:xfrm>
          <a:prstGeom prst="rect">
            <a:avLst/>
          </a:prstGeom>
          <a:solidFill>
            <a:schemeClr val="accent1">
              <a:lumMod val="60000"/>
              <a:lumOff val="40000"/>
            </a:schemeClr>
          </a:solidFill>
          <a:effectLst>
            <a:softEdge rad="76200"/>
          </a:effectLst>
        </p:spPr>
        <p:txBody>
          <a:bodyPr wrap="square">
            <a:spAutoFit/>
          </a:bodyPr>
          <a:lstStyle/>
          <a:p>
            <a:pPr algn="ctr"/>
            <a:r>
              <a:rPr lang="fa-IR" sz="3200" b="1" dirty="0">
                <a:latin typeface="Times New Roman" panose="02020603050405020304" pitchFamily="18" charset="0"/>
                <a:cs typeface="B Nazanin" panose="00000400000000000000" pitchFamily="2" charset="-78"/>
              </a:rPr>
              <a:t>ملاحظات اخلاقی</a:t>
            </a:r>
            <a:endParaRPr lang="en-GB" sz="3200" b="1" dirty="0">
              <a:cs typeface="B Nazanin" panose="00000400000000000000" pitchFamily="2" charset="-78"/>
            </a:endParaRPr>
          </a:p>
        </p:txBody>
      </p:sp>
      <p:sp>
        <p:nvSpPr>
          <p:cNvPr id="3" name="TextBox 2">
            <a:extLst>
              <a:ext uri="{FF2B5EF4-FFF2-40B4-BE49-F238E27FC236}">
                <a16:creationId xmlns:a16="http://schemas.microsoft.com/office/drawing/2014/main" id="{1422A761-BFD9-4F8F-8851-93F3A7031FE6}"/>
              </a:ext>
            </a:extLst>
          </p:cNvPr>
          <p:cNvSpPr txBox="1"/>
          <p:nvPr/>
        </p:nvSpPr>
        <p:spPr>
          <a:xfrm>
            <a:off x="154647" y="411457"/>
            <a:ext cx="11995518" cy="6312497"/>
          </a:xfrm>
          <a:prstGeom prst="rect">
            <a:avLst/>
          </a:prstGeom>
          <a:solidFill>
            <a:schemeClr val="accent5">
              <a:lumMod val="75000"/>
            </a:schemeClr>
          </a:solidFill>
        </p:spPr>
        <p:txBody>
          <a:bodyPr wrap="square">
            <a:spAutoFit/>
          </a:bodyPr>
          <a:lstStyle/>
          <a:p>
            <a:pPr marR="269875" algn="justLow" rtl="1">
              <a:lnSpc>
                <a:spcPct val="150000"/>
              </a:lnSpc>
              <a:tabLst>
                <a:tab pos="114300" algn="r"/>
              </a:tabLs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تمام موارد اخلاقی مربوط به این مطالعه بر اساس موارد گفته شده در </a:t>
            </a:r>
            <a:r>
              <a:rPr lang="en-GB" sz="18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B Nazanin" panose="00000400000000000000" pitchFamily="2" charset="-78"/>
              </a:rPr>
              <a:t>Guideline</a:t>
            </a:r>
            <a:r>
              <a:rPr lang="fa-IR" sz="18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B Nazanin" panose="00000400000000000000" pitchFamily="2" charset="-78"/>
              </a:rPr>
              <a:t> های اروپا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مربوط به رادیوداروها مورد بررسی و در نظر گفته شده است:</a:t>
            </a:r>
            <a:endParaRPr lang="en-GB"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marR="269875" lvl="0" indent="-342900" algn="justLow" rtl="1">
              <a:lnSpc>
                <a:spcPct val="115000"/>
              </a:lnSpc>
              <a:spcAft>
                <a:spcPts val="0"/>
              </a:spcAft>
              <a:buFont typeface="+mj-lt"/>
              <a:buAutoNum type="arabicParenR"/>
              <a:tabLst>
                <a:tab pos="114300" algn="r"/>
              </a:tabLs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تمام استانداردهای مربوط به کیت مورد نظر از نظر تهیه بر اساس استانداردهای مربوط به تولید روتین کیت های رادیوداروها و در محل مربوطه انجام خواهد گرفت و تولید کننده مرکز کنترل کیفی رادیوداروها در سازمان انرژی اتمی تضمین کیفیت مربوطه را بر عهده دارد. </a:t>
            </a:r>
            <a:endParaRPr lang="en-GB" sz="1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269875" lvl="0" indent="-342900" algn="justLow" rtl="1">
              <a:lnSpc>
                <a:spcPct val="115000"/>
              </a:lnSpc>
              <a:spcAft>
                <a:spcPts val="0"/>
              </a:spcAft>
              <a:buFont typeface="+mj-lt"/>
              <a:buAutoNum type="arabicParenR"/>
              <a:tabLst>
                <a:tab pos="114300" algn="r"/>
              </a:tabLs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رادیوداروی </a:t>
            </a:r>
            <a:r>
              <a:rPr lang="en-GB" sz="1800" baseline="30000" dirty="0">
                <a:effectLst/>
                <a:latin typeface="Times New Roman" panose="02020603050405020304" pitchFamily="18" charset="0"/>
                <a:ea typeface="Times New Roman" panose="02020603050405020304" pitchFamily="18" charset="0"/>
                <a:cs typeface="B Nazanin" panose="00000400000000000000" pitchFamily="2" charset="-78"/>
              </a:rPr>
              <a:t>68</a:t>
            </a:r>
            <a:r>
              <a:rPr lang="en-GB" sz="1800" dirty="0">
                <a:effectLst/>
                <a:latin typeface="Times New Roman" panose="02020603050405020304" pitchFamily="18" charset="0"/>
                <a:ea typeface="Times New Roman" panose="02020603050405020304" pitchFamily="18" charset="0"/>
                <a:cs typeface="B Nazanin" panose="00000400000000000000" pitchFamily="2" charset="-78"/>
              </a:rPr>
              <a:t>Ga-FAPI-46</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بصورت </a:t>
            </a:r>
            <a:r>
              <a:rPr lang="fa-IR" dirty="0">
                <a:latin typeface="Times New Roman" panose="02020603050405020304" pitchFamily="18" charset="0"/>
                <a:cs typeface="B Nazanin" panose="00000400000000000000" pitchFamily="2" charset="-78"/>
              </a:rPr>
              <a:t>آما</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ده در اختیار مرکز پزشکی هسته ای قرار می گیرد. </a:t>
            </a:r>
            <a:endParaRPr lang="en-GB" sz="1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269875" indent="-342900" algn="justLow" rtl="1">
              <a:lnSpc>
                <a:spcPct val="115000"/>
              </a:lnSpc>
              <a:buFont typeface="+mj-lt"/>
              <a:buAutoNum type="arabicParenR"/>
              <a:tabLst>
                <a:tab pos="114300" algn="r"/>
              </a:tabLst>
            </a:pPr>
            <a:r>
              <a:rPr lang="fa-IR" dirty="0">
                <a:latin typeface="Times New Roman" panose="02020603050405020304" pitchFamily="18" charset="0"/>
                <a:cs typeface="B Nazanin" panose="00000400000000000000" pitchFamily="2" charset="-78"/>
              </a:rPr>
              <a:t>بر اساس این گایدلاین، اگر میزان تک دز مصرفی از ماده مورد نظر به میزان کمتر از 100 میکروگرم باشد، رادیولیگاند می تواند بصورت تک دز در بیماران بدون گذراندن فازهای تحقیقاتی بالینی، بکار گرفته شود</a:t>
            </a:r>
            <a:r>
              <a:rPr lang="fa-IR" dirty="0">
                <a:solidFill>
                  <a:srgbClr val="7030A0"/>
                </a:solidFill>
                <a:latin typeface="Times New Roman" panose="02020603050405020304" pitchFamily="18" charset="0"/>
                <a:cs typeface="B Nazanin" panose="00000400000000000000" pitchFamily="2" charset="-78"/>
              </a:rPr>
              <a:t>.</a:t>
            </a:r>
            <a:r>
              <a:rPr lang="en-GB" dirty="0">
                <a:solidFill>
                  <a:srgbClr val="7030A0"/>
                </a:solidFill>
                <a:effectLst/>
                <a:latin typeface="Times New Roman" panose="02020603050405020304" pitchFamily="18" charset="0"/>
                <a:ea typeface="Times New Roman" panose="02020603050405020304" pitchFamily="18" charset="0"/>
                <a:cs typeface="B Nazanin" panose="00000400000000000000" pitchFamily="2" charset="-78"/>
              </a:rPr>
              <a:t>.</a:t>
            </a:r>
          </a:p>
          <a:p>
            <a:pPr marL="342900" marR="269875" indent="-342900" algn="justLow" rtl="1">
              <a:lnSpc>
                <a:spcPct val="115000"/>
              </a:lnSpc>
              <a:buFont typeface="+mj-lt"/>
              <a:buAutoNum type="arabicParenR"/>
              <a:tabLst>
                <a:tab pos="114300" algn="r"/>
              </a:tabLst>
            </a:pPr>
            <a:r>
              <a:rPr lang="fa-IR" dirty="0">
                <a:latin typeface="Times New Roman" panose="02020603050405020304" pitchFamily="18" charset="0"/>
                <a:cs typeface="B Nazanin" panose="00000400000000000000" pitchFamily="2" charset="-78"/>
              </a:rPr>
              <a:t>در این مطالعه، میزان اکتیویته مورد مصرف در بیشترین حالت حدود </a:t>
            </a:r>
            <a:r>
              <a:rPr lang="en-GB" b="1" dirty="0">
                <a:solidFill>
                  <a:schemeClr val="accent1">
                    <a:lumMod val="40000"/>
                    <a:lumOff val="60000"/>
                  </a:schemeClr>
                </a:solidFill>
                <a:latin typeface="Times New Roman" panose="02020603050405020304" pitchFamily="18" charset="0"/>
                <a:cs typeface="B Nazanin" panose="00000400000000000000" pitchFamily="2" charset="-78"/>
              </a:rPr>
              <a:t>320</a:t>
            </a:r>
            <a:r>
              <a:rPr lang="fa-IR" b="1" dirty="0">
                <a:solidFill>
                  <a:schemeClr val="accent1">
                    <a:lumMod val="40000"/>
                    <a:lumOff val="60000"/>
                  </a:schemeClr>
                </a:solidFill>
                <a:latin typeface="Times New Roman" panose="02020603050405020304" pitchFamily="18" charset="0"/>
                <a:cs typeface="B Nazanin" panose="00000400000000000000" pitchFamily="2" charset="-78"/>
              </a:rPr>
              <a:t> مگابکرل </a:t>
            </a:r>
            <a:r>
              <a:rPr lang="fa-IR" dirty="0">
                <a:latin typeface="Times New Roman" panose="02020603050405020304" pitchFamily="18" charset="0"/>
                <a:cs typeface="B Nazanin" panose="00000400000000000000" pitchFamily="2" charset="-78"/>
              </a:rPr>
              <a:t>در نظر گرفته شده است</a:t>
            </a:r>
            <a:r>
              <a:rPr lang="en-GB" dirty="0">
                <a:latin typeface="Times New Roman" panose="02020603050405020304" pitchFamily="18" charset="0"/>
                <a:cs typeface="B Nazanin" panose="00000400000000000000" pitchFamily="2" charset="-78"/>
              </a:rPr>
              <a:t>.</a:t>
            </a:r>
            <a:r>
              <a:rPr lang="fa-IR" dirty="0">
                <a:latin typeface="Times New Roman" panose="02020603050405020304" pitchFamily="18" charset="0"/>
                <a:cs typeface="B Nazanin" panose="00000400000000000000" pitchFamily="2" charset="-78"/>
              </a:rPr>
              <a:t> که در این حالت هم میزان ماده موثر </a:t>
            </a:r>
            <a:r>
              <a:rPr lang="en-GB" dirty="0">
                <a:latin typeface="Times New Roman" panose="02020603050405020304" pitchFamily="18" charset="0"/>
                <a:cs typeface="B Nazanin" panose="00000400000000000000" pitchFamily="2" charset="-78"/>
              </a:rPr>
              <a:t>FAPI-46 </a:t>
            </a:r>
            <a:r>
              <a:rPr lang="fa-IR" dirty="0">
                <a:latin typeface="Times New Roman" panose="02020603050405020304" pitchFamily="18" charset="0"/>
                <a:cs typeface="B Nazanin" panose="00000400000000000000" pitchFamily="2" charset="-78"/>
              </a:rPr>
              <a:t>کمتر از 50 میکروگرم خواهد بود(طبق اطلاعات سنتزی تولید کننده رادیودارو) که طبق گایدلاین مربوطه با توجه به </a:t>
            </a:r>
            <a:r>
              <a:rPr lang="en-GB" dirty="0">
                <a:latin typeface="Times New Roman" panose="02020603050405020304" pitchFamily="18" charset="0"/>
                <a:cs typeface="B Nazanin" panose="00000400000000000000" pitchFamily="2" charset="-78"/>
              </a:rPr>
              <a:t>single dose</a:t>
            </a:r>
            <a:r>
              <a:rPr lang="fa-IR" dirty="0">
                <a:latin typeface="Times New Roman" panose="02020603050405020304" pitchFamily="18" charset="0"/>
                <a:cs typeface="B Nazanin" panose="00000400000000000000" pitchFamily="2" charset="-78"/>
              </a:rPr>
              <a:t> بودن این ماده،  نیاز به بررسی های سم شناسی نیز وجود ندارد</a:t>
            </a:r>
            <a:endParaRPr lang="fa-IR" dirty="0">
              <a:solidFill>
                <a:srgbClr val="7030A0"/>
              </a:solidFill>
              <a:latin typeface="Times New Roman" panose="02020603050405020304" pitchFamily="18" charset="0"/>
              <a:cs typeface="B Nazanin" panose="00000400000000000000" pitchFamily="2" charset="-78"/>
            </a:endParaRPr>
          </a:p>
          <a:p>
            <a:pPr marL="342900" marR="269875" indent="-342900" algn="justLow" rtl="1">
              <a:lnSpc>
                <a:spcPct val="115000"/>
              </a:lnSpc>
              <a:buFont typeface="+mj-lt"/>
              <a:buAutoNum type="arabicParenR"/>
              <a:tabLst>
                <a:tab pos="114300" algn="r"/>
              </a:tabLst>
            </a:pP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از موارد دیگر که بایستی در بکار گیری رادیوداروها مورد توجه قرار گیرد مسئله پرتوگیری  بیماران در اثر استفاده از رادیوداروها می باشد که با توجه به میزان رادیوداروی تزریقی و نحوه توزیع بیولوژیکی ماده رادیواکتیویته تزریقی تعیین می گردد.</a:t>
            </a:r>
          </a:p>
          <a:p>
            <a:pPr marL="342900" marR="269875" indent="-342900" algn="justLow" rtl="1">
              <a:lnSpc>
                <a:spcPct val="115000"/>
              </a:lnSpc>
              <a:buFont typeface="+mj-lt"/>
              <a:buAutoNum type="arabicParenR"/>
              <a:tabLst>
                <a:tab pos="114300" algn="r"/>
              </a:tabLst>
            </a:pPr>
            <a:r>
              <a:rPr lang="fa-IR" dirty="0">
                <a:effectLst/>
                <a:latin typeface="Times New Roman" panose="02020603050405020304" pitchFamily="18" charset="0"/>
                <a:ea typeface="Times New Roman" panose="02020603050405020304" pitchFamily="18" charset="0"/>
                <a:cs typeface="B Nazanin" panose="00000400000000000000" pitchFamily="2" charset="-78"/>
              </a:rPr>
              <a:t>بر اساس مطالعات دوزیمتری انجام گرفته بر روی رادیوداروی 68</a:t>
            </a:r>
            <a:r>
              <a:rPr lang="en-GB" dirty="0">
                <a:effectLst/>
                <a:latin typeface="Times New Roman" panose="02020603050405020304" pitchFamily="18" charset="0"/>
                <a:ea typeface="Times New Roman" panose="02020603050405020304" pitchFamily="18" charset="0"/>
                <a:cs typeface="B Nazanin" panose="00000400000000000000" pitchFamily="2" charset="-78"/>
              </a:rPr>
              <a:t>Ga-FAPI-04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که توسط </a:t>
            </a:r>
            <a:r>
              <a:rPr lang="en-GB" dirty="0">
                <a:effectLst/>
                <a:latin typeface="Times New Roman" panose="02020603050405020304" pitchFamily="18" charset="0"/>
                <a:ea typeface="Times New Roman" panose="02020603050405020304" pitchFamily="18" charset="0"/>
                <a:cs typeface="B Nazanin" panose="00000400000000000000" pitchFamily="2" charset="-78"/>
              </a:rPr>
              <a:t>Wang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و همکارانش در سال 2021 منتشر شده متوسط دوز موثر کل بدن 1.27 × 10 -2 </a:t>
            </a:r>
            <a:r>
              <a:rPr lang="en-GB" dirty="0">
                <a:effectLst/>
                <a:latin typeface="Times New Roman" panose="02020603050405020304" pitchFamily="18" charset="0"/>
                <a:ea typeface="Times New Roman" panose="02020603050405020304" pitchFamily="18" charset="0"/>
                <a:cs typeface="B Nazanin" panose="00000400000000000000" pitchFamily="2" charset="-78"/>
              </a:rPr>
              <a:t>mSv/MBq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محاسبه شده است. یک تزریق 100</a:t>
            </a:r>
            <a:r>
              <a:rPr lang="en-GB" dirty="0">
                <a:effectLst/>
                <a:latin typeface="Times New Roman" panose="02020603050405020304" pitchFamily="18" charset="0"/>
                <a:ea typeface="Times New Roman" panose="02020603050405020304" pitchFamily="18" charset="0"/>
                <a:cs typeface="B Nazanin" panose="00000400000000000000" pitchFamily="2" charset="-78"/>
              </a:rPr>
              <a:t>MBq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از رادیوداروی ذکر شده فقط 1.26 </a:t>
            </a:r>
            <a:r>
              <a:rPr lang="en-GB" dirty="0">
                <a:effectLst/>
                <a:latin typeface="Times New Roman" panose="02020603050405020304" pitchFamily="18" charset="0"/>
                <a:ea typeface="Times New Roman" panose="02020603050405020304" pitchFamily="18" charset="0"/>
                <a:cs typeface="B Nazanin" panose="00000400000000000000" pitchFamily="2" charset="-78"/>
              </a:rPr>
              <a:t>mSv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دوز موثر برای یک بیمار بزرگسال نتیجه می دهد. که خیلی کمتر از 3.7 </a:t>
            </a:r>
            <a:r>
              <a:rPr lang="en-GB" dirty="0">
                <a:effectLst/>
                <a:latin typeface="Times New Roman" panose="02020603050405020304" pitchFamily="18" charset="0"/>
                <a:ea typeface="Times New Roman" panose="02020603050405020304" pitchFamily="18" charset="0"/>
                <a:cs typeface="B Nazanin" panose="00000400000000000000" pitchFamily="2" charset="-78"/>
              </a:rPr>
              <a:t>mSv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از اسکن کل بدن و 1.8 </a:t>
            </a:r>
            <a:r>
              <a:rPr lang="en-GB" dirty="0">
                <a:effectLst/>
                <a:latin typeface="Times New Roman" panose="02020603050405020304" pitchFamily="18" charset="0"/>
                <a:ea typeface="Times New Roman" panose="02020603050405020304" pitchFamily="18" charset="0"/>
                <a:cs typeface="B Nazanin" panose="00000400000000000000" pitchFamily="2" charset="-78"/>
              </a:rPr>
              <a:t>mSv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اسکن </a:t>
            </a:r>
            <a:r>
              <a:rPr lang="en-GB" dirty="0">
                <a:effectLst/>
                <a:latin typeface="Times New Roman" panose="02020603050405020304" pitchFamily="18" charset="0"/>
                <a:ea typeface="Times New Roman" panose="02020603050405020304" pitchFamily="18" charset="0"/>
                <a:cs typeface="B Nazanin" panose="00000400000000000000" pitchFamily="2" charset="-78"/>
              </a:rPr>
              <a:t>abdomen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در بزرگسال با  </a:t>
            </a:r>
            <a:r>
              <a:rPr lang="en-GB" dirty="0">
                <a:effectLst/>
                <a:latin typeface="Times New Roman" panose="02020603050405020304" pitchFamily="18" charset="0"/>
                <a:ea typeface="Times New Roman" panose="02020603050405020304" pitchFamily="18" charset="0"/>
                <a:cs typeface="B Nazanin" panose="00000400000000000000" pitchFamily="2" charset="-78"/>
              </a:rPr>
              <a:t>low-dose CT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می باشد. در حدی دوز دریافتی از اسکن با این رادیودارو پایین می باشد که به بیمار این اجازه را می دهد که 2 تا 4 بار در سال اسکن 68</a:t>
            </a:r>
            <a:r>
              <a:rPr lang="en-GB" dirty="0">
                <a:effectLst/>
                <a:latin typeface="Times New Roman" panose="02020603050405020304" pitchFamily="18" charset="0"/>
                <a:ea typeface="Times New Roman" panose="02020603050405020304" pitchFamily="18" charset="0"/>
                <a:cs typeface="B Nazanin" panose="00000400000000000000" pitchFamily="2" charset="-78"/>
              </a:rPr>
              <a:t>Ga-FAPI-04 PET/CT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و تا 8 بار </a:t>
            </a:r>
            <a:r>
              <a:rPr lang="en-GB" dirty="0">
                <a:effectLst/>
                <a:latin typeface="Times New Roman" panose="02020603050405020304" pitchFamily="18" charset="0"/>
                <a:ea typeface="Times New Roman" panose="02020603050405020304" pitchFamily="18" charset="0"/>
                <a:cs typeface="B Nazanin" panose="00000400000000000000" pitchFamily="2" charset="-78"/>
              </a:rPr>
              <a:t>PET/MRI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بدون رد شدن از ماکزیمم دوز مجاز دریافتی سالیانه یعنی 10 </a:t>
            </a:r>
            <a:r>
              <a:rPr lang="en-GB" dirty="0">
                <a:effectLst/>
                <a:latin typeface="Times New Roman" panose="02020603050405020304" pitchFamily="18" charset="0"/>
                <a:ea typeface="Times New Roman" panose="02020603050405020304" pitchFamily="18" charset="0"/>
                <a:cs typeface="B Nazanin" panose="00000400000000000000" pitchFamily="2" charset="-78"/>
              </a:rPr>
              <a:t>mSv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را داشته باشد(9).</a:t>
            </a:r>
          </a:p>
          <a:p>
            <a:pPr marL="342900" marR="269875" indent="-342900" algn="justLow" rtl="1">
              <a:lnSpc>
                <a:spcPct val="115000"/>
              </a:lnSpc>
              <a:buFont typeface="+mj-lt"/>
              <a:buAutoNum type="arabicParenR"/>
              <a:tabLst>
                <a:tab pos="114300" algn="r"/>
              </a:tabLst>
            </a:pPr>
            <a:r>
              <a:rPr lang="fa-IR" dirty="0">
                <a:latin typeface="Times New Roman" panose="02020603050405020304" pitchFamily="18" charset="0"/>
                <a:cs typeface="B Nazanin" panose="00000400000000000000" pitchFamily="2" charset="-78"/>
              </a:rPr>
              <a:t>جهت مشارکت آگاهانه بیمار در این مطالعه، رضایت نامه استاندارد، محتوی  اطلاعات لازم از میزان سود و زیان مربوط به مشارکت بیمار در این مطالعه در اختیار بیمار قرار خواهد گرفت. </a:t>
            </a:r>
          </a:p>
          <a:p>
            <a:pPr marL="342900" marR="269875" indent="-342900" algn="justLow" rtl="1">
              <a:lnSpc>
                <a:spcPct val="115000"/>
              </a:lnSpc>
              <a:buFont typeface="+mj-lt"/>
              <a:buAutoNum type="arabicParenR"/>
              <a:tabLst>
                <a:tab pos="114300" algn="r"/>
              </a:tabLst>
            </a:pPr>
            <a:r>
              <a:rPr lang="fa-IR" dirty="0">
                <a:latin typeface="Times New Roman" panose="02020603050405020304" pitchFamily="18" charset="0"/>
                <a:cs typeface="B Nazanin" panose="00000400000000000000" pitchFamily="2" charset="-78"/>
              </a:rPr>
              <a:t>مجری طرح تضمین می کند هیچ هزینه اضافی جهت انجام این مطالعه به بیمار تحمیل نخواهد شد و حتی هزینه ایاب و ذهاب بیماران به ایشان پرداخت می گردد.</a:t>
            </a:r>
          </a:p>
        </p:txBody>
      </p:sp>
    </p:spTree>
    <p:extLst>
      <p:ext uri="{BB962C8B-B14F-4D97-AF65-F5344CB8AC3E}">
        <p14:creationId xmlns:p14="http://schemas.microsoft.com/office/powerpoint/2010/main" val="68984367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0576B6-F641-488A-AA49-9205CAE772FF}"/>
              </a:ext>
            </a:extLst>
          </p:cNvPr>
          <p:cNvPicPr>
            <a:picLocks noChangeAspect="1"/>
          </p:cNvPicPr>
          <p:nvPr/>
        </p:nvPicPr>
        <p:blipFill>
          <a:blip r:embed="rId2"/>
          <a:stretch>
            <a:fillRect/>
          </a:stretch>
        </p:blipFill>
        <p:spPr>
          <a:xfrm>
            <a:off x="520587" y="2941958"/>
            <a:ext cx="11097834" cy="1942786"/>
          </a:xfrm>
          <a:prstGeom prst="rect">
            <a:avLst/>
          </a:prstGeom>
        </p:spPr>
      </p:pic>
      <p:pic>
        <p:nvPicPr>
          <p:cNvPr id="6" name="Picture 5">
            <a:extLst>
              <a:ext uri="{FF2B5EF4-FFF2-40B4-BE49-F238E27FC236}">
                <a16:creationId xmlns:a16="http://schemas.microsoft.com/office/drawing/2014/main" id="{B6A9EDB4-62AA-4D22-80A4-A2336ED0128C}"/>
              </a:ext>
            </a:extLst>
          </p:cNvPr>
          <p:cNvPicPr>
            <a:picLocks noChangeAspect="1"/>
          </p:cNvPicPr>
          <p:nvPr/>
        </p:nvPicPr>
        <p:blipFill>
          <a:blip r:embed="rId3"/>
          <a:stretch>
            <a:fillRect/>
          </a:stretch>
        </p:blipFill>
        <p:spPr>
          <a:xfrm>
            <a:off x="520587" y="665500"/>
            <a:ext cx="11097834" cy="2258230"/>
          </a:xfrm>
          <a:prstGeom prst="rect">
            <a:avLst/>
          </a:prstGeom>
        </p:spPr>
      </p:pic>
      <p:pic>
        <p:nvPicPr>
          <p:cNvPr id="8" name="Picture 7">
            <a:extLst>
              <a:ext uri="{FF2B5EF4-FFF2-40B4-BE49-F238E27FC236}">
                <a16:creationId xmlns:a16="http://schemas.microsoft.com/office/drawing/2014/main" id="{BCF1C9DA-ECDE-4EBB-ACB3-E04C81ACAC80}"/>
              </a:ext>
            </a:extLst>
          </p:cNvPr>
          <p:cNvPicPr>
            <a:picLocks noChangeAspect="1"/>
          </p:cNvPicPr>
          <p:nvPr/>
        </p:nvPicPr>
        <p:blipFill>
          <a:blip r:embed="rId4"/>
          <a:stretch>
            <a:fillRect/>
          </a:stretch>
        </p:blipFill>
        <p:spPr>
          <a:xfrm>
            <a:off x="520587" y="4902972"/>
            <a:ext cx="11097834" cy="1584148"/>
          </a:xfrm>
          <a:prstGeom prst="rect">
            <a:avLst/>
          </a:prstGeom>
        </p:spPr>
      </p:pic>
      <p:sp>
        <p:nvSpPr>
          <p:cNvPr id="9" name="TextBox 8">
            <a:extLst>
              <a:ext uri="{FF2B5EF4-FFF2-40B4-BE49-F238E27FC236}">
                <a16:creationId xmlns:a16="http://schemas.microsoft.com/office/drawing/2014/main" id="{05309E5E-67FB-48C5-AB1F-13BEAE16DE73}"/>
              </a:ext>
            </a:extLst>
          </p:cNvPr>
          <p:cNvSpPr txBox="1"/>
          <p:nvPr/>
        </p:nvSpPr>
        <p:spPr>
          <a:xfrm>
            <a:off x="4464956" y="62497"/>
            <a:ext cx="3381615" cy="584775"/>
          </a:xfrm>
          <a:prstGeom prst="rect">
            <a:avLst/>
          </a:prstGeom>
          <a:solidFill>
            <a:schemeClr val="accent1">
              <a:lumMod val="60000"/>
              <a:lumOff val="40000"/>
            </a:schemeClr>
          </a:solidFill>
          <a:effectLst>
            <a:softEdge rad="76200"/>
          </a:effectLst>
        </p:spPr>
        <p:txBody>
          <a:bodyPr wrap="square">
            <a:spAutoFit/>
          </a:bodyPr>
          <a:lstStyle/>
          <a:p>
            <a:pPr algn="ctr"/>
            <a:r>
              <a:rPr lang="fa-IR" sz="3200" b="1" dirty="0">
                <a:latin typeface="Times New Roman" panose="02020603050405020304" pitchFamily="18" charset="0"/>
                <a:cs typeface="B Nazanin" panose="00000400000000000000" pitchFamily="2" charset="-78"/>
              </a:rPr>
              <a:t>هزینه های طرح</a:t>
            </a:r>
            <a:endParaRPr lang="en-GB" sz="3200" b="1" dirty="0">
              <a:cs typeface="B Nazanin" panose="00000400000000000000" pitchFamily="2" charset="-78"/>
            </a:endParaRPr>
          </a:p>
        </p:txBody>
      </p:sp>
      <p:sp>
        <p:nvSpPr>
          <p:cNvPr id="10" name="TextBox 9">
            <a:extLst>
              <a:ext uri="{FF2B5EF4-FFF2-40B4-BE49-F238E27FC236}">
                <a16:creationId xmlns:a16="http://schemas.microsoft.com/office/drawing/2014/main" id="{39A2F106-F63A-4F76-A346-810A28BBB04C}"/>
              </a:ext>
            </a:extLst>
          </p:cNvPr>
          <p:cNvSpPr txBox="1"/>
          <p:nvPr/>
        </p:nvSpPr>
        <p:spPr>
          <a:xfrm>
            <a:off x="520587" y="2576279"/>
            <a:ext cx="9490001" cy="646331"/>
          </a:xfrm>
          <a:prstGeom prst="rect">
            <a:avLst/>
          </a:prstGeom>
          <a:solidFill>
            <a:schemeClr val="accent2">
              <a:lumMod val="60000"/>
              <a:lumOff val="40000"/>
            </a:schemeClr>
          </a:solidFill>
        </p:spPr>
        <p:txBody>
          <a:bodyPr wrap="square" rtlCol="0">
            <a:spAutoFit/>
          </a:bodyPr>
          <a:lstStyle/>
          <a:p>
            <a:pPr algn="ctr" rtl="1"/>
            <a:r>
              <a:rPr lang="fa-IR" dirty="0">
                <a:solidFill>
                  <a:schemeClr val="accent6">
                    <a:lumMod val="75000"/>
                  </a:schemeClr>
                </a:solidFill>
                <a:latin typeface="Nazanin"/>
                <a:cs typeface="B Nazanin" panose="00000400000000000000" pitchFamily="2" charset="-78"/>
              </a:rPr>
              <a:t>هزینه آزمایشات و خدمات تخصصی مربوط به استفاده از سیستم تصویربرداری </a:t>
            </a:r>
            <a:r>
              <a:rPr lang="en-GB" dirty="0">
                <a:solidFill>
                  <a:schemeClr val="accent6">
                    <a:lumMod val="75000"/>
                  </a:schemeClr>
                </a:solidFill>
                <a:latin typeface="Nazanin"/>
                <a:cs typeface="B Nazanin" panose="00000400000000000000" pitchFamily="2" charset="-78"/>
              </a:rPr>
              <a:t>PET/CT</a:t>
            </a:r>
            <a:r>
              <a:rPr lang="fa-IR" dirty="0">
                <a:solidFill>
                  <a:schemeClr val="accent6">
                    <a:lumMod val="75000"/>
                  </a:schemeClr>
                </a:solidFill>
                <a:latin typeface="Nazanin"/>
                <a:cs typeface="B Nazanin" panose="00000400000000000000" pitchFamily="2" charset="-78"/>
              </a:rPr>
              <a:t> می باشد که در صورت صدور مجوز استفاده رایگان از امکانات بخش پزشکی هسته ای</a:t>
            </a:r>
            <a:r>
              <a:rPr lang="en-GB" dirty="0">
                <a:solidFill>
                  <a:schemeClr val="accent6">
                    <a:lumMod val="75000"/>
                  </a:schemeClr>
                </a:solidFill>
                <a:latin typeface="Nazanin"/>
                <a:cs typeface="B Nazanin" panose="00000400000000000000" pitchFamily="2" charset="-78"/>
              </a:rPr>
              <a:t> </a:t>
            </a:r>
            <a:r>
              <a:rPr lang="fa-IR" dirty="0">
                <a:solidFill>
                  <a:schemeClr val="accent6">
                    <a:lumMod val="75000"/>
                  </a:schemeClr>
                </a:solidFill>
                <a:latin typeface="Nazanin"/>
                <a:cs typeface="B Nazanin" panose="00000400000000000000" pitchFamily="2" charset="-78"/>
              </a:rPr>
              <a:t>نیازی به دریافت هزینه بابت تصویربرداری از </a:t>
            </a:r>
            <a:r>
              <a:rPr lang="fa-IR" b="1" dirty="0">
                <a:solidFill>
                  <a:schemeClr val="accent6">
                    <a:lumMod val="75000"/>
                  </a:schemeClr>
                </a:solidFill>
                <a:latin typeface="Nazanin"/>
                <a:cs typeface="B Nazanin" panose="00000400000000000000" pitchFamily="2" charset="-78"/>
              </a:rPr>
              <a:t>معاونت محترم پژوهشی </a:t>
            </a:r>
            <a:r>
              <a:rPr lang="fa-IR" b="1" dirty="0">
                <a:solidFill>
                  <a:srgbClr val="FF0000"/>
                </a:solidFill>
                <a:latin typeface="Nazanin"/>
                <a:cs typeface="B Nazanin" panose="00000400000000000000" pitchFamily="2" charset="-78"/>
              </a:rPr>
              <a:t>نمی باشد </a:t>
            </a:r>
            <a:endParaRPr lang="en-GB" b="1" dirty="0">
              <a:solidFill>
                <a:srgbClr val="FF0000"/>
              </a:solidFill>
              <a:latin typeface="Nazanin"/>
              <a:cs typeface="B Nazanin" panose="00000400000000000000" pitchFamily="2" charset="-78"/>
            </a:endParaRPr>
          </a:p>
        </p:txBody>
      </p:sp>
      <p:pic>
        <p:nvPicPr>
          <p:cNvPr id="12" name="Picture 11">
            <a:extLst>
              <a:ext uri="{FF2B5EF4-FFF2-40B4-BE49-F238E27FC236}">
                <a16:creationId xmlns:a16="http://schemas.microsoft.com/office/drawing/2014/main" id="{6A20DAF9-1A29-4F83-821F-79EA5E3A11BF}"/>
              </a:ext>
            </a:extLst>
          </p:cNvPr>
          <p:cNvPicPr>
            <a:picLocks noChangeAspect="1"/>
          </p:cNvPicPr>
          <p:nvPr/>
        </p:nvPicPr>
        <p:blipFill>
          <a:blip r:embed="rId5"/>
          <a:stretch>
            <a:fillRect/>
          </a:stretch>
        </p:blipFill>
        <p:spPr>
          <a:xfrm>
            <a:off x="520587" y="4987999"/>
            <a:ext cx="11097834" cy="1517350"/>
          </a:xfrm>
          <a:prstGeom prst="rect">
            <a:avLst/>
          </a:prstGeom>
        </p:spPr>
      </p:pic>
    </p:spTree>
    <p:extLst>
      <p:ext uri="{BB962C8B-B14F-4D97-AF65-F5344CB8AC3E}">
        <p14:creationId xmlns:p14="http://schemas.microsoft.com/office/powerpoint/2010/main" val="155849408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83525E49-2F95-42E4-8BF4-B576A24391F8}"/>
              </a:ext>
            </a:extLst>
          </p:cNvPr>
          <p:cNvSpPr/>
          <p:nvPr/>
        </p:nvSpPr>
        <p:spPr>
          <a:xfrm>
            <a:off x="1344706" y="1171389"/>
            <a:ext cx="9610165" cy="4667622"/>
          </a:xfrm>
          <a:prstGeom prst="horizontalScroll">
            <a:avLst/>
          </a:prstGeom>
          <a:pattFill prst="pct7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800" dirty="0">
                <a:cs typeface="B Elham" panose="00000400000000000000" pitchFamily="2" charset="-78"/>
              </a:rPr>
              <a:t>با سپاس فراوان از توجه</a:t>
            </a:r>
          </a:p>
          <a:p>
            <a:pPr algn="ctr"/>
            <a:r>
              <a:rPr lang="fa-IR" sz="2400" dirty="0">
                <a:cs typeface="B Elham" panose="00000400000000000000" pitchFamily="2" charset="-78"/>
              </a:rPr>
              <a:t>دکتر لیلا حسن زاده</a:t>
            </a:r>
            <a:endParaRPr lang="en-GB" sz="2400" dirty="0">
              <a:cs typeface="B Elham" panose="00000400000000000000" pitchFamily="2" charset="-78"/>
            </a:endParaRPr>
          </a:p>
        </p:txBody>
      </p:sp>
    </p:spTree>
    <p:extLst>
      <p:ext uri="{BB962C8B-B14F-4D97-AF65-F5344CB8AC3E}">
        <p14:creationId xmlns:p14="http://schemas.microsoft.com/office/powerpoint/2010/main" val="84556210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4D613C6-3466-4DC6-821A-EF589DEA2C49}"/>
              </a:ext>
            </a:extLst>
          </p:cNvPr>
          <p:cNvGraphicFramePr>
            <a:graphicFrameLocks noGrp="1"/>
          </p:cNvGraphicFramePr>
          <p:nvPr>
            <p:extLst>
              <p:ext uri="{D42A27DB-BD31-4B8C-83A1-F6EECF244321}">
                <p14:modId xmlns:p14="http://schemas.microsoft.com/office/powerpoint/2010/main" val="1317303297"/>
              </p:ext>
            </p:extLst>
          </p:nvPr>
        </p:nvGraphicFramePr>
        <p:xfrm>
          <a:off x="962025" y="995890"/>
          <a:ext cx="10477500" cy="5216322"/>
        </p:xfrm>
        <a:graphic>
          <a:graphicData uri="http://schemas.openxmlformats.org/drawingml/2006/table">
            <a:tbl>
              <a:tblPr firstRow="1" bandRow="1">
                <a:tableStyleId>{5C22544A-7EE6-4342-B048-85BDC9FD1C3A}</a:tableStyleId>
              </a:tblPr>
              <a:tblGrid>
                <a:gridCol w="3492500">
                  <a:extLst>
                    <a:ext uri="{9D8B030D-6E8A-4147-A177-3AD203B41FA5}">
                      <a16:colId xmlns:a16="http://schemas.microsoft.com/office/drawing/2014/main" val="3120496665"/>
                    </a:ext>
                  </a:extLst>
                </a:gridCol>
                <a:gridCol w="3492500">
                  <a:extLst>
                    <a:ext uri="{9D8B030D-6E8A-4147-A177-3AD203B41FA5}">
                      <a16:colId xmlns:a16="http://schemas.microsoft.com/office/drawing/2014/main" val="2077852204"/>
                    </a:ext>
                  </a:extLst>
                </a:gridCol>
                <a:gridCol w="3492500">
                  <a:extLst>
                    <a:ext uri="{9D8B030D-6E8A-4147-A177-3AD203B41FA5}">
                      <a16:colId xmlns:a16="http://schemas.microsoft.com/office/drawing/2014/main" val="3851765146"/>
                    </a:ext>
                  </a:extLst>
                </a:gridCol>
              </a:tblGrid>
              <a:tr h="675209">
                <a:tc gridSpan="3">
                  <a:txBody>
                    <a:bodyPr/>
                    <a:lstStyle/>
                    <a:p>
                      <a:pPr algn="ctr"/>
                      <a:r>
                        <a:rPr lang="fa-IR" sz="3600" dirty="0">
                          <a:cs typeface="B Nazanin" panose="00000400000000000000" pitchFamily="2" charset="-78"/>
                        </a:rPr>
                        <a:t>همکاران طرح</a:t>
                      </a:r>
                      <a:endParaRPr lang="en-GB" sz="3600" dirty="0">
                        <a:cs typeface="B Nazanin" panose="00000400000000000000" pitchFamily="2" charset="-78"/>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614761970"/>
                  </a:ext>
                </a:extLst>
              </a:tr>
              <a:tr h="675209">
                <a:tc>
                  <a:txBody>
                    <a:bodyPr/>
                    <a:lstStyle/>
                    <a:p>
                      <a:pPr algn="ctr"/>
                      <a:r>
                        <a:rPr lang="fa-IR" sz="3200" b="1" dirty="0">
                          <a:cs typeface="B Nazanin" panose="00000400000000000000" pitchFamily="2" charset="-78"/>
                        </a:rPr>
                        <a:t>نوع همکاری</a:t>
                      </a:r>
                      <a:endParaRPr lang="en-GB" sz="3200" b="1" dirty="0">
                        <a:cs typeface="B Nazanin" panose="00000400000000000000" pitchFamily="2" charset="-78"/>
                      </a:endParaRPr>
                    </a:p>
                  </a:txBody>
                  <a:tcPr>
                    <a:solidFill>
                      <a:schemeClr val="accent1">
                        <a:lumMod val="20000"/>
                        <a:lumOff val="80000"/>
                      </a:schemeClr>
                    </a:solidFill>
                  </a:tcPr>
                </a:tc>
                <a:tc>
                  <a:txBody>
                    <a:bodyPr/>
                    <a:lstStyle/>
                    <a:p>
                      <a:pPr algn="ctr"/>
                      <a:r>
                        <a:rPr lang="fa-IR" sz="3200" b="1" dirty="0">
                          <a:cs typeface="B Nazanin" panose="00000400000000000000" pitchFamily="2" charset="-78"/>
                        </a:rPr>
                        <a:t>سمت در طرح </a:t>
                      </a:r>
                      <a:endParaRPr lang="en-GB" sz="3200" b="1" dirty="0">
                        <a:cs typeface="B Nazanin" panose="00000400000000000000" pitchFamily="2" charset="-78"/>
                      </a:endParaRPr>
                    </a:p>
                  </a:txBody>
                  <a:tcPr>
                    <a:solidFill>
                      <a:schemeClr val="accent1">
                        <a:lumMod val="20000"/>
                        <a:lumOff val="80000"/>
                      </a:schemeClr>
                    </a:solidFill>
                  </a:tcPr>
                </a:tc>
                <a:tc>
                  <a:txBody>
                    <a:bodyPr/>
                    <a:lstStyle/>
                    <a:p>
                      <a:pPr algn="ctr"/>
                      <a:r>
                        <a:rPr lang="fa-IR" sz="3200" b="1" dirty="0">
                          <a:cs typeface="B Nazanin" panose="00000400000000000000" pitchFamily="2" charset="-78"/>
                        </a:rPr>
                        <a:t>نام و نام خانوادگی</a:t>
                      </a:r>
                      <a:endParaRPr lang="en-GB" sz="3200" b="1" dirty="0">
                        <a:cs typeface="B Nazanin" panose="00000400000000000000" pitchFamily="2" charset="-78"/>
                      </a:endParaRPr>
                    </a:p>
                  </a:txBody>
                  <a:tcPr>
                    <a:solidFill>
                      <a:schemeClr val="accent1">
                        <a:lumMod val="20000"/>
                        <a:lumOff val="80000"/>
                      </a:schemeClr>
                    </a:solidFill>
                  </a:tcPr>
                </a:tc>
                <a:extLst>
                  <a:ext uri="{0D108BD9-81ED-4DB2-BD59-A6C34878D82A}">
                    <a16:rowId xmlns:a16="http://schemas.microsoft.com/office/drawing/2014/main" val="2678143084"/>
                  </a:ext>
                </a:extLst>
              </a:tr>
              <a:tr h="483238">
                <a:tc>
                  <a:txBody>
                    <a:bodyPr/>
                    <a:lstStyle/>
                    <a:p>
                      <a:pPr algn="ctr"/>
                      <a:r>
                        <a:rPr lang="fa-IR" sz="2000" b="1" dirty="0">
                          <a:cs typeface="B Nazanin" panose="00000400000000000000" pitchFamily="2" charset="-78"/>
                        </a:rPr>
                        <a:t>طراحی و تدوین طرح</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مجری اصلی/نویسنده مقاله</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لیلا حسن زاده </a:t>
                      </a:r>
                      <a:endParaRPr lang="en-GB" sz="2000" b="1" dirty="0">
                        <a:cs typeface="B Nazanin" panose="00000400000000000000" pitchFamily="2" charset="-78"/>
                      </a:endParaRPr>
                    </a:p>
                  </a:txBody>
                  <a:tcPr/>
                </a:tc>
                <a:extLst>
                  <a:ext uri="{0D108BD9-81ED-4DB2-BD59-A6C34878D82A}">
                    <a16:rowId xmlns:a16="http://schemas.microsoft.com/office/drawing/2014/main" val="3228102623"/>
                  </a:ext>
                </a:extLst>
              </a:tr>
              <a:tr h="483238">
                <a:tc>
                  <a:txBody>
                    <a:bodyPr/>
                    <a:lstStyle/>
                    <a:p>
                      <a:pPr algn="ctr"/>
                      <a:r>
                        <a:rPr lang="fa-IR" sz="2000" b="1" dirty="0">
                          <a:cs typeface="B Nazanin" panose="00000400000000000000" pitchFamily="2" charset="-78"/>
                        </a:rPr>
                        <a:t>ارزیابی بیماران</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مجری و نویسنده مقاله</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ناهید یعقوبی</a:t>
                      </a:r>
                      <a:endParaRPr lang="en-GB" sz="2000" b="1" dirty="0">
                        <a:cs typeface="B Nazanin" panose="00000400000000000000" pitchFamily="2" charset="-78"/>
                      </a:endParaRPr>
                    </a:p>
                  </a:txBody>
                  <a:tcPr/>
                </a:tc>
                <a:extLst>
                  <a:ext uri="{0D108BD9-81ED-4DB2-BD59-A6C34878D82A}">
                    <a16:rowId xmlns:a16="http://schemas.microsoft.com/office/drawing/2014/main" val="3854679115"/>
                  </a:ext>
                </a:extLst>
              </a:tr>
              <a:tr h="483238">
                <a:tc>
                  <a:txBody>
                    <a:bodyPr/>
                    <a:lstStyle/>
                    <a:p>
                      <a:pPr algn="ctr"/>
                      <a:r>
                        <a:rPr lang="fa-IR" sz="2000" b="1" dirty="0">
                          <a:cs typeface="B Nazanin" panose="00000400000000000000" pitchFamily="2" charset="-78"/>
                        </a:rPr>
                        <a:t>ارزیابی بیماران</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همکار طرح و نویسنده مقاله</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آذین علیزاده اصل</a:t>
                      </a:r>
                      <a:endParaRPr lang="en-GB" sz="2000" b="1" dirty="0">
                        <a:cs typeface="B Nazanin" panose="00000400000000000000" pitchFamily="2" charset="-78"/>
                      </a:endParaRPr>
                    </a:p>
                  </a:txBody>
                  <a:tcPr/>
                </a:tc>
                <a:extLst>
                  <a:ext uri="{0D108BD9-81ED-4DB2-BD59-A6C34878D82A}">
                    <a16:rowId xmlns:a16="http://schemas.microsoft.com/office/drawing/2014/main" val="3002380191"/>
                  </a:ext>
                </a:extLst>
              </a:tr>
              <a:tr h="483238">
                <a:tc>
                  <a:txBody>
                    <a:bodyPr/>
                    <a:lstStyle/>
                    <a:p>
                      <a:pPr algn="ctr"/>
                      <a:r>
                        <a:rPr lang="fa-IR" sz="2000" b="1" dirty="0">
                          <a:cs typeface="B Nazanin" panose="00000400000000000000" pitchFamily="2" charset="-78"/>
                        </a:rPr>
                        <a:t>مشاور</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ناظر</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مجید ملکی</a:t>
                      </a:r>
                      <a:endParaRPr lang="en-GB" sz="2000" b="1" dirty="0">
                        <a:cs typeface="B Nazanin" panose="00000400000000000000" pitchFamily="2" charset="-78"/>
                      </a:endParaRPr>
                    </a:p>
                  </a:txBody>
                  <a:tcPr/>
                </a:tc>
                <a:extLst>
                  <a:ext uri="{0D108BD9-81ED-4DB2-BD59-A6C34878D82A}">
                    <a16:rowId xmlns:a16="http://schemas.microsoft.com/office/drawing/2014/main" val="2956427957"/>
                  </a:ext>
                </a:extLst>
              </a:tr>
              <a:tr h="483238">
                <a:tc>
                  <a:txBody>
                    <a:bodyPr/>
                    <a:lstStyle/>
                    <a:p>
                      <a:pPr algn="ctr"/>
                      <a:r>
                        <a:rPr lang="fa-IR" sz="2000" b="1" dirty="0">
                          <a:cs typeface="B Nazanin" panose="00000400000000000000" pitchFamily="2" charset="-78"/>
                        </a:rPr>
                        <a:t>ارزیابی بیماران</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مجری و نویسنده مقاله</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هادی ملک</a:t>
                      </a:r>
                      <a:endParaRPr lang="en-GB" sz="2000" b="1" dirty="0">
                        <a:cs typeface="B Nazanin" panose="00000400000000000000" pitchFamily="2" charset="-78"/>
                      </a:endParaRPr>
                    </a:p>
                  </a:txBody>
                  <a:tcPr/>
                </a:tc>
                <a:extLst>
                  <a:ext uri="{0D108BD9-81ED-4DB2-BD59-A6C34878D82A}">
                    <a16:rowId xmlns:a16="http://schemas.microsoft.com/office/drawing/2014/main" val="1660012917"/>
                  </a:ext>
                </a:extLst>
              </a:tr>
              <a:tr h="483238">
                <a:tc>
                  <a:txBody>
                    <a:bodyPr/>
                    <a:lstStyle/>
                    <a:p>
                      <a:pPr algn="ctr"/>
                      <a:r>
                        <a:rPr lang="fa-IR" sz="2000" b="1" dirty="0">
                          <a:cs typeface="B Nazanin" panose="00000400000000000000" pitchFamily="2" charset="-78"/>
                        </a:rPr>
                        <a:t>متدولوژیست</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همکار طرح </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سعیده مظلوم زاده</a:t>
                      </a:r>
                      <a:endParaRPr lang="en-GB" sz="2000" b="1" dirty="0">
                        <a:cs typeface="B Nazanin" panose="00000400000000000000" pitchFamily="2" charset="-78"/>
                      </a:endParaRPr>
                    </a:p>
                  </a:txBody>
                  <a:tcPr/>
                </a:tc>
                <a:extLst>
                  <a:ext uri="{0D108BD9-81ED-4DB2-BD59-A6C34878D82A}">
                    <a16:rowId xmlns:a16="http://schemas.microsoft.com/office/drawing/2014/main" val="3512968114"/>
                  </a:ext>
                </a:extLst>
              </a:tr>
              <a:tr h="483238">
                <a:tc>
                  <a:txBody>
                    <a:bodyPr/>
                    <a:lstStyle/>
                    <a:p>
                      <a:pPr algn="ctr"/>
                      <a:r>
                        <a:rPr lang="fa-IR" sz="2000" b="1" dirty="0">
                          <a:cs typeface="B Nazanin" panose="00000400000000000000" pitchFamily="2" charset="-78"/>
                        </a:rPr>
                        <a:t>ارزیابی بیماران</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همکار طرح و نویسنده مقاله</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زهرا جمشیدی عراقی</a:t>
                      </a:r>
                      <a:endParaRPr lang="en-GB" sz="2000" b="1" dirty="0">
                        <a:cs typeface="B Nazanin" panose="00000400000000000000" pitchFamily="2" charset="-78"/>
                      </a:endParaRPr>
                    </a:p>
                  </a:txBody>
                  <a:tcPr/>
                </a:tc>
                <a:extLst>
                  <a:ext uri="{0D108BD9-81ED-4DB2-BD59-A6C34878D82A}">
                    <a16:rowId xmlns:a16="http://schemas.microsoft.com/office/drawing/2014/main" val="97614354"/>
                  </a:ext>
                </a:extLst>
              </a:tr>
              <a:tr h="483238">
                <a:tc>
                  <a:txBody>
                    <a:bodyPr/>
                    <a:lstStyle/>
                    <a:p>
                      <a:pPr algn="ctr"/>
                      <a:r>
                        <a:rPr lang="fa-IR" sz="2000" b="1" dirty="0">
                          <a:cs typeface="B Nazanin" panose="00000400000000000000" pitchFamily="2" charset="-78"/>
                        </a:rPr>
                        <a:t>سایر</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همکار طرح و نویسنده مقاله</a:t>
                      </a:r>
                      <a:endParaRPr lang="en-GB"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احمد بیطرفان رجبی</a:t>
                      </a:r>
                      <a:endParaRPr lang="en-GB" sz="2000" b="1" dirty="0">
                        <a:cs typeface="B Nazanin" panose="00000400000000000000" pitchFamily="2" charset="-78"/>
                      </a:endParaRPr>
                    </a:p>
                  </a:txBody>
                  <a:tcPr/>
                </a:tc>
                <a:extLst>
                  <a:ext uri="{0D108BD9-81ED-4DB2-BD59-A6C34878D82A}">
                    <a16:rowId xmlns:a16="http://schemas.microsoft.com/office/drawing/2014/main" val="215282498"/>
                  </a:ext>
                </a:extLst>
              </a:tr>
            </a:tbl>
          </a:graphicData>
        </a:graphic>
      </p:graphicFrame>
    </p:spTree>
    <p:extLst>
      <p:ext uri="{BB962C8B-B14F-4D97-AF65-F5344CB8AC3E}">
        <p14:creationId xmlns:p14="http://schemas.microsoft.com/office/powerpoint/2010/main" val="360884354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9BA1AF-B7D0-4039-B57E-52FA9F38D9DF}"/>
              </a:ext>
            </a:extLst>
          </p:cNvPr>
          <p:cNvSpPr txBox="1"/>
          <p:nvPr/>
        </p:nvSpPr>
        <p:spPr>
          <a:xfrm>
            <a:off x="4405192" y="0"/>
            <a:ext cx="3381615" cy="523220"/>
          </a:xfrm>
          <a:prstGeom prst="rect">
            <a:avLst/>
          </a:prstGeom>
          <a:solidFill>
            <a:schemeClr val="accent1">
              <a:lumMod val="60000"/>
              <a:lumOff val="40000"/>
            </a:schemeClr>
          </a:solidFill>
          <a:effectLst>
            <a:softEdge rad="76200"/>
          </a:effectLst>
        </p:spPr>
        <p:txBody>
          <a:bodyPr wrap="square">
            <a:spAutoFit/>
          </a:bodyPr>
          <a:lstStyle/>
          <a:p>
            <a:pPr algn="ct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بیان مسئله</a:t>
            </a:r>
            <a:endParaRPr lang="en-GB" sz="2800" b="1" dirty="0">
              <a:cs typeface="B Nazanin" panose="00000400000000000000" pitchFamily="2" charset="-78"/>
            </a:endParaRPr>
          </a:p>
        </p:txBody>
      </p:sp>
      <p:sp>
        <p:nvSpPr>
          <p:cNvPr id="5" name="TextBox 4">
            <a:extLst>
              <a:ext uri="{FF2B5EF4-FFF2-40B4-BE49-F238E27FC236}">
                <a16:creationId xmlns:a16="http://schemas.microsoft.com/office/drawing/2014/main" id="{E6CB06B2-996B-461B-9186-A0A7D23E3D04}"/>
              </a:ext>
            </a:extLst>
          </p:cNvPr>
          <p:cNvSpPr txBox="1"/>
          <p:nvPr/>
        </p:nvSpPr>
        <p:spPr>
          <a:xfrm>
            <a:off x="61415" y="448579"/>
            <a:ext cx="11996382" cy="6186309"/>
          </a:xfrm>
          <a:prstGeom prst="rect">
            <a:avLst/>
          </a:prstGeom>
          <a:solidFill>
            <a:schemeClr val="accent1">
              <a:lumMod val="20000"/>
              <a:lumOff val="80000"/>
            </a:schemeClr>
          </a:solidFill>
        </p:spPr>
        <p:txBody>
          <a:bodyPr wrap="square">
            <a:spAutoFit/>
          </a:bodyPr>
          <a:lstStyle/>
          <a:p>
            <a:pPr algn="just" rtl="1">
              <a:lnSpc>
                <a:spcPct val="150000"/>
              </a:lnSpc>
            </a:pPr>
            <a:r>
              <a:rPr lang="en-GB" sz="1600" b="1" dirty="0">
                <a:solidFill>
                  <a:srgbClr val="C00000"/>
                </a:solidFill>
                <a:cs typeface="B Nazanin" panose="00000400000000000000" pitchFamily="2" charset="-78"/>
              </a:rPr>
              <a:t>Cardiotoxicity</a:t>
            </a:r>
            <a:r>
              <a:rPr lang="en-GB" dirty="0">
                <a:solidFill>
                  <a:schemeClr val="bg1"/>
                </a:solidFill>
                <a:cs typeface="B Nazanin" panose="00000400000000000000" pitchFamily="2" charset="-78"/>
              </a:rPr>
              <a:t> </a:t>
            </a:r>
            <a:r>
              <a:rPr lang="fa-IR" dirty="0">
                <a:solidFill>
                  <a:schemeClr val="bg1"/>
                </a:solidFill>
                <a:cs typeface="B Nazanin" panose="00000400000000000000" pitchFamily="2" charset="-78"/>
              </a:rPr>
              <a:t> یکی از مشکلات مربوط به </a:t>
            </a:r>
            <a:r>
              <a:rPr lang="fa-IR" b="1" dirty="0">
                <a:solidFill>
                  <a:schemeClr val="bg1"/>
                </a:solidFill>
                <a:cs typeface="B Nazanin" panose="00000400000000000000" pitchFamily="2" charset="-78"/>
              </a:rPr>
              <a:t>درمانهای بسیاری از انواع سرطانها </a:t>
            </a:r>
            <a:r>
              <a:rPr lang="fa-IR" dirty="0">
                <a:solidFill>
                  <a:schemeClr val="bg1"/>
                </a:solidFill>
                <a:cs typeface="B Nazanin" panose="00000400000000000000" pitchFamily="2" charset="-78"/>
              </a:rPr>
              <a:t>محسوب می شود.</a:t>
            </a:r>
          </a:p>
          <a:p>
            <a:pPr algn="just" rtl="1">
              <a:lnSpc>
                <a:spcPct val="150000"/>
              </a:lnSpc>
            </a:pPr>
            <a:r>
              <a:rPr lang="fa-IR" dirty="0">
                <a:solidFill>
                  <a:schemeClr val="bg1"/>
                </a:solidFill>
                <a:cs typeface="B Nazanin" panose="00000400000000000000" pitchFamily="2" charset="-78"/>
              </a:rPr>
              <a:t> </a:t>
            </a:r>
            <a:r>
              <a:rPr lang="en-GB" sz="1600" b="1" dirty="0">
                <a:solidFill>
                  <a:srgbClr val="C00000"/>
                </a:solidFill>
                <a:cs typeface="B Nazanin" panose="00000400000000000000" pitchFamily="2" charset="-78"/>
              </a:rPr>
              <a:t>Cardiotoxic cardiomyopathy </a:t>
            </a:r>
            <a:r>
              <a:rPr lang="fa-IR" sz="1600" b="1" dirty="0">
                <a:solidFill>
                  <a:srgbClr val="C00000"/>
                </a:solidFill>
                <a:cs typeface="B Nazanin" panose="00000400000000000000" pitchFamily="2" charset="-78"/>
              </a:rPr>
              <a:t> </a:t>
            </a:r>
            <a:r>
              <a:rPr lang="fa-IR" dirty="0">
                <a:solidFill>
                  <a:schemeClr val="bg1"/>
                </a:solidFill>
                <a:cs typeface="B Nazanin" panose="00000400000000000000" pitchFamily="2" charset="-78"/>
              </a:rPr>
              <a:t>در تقریبا 70</a:t>
            </a:r>
            <a:r>
              <a:rPr lang="fa-IR" b="1" dirty="0">
                <a:solidFill>
                  <a:schemeClr val="bg1"/>
                </a:solidFill>
                <a:cs typeface="B Nazanin" panose="00000400000000000000" pitchFamily="2" charset="-78"/>
              </a:rPr>
              <a:t> درصد بیماران سرطانی با عوارض درمانی </a:t>
            </a:r>
            <a:r>
              <a:rPr lang="fa-IR" dirty="0">
                <a:solidFill>
                  <a:schemeClr val="bg1"/>
                </a:solidFill>
                <a:cs typeface="B Nazanin" panose="00000400000000000000" pitchFamily="2" charset="-78"/>
              </a:rPr>
              <a:t>دیده می شود.</a:t>
            </a:r>
          </a:p>
          <a:p>
            <a:pPr algn="just" rtl="1">
              <a:lnSpc>
                <a:spcPct val="150000"/>
              </a:lnSpc>
            </a:pPr>
            <a:r>
              <a:rPr lang="fa-IR" dirty="0">
                <a:solidFill>
                  <a:schemeClr val="bg1"/>
                </a:solidFill>
                <a:cs typeface="B Nazanin" panose="00000400000000000000" pitchFamily="2" charset="-78"/>
              </a:rPr>
              <a:t> دو گروه </a:t>
            </a:r>
            <a:r>
              <a:rPr lang="fa-IR" b="1" dirty="0">
                <a:solidFill>
                  <a:schemeClr val="bg1"/>
                </a:solidFill>
                <a:cs typeface="B Nazanin" panose="00000400000000000000" pitchFamily="2" charset="-78"/>
              </a:rPr>
              <a:t>عوامل آنتی کنسر </a:t>
            </a:r>
            <a:r>
              <a:rPr lang="fa-IR" dirty="0">
                <a:solidFill>
                  <a:schemeClr val="bg1"/>
                </a:solidFill>
                <a:cs typeface="B Nazanin" panose="00000400000000000000" pitchFamily="2" charset="-78"/>
              </a:rPr>
              <a:t>مسئول ایجاد </a:t>
            </a:r>
            <a:r>
              <a:rPr lang="en-GB" sz="1600" b="1" dirty="0">
                <a:solidFill>
                  <a:srgbClr val="C00000"/>
                </a:solidFill>
                <a:cs typeface="B Nazanin" panose="00000400000000000000" pitchFamily="2" charset="-78"/>
              </a:rPr>
              <a:t>LV dysfunction </a:t>
            </a:r>
            <a:r>
              <a:rPr lang="fa-IR" dirty="0">
                <a:solidFill>
                  <a:schemeClr val="bg1"/>
                </a:solidFill>
                <a:cs typeface="B Nazanin" panose="00000400000000000000" pitchFamily="2" charset="-78"/>
              </a:rPr>
              <a:t>شناخته شده اند:</a:t>
            </a:r>
          </a:p>
          <a:p>
            <a:pPr algn="just" rtl="1">
              <a:lnSpc>
                <a:spcPct val="150000"/>
              </a:lnSpc>
            </a:pPr>
            <a:r>
              <a:rPr lang="en-GB" sz="1600" b="1" dirty="0">
                <a:solidFill>
                  <a:schemeClr val="bg1"/>
                </a:solidFill>
                <a:cs typeface="B Nazanin" panose="00000400000000000000" pitchFamily="2" charset="-78"/>
              </a:rPr>
              <a:t> </a:t>
            </a:r>
            <a:r>
              <a:rPr lang="en-GB" sz="1600" b="1" dirty="0">
                <a:solidFill>
                  <a:srgbClr val="7030A0"/>
                </a:solidFill>
                <a:cs typeface="B Nazanin" panose="00000400000000000000" pitchFamily="2" charset="-78"/>
              </a:rPr>
              <a:t>Anthracyclines</a:t>
            </a:r>
            <a:r>
              <a:rPr lang="en-GB" dirty="0">
                <a:solidFill>
                  <a:schemeClr val="bg1"/>
                </a:solidFill>
                <a:cs typeface="B Nazanin" panose="00000400000000000000" pitchFamily="2" charset="-78"/>
              </a:rPr>
              <a:t> </a:t>
            </a:r>
            <a:r>
              <a:rPr lang="fa-IR" dirty="0">
                <a:solidFill>
                  <a:schemeClr val="bg1"/>
                </a:solidFill>
                <a:cs typeface="B Nazanin" panose="00000400000000000000" pitchFamily="2" charset="-78"/>
              </a:rPr>
              <a:t>و </a:t>
            </a:r>
            <a:r>
              <a:rPr lang="en-GB" sz="1600" b="1" dirty="0">
                <a:solidFill>
                  <a:schemeClr val="accent6">
                    <a:lumMod val="50000"/>
                  </a:schemeClr>
                </a:solidFill>
                <a:cs typeface="B Nazanin" panose="00000400000000000000" pitchFamily="2" charset="-78"/>
              </a:rPr>
              <a:t>targeted therapy </a:t>
            </a:r>
            <a:r>
              <a:rPr lang="fa-IR" sz="1600" b="1" dirty="0">
                <a:solidFill>
                  <a:schemeClr val="accent6">
                    <a:lumMod val="75000"/>
                  </a:schemeClr>
                </a:solidFill>
                <a:cs typeface="B Nazanin" panose="00000400000000000000" pitchFamily="2" charset="-78"/>
              </a:rPr>
              <a:t>ه</a:t>
            </a:r>
            <a:r>
              <a:rPr lang="fa-IR" sz="1600" b="1" dirty="0">
                <a:solidFill>
                  <a:schemeClr val="accent6">
                    <a:lumMod val="50000"/>
                  </a:schemeClr>
                </a:solidFill>
                <a:cs typeface="B Nazanin" panose="00000400000000000000" pitchFamily="2" charset="-78"/>
              </a:rPr>
              <a:t>ا </a:t>
            </a:r>
            <a:r>
              <a:rPr lang="fa-IR" dirty="0">
                <a:solidFill>
                  <a:schemeClr val="bg1"/>
                </a:solidFill>
                <a:cs typeface="B Nazanin" panose="00000400000000000000" pitchFamily="2" charset="-78"/>
              </a:rPr>
              <a:t>(مهارکننده های تیروزین کیناز، </a:t>
            </a:r>
            <a:r>
              <a:rPr lang="en-GB" dirty="0">
                <a:solidFill>
                  <a:schemeClr val="bg1"/>
                </a:solidFill>
                <a:cs typeface="B Nazanin" panose="00000400000000000000" pitchFamily="2" charset="-78"/>
              </a:rPr>
              <a:t>anti-human epidermal growth factors receptor 2، anti-vascular endothelial growth factor، </a:t>
            </a:r>
            <a:r>
              <a:rPr lang="fa-IR" dirty="0">
                <a:solidFill>
                  <a:schemeClr val="bg1"/>
                </a:solidFill>
                <a:cs typeface="B Nazanin" panose="00000400000000000000" pitchFamily="2" charset="-78"/>
              </a:rPr>
              <a:t>مهارکننده های </a:t>
            </a:r>
            <a:r>
              <a:rPr lang="en-GB" dirty="0">
                <a:solidFill>
                  <a:schemeClr val="bg1"/>
                </a:solidFill>
                <a:cs typeface="B Nazanin" panose="00000400000000000000" pitchFamily="2" charset="-78"/>
              </a:rPr>
              <a:t>Proteasome</a:t>
            </a:r>
            <a:r>
              <a:rPr lang="fa-IR" dirty="0">
                <a:solidFill>
                  <a:schemeClr val="bg1"/>
                </a:solidFill>
                <a:cs typeface="B Nazanin" panose="00000400000000000000" pitchFamily="2" charset="-78"/>
              </a:rPr>
              <a:t> </a:t>
            </a:r>
          </a:p>
          <a:p>
            <a:pPr algn="just" rtl="1">
              <a:lnSpc>
                <a:spcPct val="150000"/>
              </a:lnSpc>
            </a:pPr>
            <a:r>
              <a:rPr lang="fa-IR" dirty="0">
                <a:solidFill>
                  <a:schemeClr val="bg1"/>
                </a:solidFill>
                <a:cs typeface="B Nazanin" panose="00000400000000000000" pitchFamily="2" charset="-78"/>
              </a:rPr>
              <a:t>و اخیرا </a:t>
            </a:r>
            <a:r>
              <a:rPr lang="en-GB" dirty="0">
                <a:solidFill>
                  <a:schemeClr val="bg1"/>
                </a:solidFill>
                <a:cs typeface="B Nazanin" panose="00000400000000000000" pitchFamily="2" charset="-78"/>
              </a:rPr>
              <a:t> </a:t>
            </a:r>
            <a:r>
              <a:rPr lang="en-GB" sz="1600" b="1" dirty="0">
                <a:solidFill>
                  <a:schemeClr val="accent6">
                    <a:lumMod val="75000"/>
                  </a:schemeClr>
                </a:solidFill>
                <a:cs typeface="B Nazanin" panose="00000400000000000000" pitchFamily="2" charset="-78"/>
              </a:rPr>
              <a:t>Checkpoint immune inhibitors </a:t>
            </a:r>
            <a:r>
              <a:rPr lang="fa-IR" dirty="0">
                <a:solidFill>
                  <a:schemeClr val="bg1"/>
                </a:solidFill>
                <a:cs typeface="B Nazanin" panose="00000400000000000000" pitchFamily="2" charset="-78"/>
              </a:rPr>
              <a:t>مسیرهای جدیدی </a:t>
            </a:r>
            <a:r>
              <a:rPr lang="fa-IR" b="1" dirty="0">
                <a:solidFill>
                  <a:schemeClr val="bg1"/>
                </a:solidFill>
                <a:cs typeface="B Nazanin" panose="00000400000000000000" pitchFamily="2" charset="-78"/>
              </a:rPr>
              <a:t>برای سمیت قلبی </a:t>
            </a:r>
            <a:r>
              <a:rPr lang="fa-IR" dirty="0">
                <a:solidFill>
                  <a:schemeClr val="bg1"/>
                </a:solidFill>
                <a:cs typeface="B Nazanin" panose="00000400000000000000" pitchFamily="2" charset="-78"/>
              </a:rPr>
              <a:t>پیشنهاد کرده اند.</a:t>
            </a:r>
            <a:endParaRPr lang="en-GB" dirty="0">
              <a:solidFill>
                <a:schemeClr val="bg1"/>
              </a:solidFill>
              <a:cs typeface="B Nazanin" panose="00000400000000000000" pitchFamily="2" charset="-78"/>
            </a:endParaRPr>
          </a:p>
          <a:p>
            <a:pPr algn="just" rtl="1">
              <a:lnSpc>
                <a:spcPct val="150000"/>
              </a:lnSpc>
            </a:pPr>
            <a:r>
              <a:rPr lang="en-GB" dirty="0">
                <a:solidFill>
                  <a:schemeClr val="bg1"/>
                </a:solidFill>
                <a:cs typeface="B Nazanin" panose="00000400000000000000" pitchFamily="2" charset="-78"/>
              </a:rPr>
              <a:t> </a:t>
            </a:r>
            <a:r>
              <a:rPr lang="en-GB" sz="1600" b="1" dirty="0">
                <a:solidFill>
                  <a:schemeClr val="accent6">
                    <a:lumMod val="75000"/>
                  </a:schemeClr>
                </a:solidFill>
                <a:cs typeface="B Nazanin" panose="00000400000000000000" pitchFamily="2" charset="-78"/>
              </a:rPr>
              <a:t>LV dysfunction </a:t>
            </a:r>
            <a:r>
              <a:rPr lang="fa-IR" dirty="0">
                <a:solidFill>
                  <a:schemeClr val="bg1"/>
                </a:solidFill>
                <a:cs typeface="B Nazanin" panose="00000400000000000000" pitchFamily="2" charset="-78"/>
              </a:rPr>
              <a:t>ایجاد شده توسط شیمی درمانی های </a:t>
            </a:r>
            <a:r>
              <a:rPr lang="en-GB" dirty="0">
                <a:solidFill>
                  <a:schemeClr val="bg1"/>
                </a:solidFill>
                <a:cs typeface="B Nazanin" panose="00000400000000000000" pitchFamily="2" charset="-78"/>
              </a:rPr>
              <a:t> cardiotoxic </a:t>
            </a:r>
            <a:r>
              <a:rPr lang="fa-IR" dirty="0">
                <a:solidFill>
                  <a:schemeClr val="bg1"/>
                </a:solidFill>
                <a:cs typeface="B Nazanin" panose="00000400000000000000" pitchFamily="2" charset="-78"/>
              </a:rPr>
              <a:t>با کاهش بیشتر از 10 درصد </a:t>
            </a:r>
            <a:r>
              <a:rPr lang="en-GB" dirty="0">
                <a:solidFill>
                  <a:schemeClr val="bg1"/>
                </a:solidFill>
                <a:cs typeface="B Nazanin" panose="00000400000000000000" pitchFamily="2" charset="-78"/>
              </a:rPr>
              <a:t> LVEF </a:t>
            </a:r>
            <a:r>
              <a:rPr lang="fa-IR" dirty="0">
                <a:solidFill>
                  <a:schemeClr val="bg1"/>
                </a:solidFill>
                <a:cs typeface="B Nazanin" panose="00000400000000000000" pitchFamily="2" charset="-78"/>
              </a:rPr>
              <a:t>تا مقادیر کمتر از 53 درصد تعریف می شود. </a:t>
            </a:r>
            <a:endParaRPr lang="en-GB" dirty="0">
              <a:solidFill>
                <a:schemeClr val="bg1"/>
              </a:solidFill>
              <a:cs typeface="B Nazanin" panose="00000400000000000000" pitchFamily="2" charset="-78"/>
            </a:endParaRPr>
          </a:p>
          <a:p>
            <a:pPr algn="just" rtl="1">
              <a:lnSpc>
                <a:spcPct val="150000"/>
              </a:lnSpc>
            </a:pPr>
            <a:r>
              <a:rPr lang="fa-IR" b="1" dirty="0">
                <a:solidFill>
                  <a:schemeClr val="bg1"/>
                </a:solidFill>
                <a:cs typeface="B Nazanin" panose="00000400000000000000" pitchFamily="2" charset="-78"/>
              </a:rPr>
              <a:t>دیتکت کردن به موقع </a:t>
            </a:r>
            <a:r>
              <a:rPr lang="fa-IR" dirty="0">
                <a:solidFill>
                  <a:schemeClr val="bg1"/>
                </a:solidFill>
                <a:cs typeface="B Nazanin" panose="00000400000000000000" pitchFamily="2" charset="-78"/>
              </a:rPr>
              <a:t>درجات این </a:t>
            </a:r>
            <a:r>
              <a:rPr lang="en-GB" dirty="0">
                <a:solidFill>
                  <a:schemeClr val="bg1"/>
                </a:solidFill>
                <a:cs typeface="B Nazanin" panose="00000400000000000000" pitchFamily="2" charset="-78"/>
              </a:rPr>
              <a:t> </a:t>
            </a:r>
            <a:r>
              <a:rPr lang="en-GB" sz="1600" b="1" dirty="0">
                <a:solidFill>
                  <a:schemeClr val="bg1"/>
                </a:solidFill>
                <a:cs typeface="B Nazanin" panose="00000400000000000000" pitchFamily="2" charset="-78"/>
              </a:rPr>
              <a:t>cardiotoxicity</a:t>
            </a:r>
            <a:r>
              <a:rPr lang="en-GB" dirty="0">
                <a:solidFill>
                  <a:schemeClr val="bg1"/>
                </a:solidFill>
                <a:cs typeface="B Nazanin" panose="00000400000000000000" pitchFamily="2" charset="-78"/>
              </a:rPr>
              <a:t> </a:t>
            </a:r>
            <a:r>
              <a:rPr lang="fa-IR" b="1" dirty="0">
                <a:solidFill>
                  <a:srgbClr val="C00000"/>
                </a:solidFill>
                <a:cs typeface="B Nazanin" panose="00000400000000000000" pitchFamily="2" charset="-78"/>
              </a:rPr>
              <a:t>بسیار سخت </a:t>
            </a:r>
            <a:r>
              <a:rPr lang="fa-IR" dirty="0">
                <a:solidFill>
                  <a:schemeClr val="bg1"/>
                </a:solidFill>
                <a:cs typeface="B Nazanin" panose="00000400000000000000" pitchFamily="2" charset="-78"/>
              </a:rPr>
              <a:t>می باشد. </a:t>
            </a:r>
            <a:endParaRPr lang="en-GB" dirty="0">
              <a:solidFill>
                <a:schemeClr val="bg1"/>
              </a:solidFill>
              <a:cs typeface="B Nazanin" panose="00000400000000000000" pitchFamily="2" charset="-78"/>
            </a:endParaRPr>
          </a:p>
          <a:p>
            <a:pPr algn="just" rtl="1">
              <a:lnSpc>
                <a:spcPct val="150000"/>
              </a:lnSpc>
            </a:pPr>
            <a:r>
              <a:rPr lang="fa-IR" dirty="0">
                <a:solidFill>
                  <a:schemeClr val="bg1"/>
                </a:solidFill>
                <a:cs typeface="B Nazanin" panose="00000400000000000000" pitchFamily="2" charset="-78"/>
              </a:rPr>
              <a:t>بر طبق گایدلاینهای انجمن قلب اروپا، </a:t>
            </a:r>
            <a:r>
              <a:rPr lang="fa-IR" b="1" dirty="0">
                <a:solidFill>
                  <a:srgbClr val="C00000"/>
                </a:solidFill>
                <a:cs typeface="B Nazanin" panose="00000400000000000000" pitchFamily="2" charset="-78"/>
              </a:rPr>
              <a:t>ارزیابی</a:t>
            </a:r>
            <a:r>
              <a:rPr lang="fa-IR" sz="1600" b="1" dirty="0">
                <a:solidFill>
                  <a:srgbClr val="C00000"/>
                </a:solidFill>
                <a:cs typeface="B Nazanin" panose="00000400000000000000" pitchFamily="2" charset="-78"/>
              </a:rPr>
              <a:t> </a:t>
            </a:r>
            <a:r>
              <a:rPr lang="en-GB" sz="1600" b="1" dirty="0">
                <a:solidFill>
                  <a:srgbClr val="C00000"/>
                </a:solidFill>
                <a:cs typeface="B Nazanin" panose="00000400000000000000" pitchFamily="2" charset="-78"/>
              </a:rPr>
              <a:t>LVEF</a:t>
            </a:r>
            <a:r>
              <a:rPr lang="fa-IR" dirty="0">
                <a:solidFill>
                  <a:schemeClr val="bg1"/>
                </a:solidFill>
                <a:cs typeface="B Nazanin" panose="00000400000000000000" pitchFamily="2" charset="-78"/>
              </a:rPr>
              <a:t> می تواند توسط </a:t>
            </a:r>
            <a:r>
              <a:rPr lang="fa-IR" b="1" dirty="0">
                <a:solidFill>
                  <a:schemeClr val="bg1"/>
                </a:solidFill>
                <a:cs typeface="B Nazanin" panose="00000400000000000000" pitchFamily="2" charset="-78"/>
              </a:rPr>
              <a:t>اکوکاردیوگرافی (سه بعدی) </a:t>
            </a:r>
            <a:r>
              <a:rPr lang="fa-IR" dirty="0">
                <a:solidFill>
                  <a:schemeClr val="bg1"/>
                </a:solidFill>
                <a:cs typeface="B Nazanin" panose="00000400000000000000" pitchFamily="2" charset="-78"/>
              </a:rPr>
              <a:t>و </a:t>
            </a:r>
            <a:r>
              <a:rPr lang="fa-IR" b="1" dirty="0">
                <a:solidFill>
                  <a:schemeClr val="bg1"/>
                </a:solidFill>
                <a:cs typeface="B Nazanin" panose="00000400000000000000" pitchFamily="2" charset="-78"/>
              </a:rPr>
              <a:t>تصویربرداری هسته ای قلب </a:t>
            </a:r>
            <a:r>
              <a:rPr lang="fa-IR" dirty="0">
                <a:solidFill>
                  <a:schemeClr val="bg1"/>
                </a:solidFill>
                <a:cs typeface="B Nazanin" panose="00000400000000000000" pitchFamily="2" charset="-78"/>
              </a:rPr>
              <a:t>و تکنیک تصویربرداری </a:t>
            </a:r>
            <a:r>
              <a:rPr lang="en-GB" dirty="0">
                <a:solidFill>
                  <a:schemeClr val="bg1"/>
                </a:solidFill>
                <a:cs typeface="B Nazanin" panose="00000400000000000000" pitchFamily="2" charset="-78"/>
              </a:rPr>
              <a:t> MRI </a:t>
            </a:r>
            <a:r>
              <a:rPr lang="fa-IR" dirty="0">
                <a:solidFill>
                  <a:schemeClr val="bg1"/>
                </a:solidFill>
                <a:cs typeface="B Nazanin" panose="00000400000000000000" pitchFamily="2" charset="-78"/>
              </a:rPr>
              <a:t>قلبی انجام گیرد</a:t>
            </a:r>
            <a:r>
              <a:rPr lang="en-GB" dirty="0">
                <a:solidFill>
                  <a:schemeClr val="bg1"/>
                </a:solidFill>
                <a:cs typeface="B Nazanin" panose="00000400000000000000" pitchFamily="2" charset="-78"/>
              </a:rPr>
              <a:t>.</a:t>
            </a:r>
          </a:p>
          <a:p>
            <a:pPr algn="just" rtl="1">
              <a:lnSpc>
                <a:spcPct val="150000"/>
              </a:lnSpc>
            </a:pPr>
            <a:r>
              <a:rPr lang="fa-IR" dirty="0">
                <a:solidFill>
                  <a:schemeClr val="bg1"/>
                </a:solidFill>
                <a:cs typeface="B Nazanin" panose="00000400000000000000" pitchFamily="2" charset="-78"/>
              </a:rPr>
              <a:t>جهت دیتکت کردن آسیبهای قلبی قبل از تغییر در </a:t>
            </a:r>
            <a:r>
              <a:rPr lang="en-GB" dirty="0">
                <a:solidFill>
                  <a:schemeClr val="bg1"/>
                </a:solidFill>
                <a:cs typeface="B Nazanin" panose="00000400000000000000" pitchFamily="2" charset="-78"/>
              </a:rPr>
              <a:t>LVEF ، </a:t>
            </a:r>
            <a:r>
              <a:rPr lang="fa-IR" dirty="0">
                <a:solidFill>
                  <a:schemeClr val="bg1"/>
                </a:solidFill>
                <a:cs typeface="B Nazanin" panose="00000400000000000000" pitchFamily="2" charset="-78"/>
              </a:rPr>
              <a:t>افزایش سطح بیومارکرها (بویژه تروپونین ال،</a:t>
            </a:r>
            <a:r>
              <a:rPr lang="en-GB" dirty="0" err="1">
                <a:solidFill>
                  <a:schemeClr val="bg1"/>
                </a:solidFill>
                <a:cs typeface="B Nazanin" panose="00000400000000000000" pitchFamily="2" charset="-78"/>
              </a:rPr>
              <a:t>Tnl</a:t>
            </a:r>
            <a:r>
              <a:rPr lang="en-GB" dirty="0">
                <a:solidFill>
                  <a:schemeClr val="bg1"/>
                </a:solidFill>
                <a:cs typeface="B Nazanin" panose="00000400000000000000" pitchFamily="2" charset="-78"/>
              </a:rPr>
              <a:t>) </a:t>
            </a:r>
            <a:r>
              <a:rPr lang="fa-IR" dirty="0">
                <a:solidFill>
                  <a:schemeClr val="bg1"/>
                </a:solidFill>
                <a:cs typeface="B Nazanin" panose="00000400000000000000" pitchFamily="2" charset="-78"/>
              </a:rPr>
              <a:t>و یک کاهش بیشتر از 15% </a:t>
            </a:r>
            <a:r>
              <a:rPr lang="en-GB" dirty="0">
                <a:solidFill>
                  <a:schemeClr val="bg1"/>
                </a:solidFill>
                <a:cs typeface="B Nazanin" panose="00000400000000000000" pitchFamily="2" charset="-78"/>
              </a:rPr>
              <a:t>longitudinal strain global </a:t>
            </a:r>
            <a:r>
              <a:rPr lang="fa-IR" dirty="0">
                <a:solidFill>
                  <a:schemeClr val="bg1"/>
                </a:solidFill>
                <a:cs typeface="B Nazanin" panose="00000400000000000000" pitchFamily="2" charset="-78"/>
              </a:rPr>
              <a:t>از ابزارهای مفید می باشد. </a:t>
            </a:r>
          </a:p>
          <a:p>
            <a:pPr algn="just" rtl="1"/>
            <a:r>
              <a:rPr lang="en-GB" dirty="0">
                <a:solidFill>
                  <a:schemeClr val="bg1"/>
                </a:solidFill>
                <a:cs typeface="B Nazanin" panose="00000400000000000000" pitchFamily="2" charset="-78"/>
              </a:rPr>
              <a:t>GLS</a:t>
            </a:r>
            <a:r>
              <a:rPr lang="fa-IR" dirty="0">
                <a:solidFill>
                  <a:schemeClr val="bg1"/>
                </a:solidFill>
                <a:cs typeface="B Nazanin" panose="00000400000000000000" pitchFamily="2" charset="-78"/>
              </a:rPr>
              <a:t>یک پیشگویی کننده قوی مرگ ومیر در چندین بیماری قلبی می باشد و بنظر میرسد یک مارکر پایداری از </a:t>
            </a:r>
            <a:r>
              <a:rPr lang="en-GB" dirty="0">
                <a:solidFill>
                  <a:schemeClr val="bg1"/>
                </a:solidFill>
                <a:cs typeface="B Nazanin" panose="00000400000000000000" pitchFamily="2" charset="-78"/>
              </a:rPr>
              <a:t>cardiotoxicity </a:t>
            </a:r>
            <a:r>
              <a:rPr lang="fa-IR" dirty="0">
                <a:solidFill>
                  <a:schemeClr val="bg1"/>
                </a:solidFill>
                <a:cs typeface="B Nazanin" panose="00000400000000000000" pitchFamily="2" charset="-78"/>
              </a:rPr>
              <a:t>باشد. انجمن اکوکاردیوگرافی آمریکا و اروپا کاهش 15% و بیشتر </a:t>
            </a:r>
            <a:r>
              <a:rPr lang="en-GB" dirty="0">
                <a:solidFill>
                  <a:schemeClr val="bg1"/>
                </a:solidFill>
                <a:cs typeface="B Nazanin" panose="00000400000000000000" pitchFamily="2" charset="-78"/>
              </a:rPr>
              <a:t>GLS </a:t>
            </a:r>
            <a:r>
              <a:rPr lang="fa-IR" dirty="0">
                <a:solidFill>
                  <a:schemeClr val="bg1"/>
                </a:solidFill>
                <a:cs typeface="B Nazanin" panose="00000400000000000000" pitchFamily="2" charset="-78"/>
              </a:rPr>
              <a:t>را به عنوان تغییر معنی دار جهت دیتکت </a:t>
            </a:r>
            <a:r>
              <a:rPr lang="en-GB" dirty="0">
                <a:solidFill>
                  <a:schemeClr val="bg1"/>
                </a:solidFill>
                <a:cs typeface="B Nazanin" panose="00000400000000000000" pitchFamily="2" charset="-78"/>
              </a:rPr>
              <a:t>cardiotoxicity </a:t>
            </a:r>
            <a:r>
              <a:rPr lang="fa-IR" dirty="0">
                <a:solidFill>
                  <a:schemeClr val="bg1"/>
                </a:solidFill>
                <a:cs typeface="B Nazanin" panose="00000400000000000000" pitchFamily="2" charset="-78"/>
              </a:rPr>
              <a:t>معرفی کرده است.</a:t>
            </a:r>
          </a:p>
          <a:p>
            <a:pPr algn="just" rtl="1"/>
            <a:r>
              <a:rPr lang="en-GB" dirty="0">
                <a:solidFill>
                  <a:schemeClr val="bg1"/>
                </a:solidFill>
                <a:cs typeface="B Nazanin" panose="00000400000000000000" pitchFamily="2" charset="-78"/>
              </a:rPr>
              <a:t>CMR </a:t>
            </a:r>
            <a:r>
              <a:rPr lang="fa-IR" dirty="0">
                <a:solidFill>
                  <a:schemeClr val="bg1"/>
                </a:solidFill>
                <a:cs typeface="B Nazanin" panose="00000400000000000000" pitchFamily="2" charset="-78"/>
              </a:rPr>
              <a:t>سبب راحت کردن درک ما برای سمیت قلبی پاتوژن می باشد. تغییرات بافت قلبی، مانند ادم درون و بیرون سلولی و فیبروز ممکن است منجر به تغییر در </a:t>
            </a:r>
            <a:r>
              <a:rPr lang="en-GB" dirty="0">
                <a:solidFill>
                  <a:schemeClr val="bg1"/>
                </a:solidFill>
                <a:cs typeface="B Nazanin" panose="00000400000000000000" pitchFamily="2" charset="-78"/>
              </a:rPr>
              <a:t>LV volume، </a:t>
            </a:r>
            <a:r>
              <a:rPr lang="fa-IR" dirty="0">
                <a:solidFill>
                  <a:schemeClr val="bg1"/>
                </a:solidFill>
                <a:cs typeface="B Nazanin" panose="00000400000000000000" pitchFamily="2" charset="-78"/>
              </a:rPr>
              <a:t>کاهش در </a:t>
            </a:r>
            <a:r>
              <a:rPr lang="en-GB" dirty="0">
                <a:solidFill>
                  <a:schemeClr val="bg1"/>
                </a:solidFill>
                <a:cs typeface="B Nazanin" panose="00000400000000000000" pitchFamily="2" charset="-78"/>
              </a:rPr>
              <a:t>LVEF </a:t>
            </a:r>
            <a:r>
              <a:rPr lang="fa-IR" dirty="0">
                <a:solidFill>
                  <a:schemeClr val="bg1"/>
                </a:solidFill>
                <a:cs typeface="B Nazanin" panose="00000400000000000000" pitchFamily="2" charset="-78"/>
              </a:rPr>
              <a:t>یا تغییر در </a:t>
            </a:r>
            <a:r>
              <a:rPr lang="en-GB" dirty="0">
                <a:solidFill>
                  <a:schemeClr val="bg1"/>
                </a:solidFill>
                <a:cs typeface="B Nazanin" panose="00000400000000000000" pitchFamily="2" charset="-78"/>
              </a:rPr>
              <a:t>Strain </a:t>
            </a:r>
            <a:r>
              <a:rPr lang="fa-IR" dirty="0">
                <a:solidFill>
                  <a:schemeClr val="bg1"/>
                </a:solidFill>
                <a:cs typeface="B Nazanin" panose="00000400000000000000" pitchFamily="2" charset="-78"/>
              </a:rPr>
              <a:t>قلبی گردد و می تواند مارکر اولیه صدمات قلبی باشد.</a:t>
            </a:r>
            <a:endParaRPr lang="en-GB" dirty="0">
              <a:solidFill>
                <a:schemeClr val="bg1"/>
              </a:solidFill>
            </a:endParaRPr>
          </a:p>
        </p:txBody>
      </p:sp>
    </p:spTree>
    <p:extLst>
      <p:ext uri="{BB962C8B-B14F-4D97-AF65-F5344CB8AC3E}">
        <p14:creationId xmlns:p14="http://schemas.microsoft.com/office/powerpoint/2010/main" val="303813899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CAB56-EBD0-4137-ADD7-96CF07B19576}"/>
              </a:ext>
            </a:extLst>
          </p:cNvPr>
          <p:cNvSpPr txBox="1"/>
          <p:nvPr/>
        </p:nvSpPr>
        <p:spPr>
          <a:xfrm>
            <a:off x="272956" y="1462303"/>
            <a:ext cx="11668836" cy="4812856"/>
          </a:xfrm>
          <a:prstGeom prst="rect">
            <a:avLst/>
          </a:prstGeom>
          <a:solidFill>
            <a:schemeClr val="accent1">
              <a:lumMod val="20000"/>
              <a:lumOff val="80000"/>
            </a:schemeClr>
          </a:solidFill>
        </p:spPr>
        <p:txBody>
          <a:bodyPr wrap="square">
            <a:spAutoFit/>
          </a:bodyPr>
          <a:lstStyle/>
          <a:p>
            <a:pPr algn="just" rtl="1">
              <a:lnSpc>
                <a:spcPct val="150000"/>
              </a:lnSpc>
            </a:pPr>
            <a:r>
              <a:rPr lang="fa-IR" sz="1600" dirty="0">
                <a:solidFill>
                  <a:schemeClr val="bg1"/>
                </a:solidFill>
                <a:cs typeface="B Nazanin" panose="00000400000000000000" pitchFamily="2" charset="-78"/>
              </a:rPr>
              <a:t>پیشرفت در درمان سرطان سبب افزایش نجات بیماران از سرطان شده است و تعداد بیشتری از مردم برای سالهای بیشتری پس از درمان بدون سرطان زندگی می کنند. این درمانهای نجات بخش، هنگامی که در درمان سرطان موفق هستند، می توانند در برخی از موارد ایجاد مشکل در سیستم قلبی عروقی بنمایند که </a:t>
            </a:r>
            <a:r>
              <a:rPr lang="en-GB" sz="1600" dirty="0">
                <a:solidFill>
                  <a:schemeClr val="bg1"/>
                </a:solidFill>
                <a:cs typeface="B Nazanin" panose="00000400000000000000" pitchFamily="2" charset="-78"/>
              </a:rPr>
              <a:t>cardiotoxicity </a:t>
            </a:r>
            <a:r>
              <a:rPr lang="fa-IR" sz="1600" dirty="0">
                <a:solidFill>
                  <a:schemeClr val="bg1"/>
                </a:solidFill>
                <a:cs typeface="B Nazanin" panose="00000400000000000000" pitchFamily="2" charset="-78"/>
              </a:rPr>
              <a:t>یا سمیت قلبی نامیده می شود. سمیت قلبی می تواند در طی درمان سرطان و یا طی روزها و ماهها و یا سالهای پس از درمان سرطان ایجاد شود، در حالیکه بیمار از سرطان رهایی پیدا کرده است. صدمات قلبی ایجاد شده توسط </a:t>
            </a:r>
            <a:r>
              <a:rPr lang="fa-IR" sz="1600" dirty="0">
                <a:solidFill>
                  <a:schemeClr val="accent1">
                    <a:lumMod val="60000"/>
                    <a:lumOff val="40000"/>
                  </a:schemeClr>
                </a:solidFill>
                <a:cs typeface="B Nazanin" panose="00000400000000000000" pitchFamily="2" charset="-78"/>
              </a:rPr>
              <a:t>سمیت قلبی </a:t>
            </a:r>
            <a:r>
              <a:rPr lang="fa-IR" sz="1600" dirty="0">
                <a:solidFill>
                  <a:schemeClr val="bg1"/>
                </a:solidFill>
                <a:cs typeface="B Nazanin" panose="00000400000000000000" pitchFamily="2" charset="-78"/>
              </a:rPr>
              <a:t>ناشی از شیمی درمانی می تواند سبب </a:t>
            </a:r>
            <a:r>
              <a:rPr lang="fa-IR" sz="1600" dirty="0">
                <a:solidFill>
                  <a:schemeClr val="accent1">
                    <a:lumMod val="60000"/>
                    <a:lumOff val="40000"/>
                  </a:schemeClr>
                </a:solidFill>
                <a:cs typeface="B Nazanin" panose="00000400000000000000" pitchFamily="2" charset="-78"/>
              </a:rPr>
              <a:t>کاهش کیفیت زندگی </a:t>
            </a:r>
            <a:r>
              <a:rPr lang="fa-IR" sz="1600" dirty="0">
                <a:solidFill>
                  <a:schemeClr val="bg1"/>
                </a:solidFill>
                <a:cs typeface="B Nazanin" panose="00000400000000000000" pitchFamily="2" charset="-78"/>
              </a:rPr>
              <a:t>و </a:t>
            </a:r>
            <a:r>
              <a:rPr lang="fa-IR" sz="1600" dirty="0">
                <a:solidFill>
                  <a:schemeClr val="accent1">
                    <a:lumMod val="60000"/>
                    <a:lumOff val="40000"/>
                  </a:schemeClr>
                </a:solidFill>
                <a:cs typeface="B Nazanin" panose="00000400000000000000" pitchFamily="2" charset="-78"/>
              </a:rPr>
              <a:t>افزایش ریسک مرگ </a:t>
            </a:r>
            <a:r>
              <a:rPr lang="fa-IR" sz="1600" dirty="0">
                <a:solidFill>
                  <a:schemeClr val="bg1"/>
                </a:solidFill>
                <a:cs typeface="B Nazanin" panose="00000400000000000000" pitchFamily="2" charset="-78"/>
              </a:rPr>
              <a:t>ناشی از بیماری های قلبی گردد. </a:t>
            </a:r>
          </a:p>
          <a:p>
            <a:pPr algn="just" rtl="1">
              <a:lnSpc>
                <a:spcPct val="150000"/>
              </a:lnSpc>
            </a:pPr>
            <a:r>
              <a:rPr lang="fa-IR" sz="1600" b="1" dirty="0">
                <a:solidFill>
                  <a:schemeClr val="bg1"/>
                </a:solidFill>
                <a:cs typeface="B Nazanin" panose="00000400000000000000" pitchFamily="2" charset="-78"/>
              </a:rPr>
              <a:t>مدیریت تک به تک بیماران با ارزیابی دقیق و درمان ریسک فاکتورهای قلبی بایستی قبل و پس از شروع شیمی درمانی انجام گیرد. تعریف فعلی </a:t>
            </a:r>
            <a:r>
              <a:rPr lang="en-GB" sz="1600" b="1" dirty="0">
                <a:solidFill>
                  <a:schemeClr val="bg1"/>
                </a:solidFill>
                <a:cs typeface="B Nazanin" panose="00000400000000000000" pitchFamily="2" charset="-78"/>
              </a:rPr>
              <a:t>cardiotoxicity </a:t>
            </a:r>
            <a:r>
              <a:rPr lang="fa-IR" sz="1600" b="1" dirty="0">
                <a:solidFill>
                  <a:schemeClr val="bg1"/>
                </a:solidFill>
                <a:cs typeface="B Nazanin" panose="00000400000000000000" pitchFamily="2" charset="-78"/>
              </a:rPr>
              <a:t>که هنوز بر اساس علائم و نشانه های </a:t>
            </a:r>
            <a:r>
              <a:rPr lang="en-GB" sz="1600" b="1" dirty="0">
                <a:solidFill>
                  <a:schemeClr val="bg1"/>
                </a:solidFill>
                <a:cs typeface="B Nazanin" panose="00000400000000000000" pitchFamily="2" charset="-78"/>
              </a:rPr>
              <a:t>heart failure </a:t>
            </a:r>
            <a:r>
              <a:rPr lang="fa-IR" sz="1600" b="1" dirty="0">
                <a:solidFill>
                  <a:schemeClr val="bg1"/>
                </a:solidFill>
                <a:cs typeface="B Nazanin" panose="00000400000000000000" pitchFamily="2" charset="-78"/>
              </a:rPr>
              <a:t>یا افت </a:t>
            </a:r>
            <a:r>
              <a:rPr lang="en-GB" sz="1600" b="1" dirty="0">
                <a:solidFill>
                  <a:schemeClr val="bg1"/>
                </a:solidFill>
                <a:cs typeface="B Nazanin" panose="00000400000000000000" pitchFamily="2" charset="-78"/>
              </a:rPr>
              <a:t>LVEF </a:t>
            </a:r>
            <a:r>
              <a:rPr lang="fa-IR" sz="1600" b="1" dirty="0">
                <a:solidFill>
                  <a:schemeClr val="bg1"/>
                </a:solidFill>
                <a:cs typeface="B Nazanin" panose="00000400000000000000" pitchFamily="2" charset="-78"/>
              </a:rPr>
              <a:t>می باشد بایستی از تعاریف کلینیکی به تعریف </a:t>
            </a:r>
            <a:r>
              <a:rPr lang="en-GB" sz="1600" b="1" dirty="0">
                <a:solidFill>
                  <a:schemeClr val="bg1"/>
                </a:solidFill>
                <a:cs typeface="B Nazanin" panose="00000400000000000000" pitchFamily="2" charset="-78"/>
              </a:rPr>
              <a:t>subclinical </a:t>
            </a:r>
            <a:r>
              <a:rPr lang="fa-IR" sz="1600" b="1" dirty="0">
                <a:solidFill>
                  <a:schemeClr val="bg1"/>
                </a:solidFill>
                <a:cs typeface="B Nazanin" panose="00000400000000000000" pitchFamily="2" charset="-78"/>
              </a:rPr>
              <a:t>بر اساس بیومارکرهای حساس و اختصاصی  و یا </a:t>
            </a:r>
            <a:r>
              <a:rPr lang="fa-IR" sz="2000" b="1" dirty="0">
                <a:solidFill>
                  <a:srgbClr val="C00000"/>
                </a:solidFill>
                <a:cs typeface="B Nazanin" panose="00000400000000000000" pitchFamily="2" charset="-78"/>
              </a:rPr>
              <a:t>ابزارهای تصویربرداری جدید باشد</a:t>
            </a:r>
            <a:r>
              <a:rPr lang="fa-IR" b="1" dirty="0">
                <a:solidFill>
                  <a:srgbClr val="C00000"/>
                </a:solidFill>
                <a:cs typeface="B Nazanin" panose="00000400000000000000" pitchFamily="2" charset="-78"/>
              </a:rPr>
              <a:t>. </a:t>
            </a:r>
          </a:p>
          <a:p>
            <a:pPr algn="just" rtl="1">
              <a:lnSpc>
                <a:spcPct val="150000"/>
              </a:lnSpc>
            </a:pPr>
            <a:r>
              <a:rPr lang="fa-IR" b="1" dirty="0">
                <a:solidFill>
                  <a:srgbClr val="7030A0"/>
                </a:solidFill>
                <a:cs typeface="B Nazanin" panose="00000400000000000000" pitchFamily="2" charset="-78"/>
              </a:rPr>
              <a:t>اغلب تکنیکهای تصویربرداری موجود </a:t>
            </a:r>
            <a:r>
              <a:rPr lang="fa-IR" dirty="0">
                <a:solidFill>
                  <a:schemeClr val="bg1"/>
                </a:solidFill>
                <a:cs typeface="B Nazanin" panose="00000400000000000000" pitchFamily="2" charset="-78"/>
              </a:rPr>
              <a:t>قادر به دیتکت </a:t>
            </a:r>
            <a:r>
              <a:rPr lang="en-GB" dirty="0">
                <a:solidFill>
                  <a:schemeClr val="bg1"/>
                </a:solidFill>
                <a:cs typeface="B Nazanin" panose="00000400000000000000" pitchFamily="2" charset="-78"/>
              </a:rPr>
              <a:t>cardiotoxicity </a:t>
            </a:r>
            <a:r>
              <a:rPr lang="fa-IR" dirty="0">
                <a:solidFill>
                  <a:schemeClr val="bg1"/>
                </a:solidFill>
                <a:cs typeface="B Nazanin" panose="00000400000000000000" pitchFamily="2" charset="-78"/>
              </a:rPr>
              <a:t>در </a:t>
            </a:r>
            <a:r>
              <a:rPr lang="fa-IR" b="1" dirty="0">
                <a:solidFill>
                  <a:srgbClr val="7030A0"/>
                </a:solidFill>
                <a:cs typeface="B Nazanin" panose="00000400000000000000" pitchFamily="2" charset="-78"/>
              </a:rPr>
              <a:t>مراحل اولیه  و عملکردی نیستند. </a:t>
            </a:r>
            <a:endParaRPr lang="en-GB" b="1" dirty="0">
              <a:solidFill>
                <a:srgbClr val="7030A0"/>
              </a:solidFill>
              <a:cs typeface="B Nazanin" panose="00000400000000000000" pitchFamily="2" charset="-78"/>
            </a:endParaRPr>
          </a:p>
          <a:p>
            <a:pPr algn="just" rtl="1">
              <a:lnSpc>
                <a:spcPct val="150000"/>
              </a:lnSpc>
            </a:pPr>
            <a:r>
              <a:rPr lang="en-GB" b="1" dirty="0">
                <a:solidFill>
                  <a:srgbClr val="7030A0"/>
                </a:solidFill>
                <a:cs typeface="B Nazanin" panose="00000400000000000000" pitchFamily="2" charset="-78"/>
              </a:rPr>
              <a:t> </a:t>
            </a:r>
            <a:r>
              <a:rPr lang="en-GB" b="1" dirty="0">
                <a:solidFill>
                  <a:srgbClr val="C00000"/>
                </a:solidFill>
                <a:cs typeface="B Nazanin" panose="00000400000000000000" pitchFamily="2" charset="-78"/>
              </a:rPr>
              <a:t>Fibroblast Activation Protein </a:t>
            </a:r>
            <a:r>
              <a:rPr lang="fa-IR" dirty="0">
                <a:solidFill>
                  <a:schemeClr val="bg1"/>
                </a:solidFill>
                <a:cs typeface="B Nazanin" panose="00000400000000000000" pitchFamily="2" charset="-78"/>
              </a:rPr>
              <a:t>در اطراف تعداد زیادی از </a:t>
            </a:r>
            <a:r>
              <a:rPr lang="fa-IR" b="1" dirty="0">
                <a:solidFill>
                  <a:schemeClr val="bg1"/>
                </a:solidFill>
                <a:cs typeface="B Nazanin" panose="00000400000000000000" pitchFamily="2" charset="-78"/>
              </a:rPr>
              <a:t>سلولهای توموری بیان </a:t>
            </a:r>
            <a:r>
              <a:rPr lang="fa-IR" dirty="0">
                <a:solidFill>
                  <a:schemeClr val="bg1"/>
                </a:solidFill>
                <a:cs typeface="B Nazanin" panose="00000400000000000000" pitchFamily="2" charset="-78"/>
              </a:rPr>
              <a:t>می شوند. </a:t>
            </a:r>
            <a:r>
              <a:rPr lang="fa-IR" b="1" dirty="0">
                <a:solidFill>
                  <a:srgbClr val="7030A0"/>
                </a:solidFill>
                <a:cs typeface="B Nazanin" panose="00000400000000000000" pitchFamily="2" charset="-78"/>
              </a:rPr>
              <a:t>افزایش بیان این پروتئین </a:t>
            </a:r>
            <a:r>
              <a:rPr lang="fa-IR" dirty="0">
                <a:solidFill>
                  <a:schemeClr val="bg1"/>
                </a:solidFill>
                <a:cs typeface="B Nazanin" panose="00000400000000000000" pitchFamily="2" charset="-78"/>
              </a:rPr>
              <a:t>در بافت قلب پس از درمانهای تهاجمی و سیستمیک در بیماری سرطان می تواند نشان دهنده </a:t>
            </a:r>
            <a:r>
              <a:rPr lang="en-GB" b="1" dirty="0">
                <a:solidFill>
                  <a:schemeClr val="bg1"/>
                </a:solidFill>
                <a:cs typeface="B Nazanin" panose="00000400000000000000" pitchFamily="2" charset="-78"/>
              </a:rPr>
              <a:t>cardiotoxicity </a:t>
            </a:r>
            <a:r>
              <a:rPr lang="fa-IR" dirty="0">
                <a:solidFill>
                  <a:schemeClr val="bg1"/>
                </a:solidFill>
                <a:cs typeface="B Nazanin" panose="00000400000000000000" pitchFamily="2" charset="-78"/>
              </a:rPr>
              <a:t> در این بیماران باشد. امکان تصویربرداری از این پروتئین فعالسازی فیبروبلاست بصورت گزینشی و </a:t>
            </a:r>
            <a:r>
              <a:rPr lang="en-GB" dirty="0">
                <a:solidFill>
                  <a:schemeClr val="bg1"/>
                </a:solidFill>
                <a:cs typeface="B Nazanin" panose="00000400000000000000" pitchFamily="2" charset="-78"/>
              </a:rPr>
              <a:t> in vivo </a:t>
            </a:r>
            <a:r>
              <a:rPr lang="fa-IR" dirty="0">
                <a:solidFill>
                  <a:schemeClr val="bg1"/>
                </a:solidFill>
                <a:cs typeface="B Nazanin" panose="00000400000000000000" pitchFamily="2" charset="-78"/>
              </a:rPr>
              <a:t>می تواند در </a:t>
            </a:r>
            <a:r>
              <a:rPr lang="fa-IR" b="1" dirty="0">
                <a:solidFill>
                  <a:srgbClr val="FF0000"/>
                </a:solidFill>
                <a:cs typeface="B Nazanin" panose="00000400000000000000" pitchFamily="2" charset="-78"/>
              </a:rPr>
              <a:t>دیتکت کردن </a:t>
            </a:r>
            <a:r>
              <a:rPr lang="en-GB" b="1" dirty="0">
                <a:solidFill>
                  <a:srgbClr val="FF0000"/>
                </a:solidFill>
                <a:cs typeface="B Nazanin" panose="00000400000000000000" pitchFamily="2" charset="-78"/>
              </a:rPr>
              <a:t> cardiotoxicity </a:t>
            </a:r>
            <a:r>
              <a:rPr lang="fa-IR" b="1" dirty="0">
                <a:solidFill>
                  <a:schemeClr val="bg1"/>
                </a:solidFill>
                <a:cs typeface="B Nazanin" panose="00000400000000000000" pitchFamily="2" charset="-78"/>
              </a:rPr>
              <a:t>در مراحل اولیه </a:t>
            </a:r>
            <a:r>
              <a:rPr lang="fa-IR" b="1" dirty="0">
                <a:solidFill>
                  <a:srgbClr val="FF0000"/>
                </a:solidFill>
                <a:cs typeface="B Nazanin" panose="00000400000000000000" pitchFamily="2" charset="-78"/>
              </a:rPr>
              <a:t>و مدیریت صحیح </a:t>
            </a:r>
            <a:r>
              <a:rPr lang="fa-IR" dirty="0">
                <a:solidFill>
                  <a:schemeClr val="bg1"/>
                </a:solidFill>
                <a:cs typeface="B Nazanin" panose="00000400000000000000" pitchFamily="2" charset="-78"/>
              </a:rPr>
              <a:t>در برنامه ریزی درمان بیماران سرطانی بسیار کمک کننده باشد.</a:t>
            </a:r>
            <a:endParaRPr lang="en-GB" dirty="0">
              <a:solidFill>
                <a:schemeClr val="bg1"/>
              </a:solidFill>
              <a:cs typeface="B Nazanin" panose="00000400000000000000" pitchFamily="2" charset="-78"/>
            </a:endParaRPr>
          </a:p>
        </p:txBody>
      </p:sp>
      <p:sp>
        <p:nvSpPr>
          <p:cNvPr id="6" name="TextBox 5">
            <a:extLst>
              <a:ext uri="{FF2B5EF4-FFF2-40B4-BE49-F238E27FC236}">
                <a16:creationId xmlns:a16="http://schemas.microsoft.com/office/drawing/2014/main" id="{C853FC26-379F-4529-8CDA-57C04F124519}"/>
              </a:ext>
            </a:extLst>
          </p:cNvPr>
          <p:cNvSpPr txBox="1"/>
          <p:nvPr/>
        </p:nvSpPr>
        <p:spPr>
          <a:xfrm>
            <a:off x="848659" y="940873"/>
            <a:ext cx="10494682" cy="461665"/>
          </a:xfrm>
          <a:prstGeom prst="rect">
            <a:avLst/>
          </a:prstGeom>
          <a:noFill/>
        </p:spPr>
        <p:txBody>
          <a:bodyPr wrap="square">
            <a:spAutoFit/>
          </a:bodyPr>
          <a:lstStyle/>
          <a:p>
            <a:pPr algn="ctr" rtl="1"/>
            <a:r>
              <a:rPr lang="fa-IR" sz="2400" b="1" dirty="0">
                <a:solidFill>
                  <a:schemeClr val="accent2">
                    <a:lumMod val="60000"/>
                    <a:lumOff val="40000"/>
                  </a:schemeClr>
                </a:solidFill>
                <a:cs typeface="B Nazanin" panose="00000400000000000000" pitchFamily="2" charset="-78"/>
              </a:rPr>
              <a:t>دیتکت کردن زودهنگام </a:t>
            </a:r>
            <a:r>
              <a:rPr lang="fa-IR" sz="2400" dirty="0">
                <a:cs typeface="B Nazanin" panose="00000400000000000000" pitchFamily="2" charset="-78"/>
              </a:rPr>
              <a:t>اختلال عملکرد قلبی در طی شیمی درمانی </a:t>
            </a:r>
            <a:r>
              <a:rPr lang="fa-IR" sz="2400" b="1" dirty="0">
                <a:solidFill>
                  <a:schemeClr val="accent2">
                    <a:lumMod val="60000"/>
                    <a:lumOff val="40000"/>
                  </a:schemeClr>
                </a:solidFill>
                <a:cs typeface="B Nazanin" panose="00000400000000000000" pitchFamily="2" charset="-78"/>
              </a:rPr>
              <a:t>یک مشکل اساسی </a:t>
            </a:r>
            <a:r>
              <a:rPr lang="fa-IR" sz="2400" dirty="0">
                <a:cs typeface="B Nazanin" panose="00000400000000000000" pitchFamily="2" charset="-78"/>
              </a:rPr>
              <a:t>می باشد</a:t>
            </a:r>
            <a:r>
              <a:rPr lang="en-GB" sz="2400" dirty="0">
                <a:cs typeface="B Nazanin" panose="00000400000000000000" pitchFamily="2" charset="-78"/>
              </a:rPr>
              <a:t>.</a:t>
            </a:r>
            <a:r>
              <a:rPr lang="fa-IR" sz="1600" b="1" dirty="0">
                <a:solidFill>
                  <a:schemeClr val="bg1"/>
                </a:solidFill>
                <a:cs typeface="B Nazanin" panose="00000400000000000000" pitchFamily="2" charset="-78"/>
              </a:rPr>
              <a:t>. </a:t>
            </a:r>
            <a:endParaRPr lang="en-GB" dirty="0"/>
          </a:p>
        </p:txBody>
      </p:sp>
      <p:sp>
        <p:nvSpPr>
          <p:cNvPr id="7" name="TextBox 6">
            <a:extLst>
              <a:ext uri="{FF2B5EF4-FFF2-40B4-BE49-F238E27FC236}">
                <a16:creationId xmlns:a16="http://schemas.microsoft.com/office/drawing/2014/main" id="{4897FE27-E91A-4810-8ADB-36C913E56F55}"/>
              </a:ext>
            </a:extLst>
          </p:cNvPr>
          <p:cNvSpPr txBox="1"/>
          <p:nvPr/>
        </p:nvSpPr>
        <p:spPr>
          <a:xfrm>
            <a:off x="4363357" y="280799"/>
            <a:ext cx="3381615" cy="707886"/>
          </a:xfrm>
          <a:prstGeom prst="rect">
            <a:avLst/>
          </a:prstGeom>
          <a:solidFill>
            <a:schemeClr val="accent1">
              <a:lumMod val="60000"/>
              <a:lumOff val="40000"/>
            </a:schemeClr>
          </a:solidFill>
          <a:effectLst>
            <a:softEdge rad="76200"/>
          </a:effectLst>
        </p:spPr>
        <p:txBody>
          <a:bodyPr wrap="square">
            <a:spAutoFit/>
          </a:bodyPr>
          <a:lstStyle/>
          <a:p>
            <a:pPr algn="ctr"/>
            <a:r>
              <a:rPr lang="fa-IR" sz="4000" b="1" dirty="0">
                <a:effectLst/>
                <a:latin typeface="Times New Roman" panose="02020603050405020304" pitchFamily="18" charset="0"/>
                <a:ea typeface="Times New Roman" panose="02020603050405020304" pitchFamily="18" charset="0"/>
                <a:cs typeface="B Nazanin" panose="00000400000000000000" pitchFamily="2" charset="-78"/>
              </a:rPr>
              <a:t>ضرورت اجرا</a:t>
            </a:r>
            <a:endParaRPr lang="en-GB" sz="4000" b="1" dirty="0">
              <a:cs typeface="B Nazanin" panose="00000400000000000000" pitchFamily="2" charset="-78"/>
            </a:endParaRPr>
          </a:p>
        </p:txBody>
      </p:sp>
    </p:spTree>
    <p:extLst>
      <p:ext uri="{BB962C8B-B14F-4D97-AF65-F5344CB8AC3E}">
        <p14:creationId xmlns:p14="http://schemas.microsoft.com/office/powerpoint/2010/main" val="289532864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4EC88F-EDD4-4C2F-AC7E-4E388C75148B}"/>
              </a:ext>
            </a:extLst>
          </p:cNvPr>
          <p:cNvSpPr txBox="1"/>
          <p:nvPr/>
        </p:nvSpPr>
        <p:spPr>
          <a:xfrm>
            <a:off x="612588" y="697856"/>
            <a:ext cx="11086353" cy="2135200"/>
          </a:xfrm>
          <a:prstGeom prst="rect">
            <a:avLst/>
          </a:prstGeom>
          <a:solidFill>
            <a:schemeClr val="accent5">
              <a:lumMod val="75000"/>
            </a:schemeClr>
          </a:solidFill>
        </p:spPr>
        <p:txBody>
          <a:bodyPr wrap="square">
            <a:spAutoFit/>
          </a:bodyPr>
          <a:lstStyle/>
          <a:p>
            <a:pPr algn="just" rtl="1">
              <a:lnSpc>
                <a:spcPct val="150000"/>
              </a:lnSpc>
            </a:pPr>
            <a:r>
              <a:rPr lang="fa-IR" dirty="0">
                <a:cs typeface="B Nazanin" panose="00000400000000000000" pitchFamily="2" charset="-78"/>
              </a:rPr>
              <a:t>لیگاند </a:t>
            </a:r>
            <a:r>
              <a:rPr lang="en-GB" dirty="0">
                <a:cs typeface="B Nazanin" panose="00000400000000000000" pitchFamily="2" charset="-78"/>
              </a:rPr>
              <a:t> </a:t>
            </a:r>
            <a:r>
              <a:rPr lang="en-GB" b="1" dirty="0">
                <a:solidFill>
                  <a:srgbClr val="FFC000"/>
                </a:solidFill>
                <a:cs typeface="B Nazanin" panose="00000400000000000000" pitchFamily="2" charset="-78"/>
              </a:rPr>
              <a:t>FAPI-46</a:t>
            </a:r>
            <a:r>
              <a:rPr lang="en-GB" dirty="0">
                <a:solidFill>
                  <a:srgbClr val="FFC000"/>
                </a:solidFill>
                <a:cs typeface="B Nazanin" panose="00000400000000000000" pitchFamily="2" charset="-78"/>
              </a:rPr>
              <a:t> </a:t>
            </a:r>
            <a:r>
              <a:rPr lang="en-GB" dirty="0">
                <a:cs typeface="B Nazanin" panose="00000400000000000000" pitchFamily="2" charset="-78"/>
              </a:rPr>
              <a:t> </a:t>
            </a:r>
            <a:r>
              <a:rPr lang="fa-IR" b="1" dirty="0">
                <a:cs typeface="B Nazanin" panose="00000400000000000000" pitchFamily="2" charset="-78"/>
              </a:rPr>
              <a:t>بعنوان مهار کننده اختصاصی </a:t>
            </a:r>
            <a:r>
              <a:rPr lang="en-GB" b="1" dirty="0">
                <a:cs typeface="B Nazanin" panose="00000400000000000000" pitchFamily="2" charset="-78"/>
              </a:rPr>
              <a:t> FAP</a:t>
            </a:r>
            <a:r>
              <a:rPr lang="en-GB" dirty="0">
                <a:cs typeface="B Nazanin" panose="00000400000000000000" pitchFamily="2" charset="-78"/>
              </a:rPr>
              <a:t> </a:t>
            </a:r>
            <a:r>
              <a:rPr lang="fa-IR" dirty="0">
                <a:cs typeface="B Nazanin" panose="00000400000000000000" pitchFamily="2" charset="-78"/>
              </a:rPr>
              <a:t>عمل می کند و می تواند </a:t>
            </a:r>
            <a:r>
              <a:rPr lang="fa-IR" b="1" dirty="0">
                <a:cs typeface="B Nazanin" panose="00000400000000000000" pitchFamily="2" charset="-78"/>
              </a:rPr>
              <a:t>بصورت گزینشی </a:t>
            </a:r>
            <a:r>
              <a:rPr lang="fa-IR" dirty="0">
                <a:cs typeface="B Nazanin" panose="00000400000000000000" pitchFamily="2" charset="-78"/>
              </a:rPr>
              <a:t>به این پروتئین اتصال پیدا کند. بنابراین این لیگاند بصورت نشاندارشده با رادیونوکلوئید </a:t>
            </a:r>
            <a:r>
              <a:rPr lang="en-GB" b="1" dirty="0">
                <a:solidFill>
                  <a:srgbClr val="FFC000"/>
                </a:solidFill>
                <a:cs typeface="B Nazanin" panose="00000400000000000000" pitchFamily="2" charset="-78"/>
              </a:rPr>
              <a:t>68Ga</a:t>
            </a:r>
            <a:r>
              <a:rPr lang="en-GB" dirty="0">
                <a:solidFill>
                  <a:srgbClr val="FFC000"/>
                </a:solidFill>
                <a:cs typeface="B Nazanin" panose="00000400000000000000" pitchFamily="2" charset="-78"/>
              </a:rPr>
              <a:t>،</a:t>
            </a:r>
            <a:r>
              <a:rPr lang="en-GB" dirty="0">
                <a:cs typeface="B Nazanin" panose="00000400000000000000" pitchFamily="2" charset="-78"/>
              </a:rPr>
              <a:t>  </a:t>
            </a:r>
            <a:r>
              <a:rPr lang="fa-IR" dirty="0">
                <a:cs typeface="B Nazanin" panose="00000400000000000000" pitchFamily="2" charset="-78"/>
              </a:rPr>
              <a:t>می تواند جهت تصویربرداری با</a:t>
            </a:r>
            <a:r>
              <a:rPr lang="fa-IR" b="1" dirty="0">
                <a:solidFill>
                  <a:schemeClr val="accent6">
                    <a:lumMod val="50000"/>
                  </a:schemeClr>
                </a:solidFill>
                <a:cs typeface="B Nazanin" panose="00000400000000000000" pitchFamily="2" charset="-78"/>
              </a:rPr>
              <a:t> </a:t>
            </a:r>
            <a:r>
              <a:rPr lang="fa-IR" b="1" dirty="0">
                <a:solidFill>
                  <a:srgbClr val="FFC000"/>
                </a:solidFill>
                <a:cs typeface="B Nazanin" panose="00000400000000000000" pitchFamily="2" charset="-78"/>
              </a:rPr>
              <a:t>دوربین </a:t>
            </a:r>
            <a:r>
              <a:rPr lang="en-GB" b="1" dirty="0">
                <a:solidFill>
                  <a:srgbClr val="FFC000"/>
                </a:solidFill>
                <a:cs typeface="B Nazanin" panose="00000400000000000000" pitchFamily="2" charset="-78"/>
              </a:rPr>
              <a:t> PET</a:t>
            </a:r>
            <a:r>
              <a:rPr lang="fa-IR" dirty="0">
                <a:cs typeface="B Nazanin" panose="00000400000000000000" pitchFamily="2" charset="-78"/>
              </a:rPr>
              <a:t>از </a:t>
            </a:r>
            <a:r>
              <a:rPr lang="fa-IR" b="1" dirty="0">
                <a:cs typeface="B Nazanin" panose="00000400000000000000" pitchFamily="2" charset="-78"/>
              </a:rPr>
              <a:t>میزان فعالیت فیبروبلاست ها </a:t>
            </a:r>
            <a:r>
              <a:rPr lang="fa-IR" dirty="0">
                <a:cs typeface="B Nazanin" panose="00000400000000000000" pitchFamily="2" charset="-78"/>
              </a:rPr>
              <a:t>در </a:t>
            </a:r>
            <a:r>
              <a:rPr lang="fa-IR" b="1" dirty="0">
                <a:cs typeface="B Nazanin" panose="00000400000000000000" pitchFamily="2" charset="-78"/>
              </a:rPr>
              <a:t>بافت قلب </a:t>
            </a:r>
            <a:r>
              <a:rPr lang="fa-IR" dirty="0">
                <a:cs typeface="B Nazanin" panose="00000400000000000000" pitchFamily="2" charset="-78"/>
              </a:rPr>
              <a:t>و </a:t>
            </a:r>
            <a:r>
              <a:rPr lang="fa-IR" b="1" dirty="0">
                <a:cs typeface="B Nazanin" panose="00000400000000000000" pitchFamily="2" charset="-78"/>
              </a:rPr>
              <a:t>همچنین در اطراف سلولهای سرطانی </a:t>
            </a:r>
            <a:r>
              <a:rPr lang="fa-IR" dirty="0">
                <a:cs typeface="B Nazanin" panose="00000400000000000000" pitchFamily="2" charset="-78"/>
              </a:rPr>
              <a:t>در این بیماران بکار گرفته شود.</a:t>
            </a:r>
            <a:endParaRPr lang="en-GB" dirty="0">
              <a:cs typeface="B Nazanin" panose="00000400000000000000" pitchFamily="2" charset="-78"/>
            </a:endParaRPr>
          </a:p>
          <a:p>
            <a:pPr algn="just" rtl="1">
              <a:lnSpc>
                <a:spcPct val="150000"/>
              </a:lnSpc>
            </a:pPr>
            <a:r>
              <a:rPr lang="fa-IR" dirty="0">
                <a:cs typeface="B Nazanin" panose="00000400000000000000" pitchFamily="2" charset="-78"/>
              </a:rPr>
              <a:t> </a:t>
            </a:r>
            <a:r>
              <a:rPr lang="en-GB" dirty="0">
                <a:cs typeface="B Nazanin" panose="00000400000000000000" pitchFamily="2" charset="-78"/>
              </a:rPr>
              <a:t> </a:t>
            </a:r>
            <a:r>
              <a:rPr lang="en-GB" b="1" dirty="0">
                <a:solidFill>
                  <a:srgbClr val="FFC000"/>
                </a:solidFill>
                <a:cs typeface="B Nazanin" panose="00000400000000000000" pitchFamily="2" charset="-78"/>
              </a:rPr>
              <a:t>FAP(Fibroblast activation protein) </a:t>
            </a:r>
            <a:r>
              <a:rPr lang="fa-IR" dirty="0">
                <a:cs typeface="B Nazanin" panose="00000400000000000000" pitchFamily="2" charset="-78"/>
              </a:rPr>
              <a:t>پروتئین غشایی پروتئاز سرین می باشد که بصورت اختصاصی توسط فیبروبلاستهای فعال شده طی التیام زخم بیان می شود. بیان میزان بالایی از </a:t>
            </a:r>
            <a:r>
              <a:rPr lang="en-GB" b="1" dirty="0">
                <a:cs typeface="B Nazanin" panose="00000400000000000000" pitchFamily="2" charset="-78"/>
              </a:rPr>
              <a:t>FAP</a:t>
            </a:r>
            <a:r>
              <a:rPr lang="fa-IR" dirty="0">
                <a:cs typeface="B Nazanin" panose="00000400000000000000" pitchFamily="2" charset="-78"/>
              </a:rPr>
              <a:t> در قلب رتهای با </a:t>
            </a:r>
            <a:r>
              <a:rPr lang="en-GB" dirty="0">
                <a:cs typeface="B Nazanin" panose="00000400000000000000" pitchFamily="2" charset="-78"/>
              </a:rPr>
              <a:t> </a:t>
            </a:r>
            <a:r>
              <a:rPr lang="en-GB" b="1" dirty="0">
                <a:cs typeface="B Nazanin" panose="00000400000000000000" pitchFamily="2" charset="-78"/>
              </a:rPr>
              <a:t>MI</a:t>
            </a:r>
            <a:r>
              <a:rPr lang="en-GB" dirty="0">
                <a:cs typeface="B Nazanin" panose="00000400000000000000" pitchFamily="2" charset="-78"/>
              </a:rPr>
              <a:t> </a:t>
            </a:r>
            <a:r>
              <a:rPr lang="fa-IR" dirty="0">
                <a:cs typeface="B Nazanin" panose="00000400000000000000" pitchFamily="2" charset="-78"/>
              </a:rPr>
              <a:t>دائمی و بیماران با </a:t>
            </a:r>
            <a:r>
              <a:rPr lang="en-GB" dirty="0">
                <a:cs typeface="B Nazanin" panose="00000400000000000000" pitchFamily="2" charset="-78"/>
              </a:rPr>
              <a:t> MI </a:t>
            </a:r>
            <a:r>
              <a:rPr lang="fa-IR" dirty="0">
                <a:cs typeface="B Nazanin" panose="00000400000000000000" pitchFamily="2" charset="-78"/>
              </a:rPr>
              <a:t>حاد گزارش شده است.</a:t>
            </a:r>
          </a:p>
        </p:txBody>
      </p:sp>
      <p:sp>
        <p:nvSpPr>
          <p:cNvPr id="5" name="TextBox 4">
            <a:extLst>
              <a:ext uri="{FF2B5EF4-FFF2-40B4-BE49-F238E27FC236}">
                <a16:creationId xmlns:a16="http://schemas.microsoft.com/office/drawing/2014/main" id="{03A05765-2C50-4CD5-A61C-FCE26E198C60}"/>
              </a:ext>
            </a:extLst>
          </p:cNvPr>
          <p:cNvSpPr txBox="1"/>
          <p:nvPr/>
        </p:nvSpPr>
        <p:spPr>
          <a:xfrm>
            <a:off x="672353" y="3019639"/>
            <a:ext cx="11026588" cy="646331"/>
          </a:xfrm>
          <a:prstGeom prst="rect">
            <a:avLst/>
          </a:prstGeom>
          <a:solidFill>
            <a:schemeClr val="accent5">
              <a:lumMod val="75000"/>
            </a:schemeClr>
          </a:solidFill>
        </p:spPr>
        <p:txBody>
          <a:bodyPr wrap="square">
            <a:spAutoFit/>
          </a:bodyPr>
          <a:lstStyle/>
          <a:p>
            <a:pPr algn="just" rtl="1"/>
            <a:r>
              <a:rPr lang="fa-IR" dirty="0">
                <a:cs typeface="B Nazanin" panose="00000400000000000000" pitchFamily="2" charset="-78"/>
              </a:rPr>
              <a:t>اخیرا </a:t>
            </a:r>
            <a:r>
              <a:rPr lang="fa-IR" b="1" dirty="0">
                <a:solidFill>
                  <a:srgbClr val="FF0000"/>
                </a:solidFill>
                <a:cs typeface="B Nazanin" panose="00000400000000000000" pitchFamily="2" charset="-78"/>
              </a:rPr>
              <a:t>مهارکننده های </a:t>
            </a:r>
            <a:r>
              <a:rPr lang="en-GB" b="1" dirty="0">
                <a:solidFill>
                  <a:srgbClr val="FF0000"/>
                </a:solidFill>
                <a:cs typeface="B Nazanin" panose="00000400000000000000" pitchFamily="2" charset="-78"/>
              </a:rPr>
              <a:t> FAP </a:t>
            </a:r>
            <a:r>
              <a:rPr lang="fa-IR" b="1" dirty="0">
                <a:solidFill>
                  <a:srgbClr val="FF0000"/>
                </a:solidFill>
                <a:cs typeface="B Nazanin" panose="00000400000000000000" pitchFamily="2" charset="-78"/>
              </a:rPr>
              <a:t>رادیو نشاندار شده </a:t>
            </a:r>
            <a:r>
              <a:rPr lang="fa-IR" dirty="0">
                <a:cs typeface="B Nazanin" panose="00000400000000000000" pitchFamily="2" charset="-78"/>
              </a:rPr>
              <a:t>برای تصویربرداری از </a:t>
            </a:r>
            <a:r>
              <a:rPr lang="fa-IR" b="1" dirty="0">
                <a:cs typeface="B Nazanin" panose="00000400000000000000" pitchFamily="2" charset="-78"/>
              </a:rPr>
              <a:t>بیان</a:t>
            </a:r>
            <a:r>
              <a:rPr lang="fa-IR" dirty="0">
                <a:cs typeface="B Nazanin" panose="00000400000000000000" pitchFamily="2" charset="-78"/>
              </a:rPr>
              <a:t> </a:t>
            </a:r>
            <a:r>
              <a:rPr lang="en-GB" b="1" dirty="0">
                <a:solidFill>
                  <a:srgbClr val="FF0000"/>
                </a:solidFill>
                <a:cs typeface="B Nazanin" panose="00000400000000000000" pitchFamily="2" charset="-78"/>
              </a:rPr>
              <a:t>FAP</a:t>
            </a:r>
            <a:r>
              <a:rPr lang="fa-IR" dirty="0">
                <a:cs typeface="B Nazanin" panose="00000400000000000000" pitchFamily="2" charset="-78"/>
              </a:rPr>
              <a:t> بکار گرفته شده است. تصویربرداری با </a:t>
            </a:r>
            <a:r>
              <a:rPr lang="en-GB" dirty="0">
                <a:cs typeface="B Nazanin" panose="00000400000000000000" pitchFamily="2" charset="-78"/>
              </a:rPr>
              <a:t> PET </a:t>
            </a:r>
            <a:r>
              <a:rPr lang="fa-IR" dirty="0">
                <a:cs typeface="B Nazanin" panose="00000400000000000000" pitchFamily="2" charset="-78"/>
              </a:rPr>
              <a:t>با استفاده از </a:t>
            </a:r>
            <a:r>
              <a:rPr lang="en-GB" dirty="0">
                <a:cs typeface="B Nazanin" panose="00000400000000000000" pitchFamily="2" charset="-78"/>
              </a:rPr>
              <a:t>FAPI </a:t>
            </a:r>
            <a:r>
              <a:rPr lang="fa-IR" dirty="0">
                <a:cs typeface="B Nazanin" panose="00000400000000000000" pitchFamily="2" charset="-78"/>
              </a:rPr>
              <a:t>های نشاندار با رادیونوکلوئیدها، توزیع مطلوب و جذب بالایی </a:t>
            </a:r>
            <a:r>
              <a:rPr lang="fa-IR" b="1" dirty="0">
                <a:cs typeface="B Nazanin" panose="00000400000000000000" pitchFamily="2" charset="-78"/>
              </a:rPr>
              <a:t>در تومورهای با فیبروبلاستهای فعال شده </a:t>
            </a:r>
            <a:r>
              <a:rPr lang="fa-IR" dirty="0">
                <a:cs typeface="B Nazanin" panose="00000400000000000000" pitchFamily="2" charset="-78"/>
              </a:rPr>
              <a:t>در بیماران با </a:t>
            </a:r>
            <a:r>
              <a:rPr lang="fa-IR" b="1" dirty="0">
                <a:cs typeface="B Nazanin" panose="00000400000000000000" pitchFamily="2" charset="-78"/>
              </a:rPr>
              <a:t>بدخیمی های مختلف </a:t>
            </a:r>
            <a:r>
              <a:rPr lang="fa-IR" dirty="0">
                <a:cs typeface="B Nazanin" panose="00000400000000000000" pitchFamily="2" charset="-78"/>
              </a:rPr>
              <a:t>نشان داده است. </a:t>
            </a:r>
            <a:endParaRPr lang="en-GB" dirty="0">
              <a:cs typeface="B Nazanin" panose="00000400000000000000" pitchFamily="2" charset="-78"/>
            </a:endParaRPr>
          </a:p>
        </p:txBody>
      </p:sp>
      <p:sp>
        <p:nvSpPr>
          <p:cNvPr id="7" name="TextBox 6">
            <a:extLst>
              <a:ext uri="{FF2B5EF4-FFF2-40B4-BE49-F238E27FC236}">
                <a16:creationId xmlns:a16="http://schemas.microsoft.com/office/drawing/2014/main" id="{F1C0B600-7F5B-4129-9DB8-F687330BF675}"/>
              </a:ext>
            </a:extLst>
          </p:cNvPr>
          <p:cNvSpPr txBox="1"/>
          <p:nvPr/>
        </p:nvSpPr>
        <p:spPr>
          <a:xfrm>
            <a:off x="836706" y="4251823"/>
            <a:ext cx="10662023" cy="830997"/>
          </a:xfrm>
          <a:prstGeom prst="rect">
            <a:avLst/>
          </a:prstGeom>
          <a:solidFill>
            <a:schemeClr val="accent5">
              <a:lumMod val="50000"/>
            </a:schemeClr>
          </a:solidFill>
        </p:spPr>
        <p:txBody>
          <a:bodyPr wrap="square">
            <a:spAutoFit/>
          </a:bodyPr>
          <a:lstStyle/>
          <a:p>
            <a:pPr algn="ctr"/>
            <a:r>
              <a:rPr lang="fa-IR" sz="2400" dirty="0">
                <a:cs typeface="B Nazanin" panose="00000400000000000000" pitchFamily="2" charset="-78"/>
              </a:rPr>
              <a:t>در مطالعه حاضر هدف ارزیابی امکان تصویربرداری از </a:t>
            </a:r>
            <a:r>
              <a:rPr lang="fa-IR" sz="2400" b="1" dirty="0">
                <a:solidFill>
                  <a:srgbClr val="FFC000"/>
                </a:solidFill>
                <a:cs typeface="B Nazanin" panose="00000400000000000000" pitchFamily="2" charset="-78"/>
              </a:rPr>
              <a:t>فیبروبلاستهای فعال </a:t>
            </a:r>
            <a:r>
              <a:rPr lang="fa-IR" sz="2400" dirty="0">
                <a:cs typeface="B Nazanin" panose="00000400000000000000" pitchFamily="2" charset="-78"/>
              </a:rPr>
              <a:t>ناشی از </a:t>
            </a:r>
            <a:r>
              <a:rPr lang="fa-IR" sz="2400" b="1" dirty="0">
                <a:solidFill>
                  <a:srgbClr val="FFC000"/>
                </a:solidFill>
                <a:cs typeface="B Nazanin" panose="00000400000000000000" pitchFamily="2" charset="-78"/>
              </a:rPr>
              <a:t>سمیت قلبی </a:t>
            </a:r>
            <a:r>
              <a:rPr lang="fa-IR" sz="2400" dirty="0">
                <a:cs typeface="B Nazanin" panose="00000400000000000000" pitchFamily="2" charset="-78"/>
              </a:rPr>
              <a:t>در درمانهای معمول در بیماران سرطانی می باشد</a:t>
            </a:r>
            <a:r>
              <a:rPr lang="fa-IR" dirty="0">
                <a:cs typeface="B Nazanin" panose="00000400000000000000" pitchFamily="2" charset="-78"/>
              </a:rPr>
              <a:t>. </a:t>
            </a:r>
            <a:endParaRPr lang="en-GB" dirty="0"/>
          </a:p>
        </p:txBody>
      </p:sp>
    </p:spTree>
    <p:extLst>
      <p:ext uri="{BB962C8B-B14F-4D97-AF65-F5344CB8AC3E}">
        <p14:creationId xmlns:p14="http://schemas.microsoft.com/office/powerpoint/2010/main" val="46371046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A293A3-FA8E-44A4-A774-960329AD9489}"/>
              </a:ext>
            </a:extLst>
          </p:cNvPr>
          <p:cNvSpPr txBox="1"/>
          <p:nvPr/>
        </p:nvSpPr>
        <p:spPr>
          <a:xfrm>
            <a:off x="376518" y="438786"/>
            <a:ext cx="11265647" cy="1154162"/>
          </a:xfrm>
          <a:prstGeom prst="rect">
            <a:avLst/>
          </a:prstGeom>
          <a:solidFill>
            <a:schemeClr val="accent5">
              <a:lumMod val="50000"/>
            </a:schemeClr>
          </a:solidFill>
        </p:spPr>
        <p:txBody>
          <a:bodyPr wrap="square">
            <a:spAutoFit/>
          </a:bodyPr>
          <a:lstStyle/>
          <a:p>
            <a:pPr algn="justLow" rtl="1">
              <a:lnSpc>
                <a:spcPct val="115000"/>
              </a:lnSpc>
            </a:pPr>
            <a:r>
              <a:rPr lang="fa-IR" sz="2000" dirty="0">
                <a:solidFill>
                  <a:schemeClr val="tx1">
                    <a:lumMod val="95000"/>
                  </a:schemeClr>
                </a:solidFill>
                <a:effectLst/>
                <a:latin typeface="Times New Roman" panose="02020603050405020304" pitchFamily="18" charset="0"/>
                <a:ea typeface="Times New Roman" panose="02020603050405020304" pitchFamily="18" charset="0"/>
                <a:cs typeface="B Nazanin" panose="00000400000000000000" pitchFamily="2" charset="-78"/>
              </a:rPr>
              <a:t>مطالعه ای </a:t>
            </a:r>
            <a:r>
              <a:rPr lang="fa-IR" sz="2000" dirty="0">
                <a:solidFill>
                  <a:schemeClr val="tx1">
                    <a:lumMod val="95000"/>
                  </a:schemeClr>
                </a:solidFill>
                <a:latin typeface="Times New Roman" panose="02020603050405020304" pitchFamily="18" charset="0"/>
                <a:ea typeface="Times New Roman" panose="02020603050405020304" pitchFamily="18" charset="0"/>
                <a:cs typeface="B Nazanin" panose="00000400000000000000" pitchFamily="2" charset="-78"/>
              </a:rPr>
              <a:t>در</a:t>
            </a:r>
            <a:r>
              <a:rPr lang="fa-IR" sz="2000" dirty="0">
                <a:solidFill>
                  <a:schemeClr val="tx1">
                    <a:lumMod val="95000"/>
                  </a:schemeClr>
                </a:solidFill>
                <a:effectLst/>
                <a:latin typeface="Times New Roman" panose="02020603050405020304" pitchFamily="18" charset="0"/>
                <a:ea typeface="Times New Roman" panose="02020603050405020304" pitchFamily="18" charset="0"/>
                <a:cs typeface="B Nazanin" panose="00000400000000000000" pitchFamily="2" charset="-78"/>
              </a:rPr>
              <a:t> آلمان در سال </a:t>
            </a:r>
            <a:r>
              <a:rPr lang="fa-IR" sz="2000" b="1" dirty="0">
                <a:solidFill>
                  <a:schemeClr val="accent1">
                    <a:lumMod val="40000"/>
                    <a:lumOff val="60000"/>
                  </a:schemeClr>
                </a:solidFill>
                <a:effectLst/>
                <a:latin typeface="Times New Roman" panose="02020603050405020304" pitchFamily="18" charset="0"/>
                <a:ea typeface="Times New Roman" panose="02020603050405020304" pitchFamily="18" charset="0"/>
                <a:cs typeface="B Nazanin" panose="00000400000000000000" pitchFamily="2" charset="-78"/>
              </a:rPr>
              <a:t>2019</a:t>
            </a:r>
            <a:r>
              <a:rPr lang="fa-IR" sz="2000" dirty="0">
                <a:solidFill>
                  <a:schemeClr val="tx1">
                    <a:lumMod val="95000"/>
                  </a:schemeClr>
                </a:solidFill>
                <a:effectLst/>
                <a:latin typeface="Times New Roman" panose="02020603050405020304" pitchFamily="18" charset="0"/>
                <a:ea typeface="Times New Roman" panose="02020603050405020304" pitchFamily="18" charset="0"/>
                <a:cs typeface="B Nazanin" panose="00000400000000000000" pitchFamily="2" charset="-78"/>
              </a:rPr>
              <a:t> منتشر شده است که بررسی </a:t>
            </a:r>
            <a:r>
              <a:rPr lang="en-GB" sz="20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cardiotoxicity</a:t>
            </a:r>
            <a:r>
              <a:rPr lang="fa-IR" sz="2000" dirty="0">
                <a:solidFill>
                  <a:schemeClr val="tx1">
                    <a:lumMod val="95000"/>
                  </a:schemeClr>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2000" b="1" dirty="0">
                <a:solidFill>
                  <a:schemeClr val="tx1">
                    <a:lumMod val="95000"/>
                  </a:schemeClr>
                </a:solidFill>
                <a:effectLst/>
                <a:latin typeface="Times New Roman" panose="02020603050405020304" pitchFamily="18" charset="0"/>
                <a:ea typeface="Times New Roman" panose="02020603050405020304" pitchFamily="18" charset="0"/>
                <a:cs typeface="B Nazanin" panose="00000400000000000000" pitchFamily="2" charset="-78"/>
              </a:rPr>
              <a:t>بعد از درمان کنسر </a:t>
            </a:r>
            <a:r>
              <a:rPr lang="fa-IR" sz="2000" dirty="0">
                <a:solidFill>
                  <a:schemeClr val="tx1">
                    <a:lumMod val="95000"/>
                  </a:schemeClr>
                </a:solidFill>
                <a:effectLst/>
                <a:latin typeface="Times New Roman" panose="02020603050405020304" pitchFamily="18" charset="0"/>
                <a:ea typeface="Times New Roman" panose="02020603050405020304" pitchFamily="18" charset="0"/>
                <a:cs typeface="B Nazanin" panose="00000400000000000000" pitchFamily="2" charset="-78"/>
              </a:rPr>
              <a:t>را در یک بیمار مرد 67 ساله با کنسر </a:t>
            </a:r>
            <a:r>
              <a:rPr lang="fa-IR" sz="2000" b="1" dirty="0">
                <a:solidFill>
                  <a:schemeClr val="accent1">
                    <a:lumMod val="20000"/>
                    <a:lumOff val="80000"/>
                  </a:schemeClr>
                </a:solidFill>
                <a:effectLst/>
                <a:latin typeface="Times New Roman" panose="02020603050405020304" pitchFamily="18" charset="0"/>
                <a:ea typeface="Times New Roman" panose="02020603050405020304" pitchFamily="18" charset="0"/>
                <a:cs typeface="B Nazanin" panose="00000400000000000000" pitchFamily="2" charset="-78"/>
              </a:rPr>
              <a:t>آدنوکارسینومای پانکراس </a:t>
            </a:r>
            <a:r>
              <a:rPr lang="fa-IR" sz="2000" dirty="0">
                <a:solidFill>
                  <a:schemeClr val="tx1">
                    <a:lumMod val="95000"/>
                  </a:schemeClr>
                </a:solidFill>
                <a:effectLst/>
                <a:latin typeface="Times New Roman" panose="02020603050405020304" pitchFamily="18" charset="0"/>
                <a:ea typeface="Times New Roman" panose="02020603050405020304" pitchFamily="18" charset="0"/>
                <a:cs typeface="B Nazanin" panose="00000400000000000000" pitchFamily="2" charset="-78"/>
              </a:rPr>
              <a:t>نشان میداد. علاوه بر جذب های مربوط به محل متاستازهای کنسر، تجمع رادیوتریسر با شدت بالایی در</a:t>
            </a:r>
            <a:r>
              <a:rPr lang="en-GB" sz="2000" dirty="0">
                <a:solidFill>
                  <a:schemeClr val="tx1">
                    <a:lumMod val="95000"/>
                  </a:schemeClr>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en-GB" sz="2000" b="1" dirty="0">
                <a:solidFill>
                  <a:srgbClr val="FF0000"/>
                </a:solidFill>
                <a:latin typeface="Times New Roman" panose="02020603050405020304" pitchFamily="18" charset="0"/>
                <a:cs typeface="B Nazanin" panose="00000400000000000000" pitchFamily="2" charset="-78"/>
              </a:rPr>
              <a:t>LV</a:t>
            </a:r>
            <a:r>
              <a:rPr lang="en-GB" sz="2000" dirty="0">
                <a:solidFill>
                  <a:schemeClr val="tx1">
                    <a:lumMod val="95000"/>
                  </a:schemeClr>
                </a:solidFill>
                <a:latin typeface="Times New Roman" panose="02020603050405020304" pitchFamily="18" charset="0"/>
                <a:cs typeface="B Nazanin" panose="00000400000000000000" pitchFamily="2" charset="-78"/>
              </a:rPr>
              <a:t> </a:t>
            </a:r>
            <a:r>
              <a:rPr lang="fa-IR" sz="2000" dirty="0">
                <a:solidFill>
                  <a:schemeClr val="tx1">
                    <a:lumMod val="95000"/>
                  </a:schemeClr>
                </a:solidFill>
                <a:latin typeface="Times New Roman" panose="02020603050405020304" pitchFamily="18" charset="0"/>
                <a:cs typeface="B Nazanin" panose="00000400000000000000" pitchFamily="2" charset="-78"/>
              </a:rPr>
              <a:t>مشاهده گردید</a:t>
            </a:r>
            <a:r>
              <a:rPr lang="fa-IR" sz="2000" dirty="0">
                <a:solidFill>
                  <a:schemeClr val="tx1">
                    <a:lumMod val="95000"/>
                  </a:schemeClr>
                </a:solidFill>
                <a:effectLst/>
                <a:latin typeface="B Nazanin" panose="00000400000000000000" pitchFamily="2" charset="-78"/>
                <a:ea typeface="Times New Roman" panose="02020603050405020304" pitchFamily="18" charset="0"/>
                <a:cs typeface="Traditional Arabic" panose="02020603050405020304" pitchFamily="18" charset="-78"/>
              </a:rPr>
              <a:t>.</a:t>
            </a:r>
            <a:endParaRPr lang="en-GB" sz="1400" dirty="0">
              <a:solidFill>
                <a:schemeClr val="tx1">
                  <a:lumMod val="95000"/>
                </a:schemeClr>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pic>
        <p:nvPicPr>
          <p:cNvPr id="3075" name="Picture 1">
            <a:extLst>
              <a:ext uri="{FF2B5EF4-FFF2-40B4-BE49-F238E27FC236}">
                <a16:creationId xmlns:a16="http://schemas.microsoft.com/office/drawing/2014/main" id="{B11BC3B4-0283-4235-9534-C128019AB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725" y="1626175"/>
            <a:ext cx="7703383" cy="420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CAAD901-FBC5-4DA2-A336-B3607CA3E75B}"/>
              </a:ext>
            </a:extLst>
          </p:cNvPr>
          <p:cNvSpPr txBox="1"/>
          <p:nvPr/>
        </p:nvSpPr>
        <p:spPr>
          <a:xfrm>
            <a:off x="463176" y="6009117"/>
            <a:ext cx="11265647" cy="707886"/>
          </a:xfrm>
          <a:prstGeom prst="rect">
            <a:avLst/>
          </a:prstGeom>
          <a:solidFill>
            <a:schemeClr val="accent5">
              <a:lumMod val="50000"/>
            </a:schemeClr>
          </a:solidFill>
        </p:spPr>
        <p:txBody>
          <a:bodyPr wrap="square">
            <a:spAutoFit/>
          </a:bodyPr>
          <a:lstStyle/>
          <a:p>
            <a:pPr algn="ctr" rtl="1"/>
            <a:r>
              <a:rPr lang="fa-IR"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در این مطالعه </a:t>
            </a:r>
            <a:r>
              <a:rPr lang="fa-IR" sz="2000" b="1" dirty="0">
                <a:solidFill>
                  <a:schemeClr val="accent1">
                    <a:lumMod val="40000"/>
                    <a:lumOff val="60000"/>
                  </a:schemeClr>
                </a:solidFill>
                <a:effectLst/>
                <a:latin typeface="Times New Roman" panose="02020603050405020304" pitchFamily="18" charset="0"/>
                <a:ea typeface="Times New Roman" panose="02020603050405020304" pitchFamily="18" charset="0"/>
                <a:cs typeface="B Nazanin" panose="00000400000000000000" pitchFamily="2" charset="-78"/>
              </a:rPr>
              <a:t>امکان تشخیص زود </a:t>
            </a:r>
            <a:r>
              <a:rPr lang="fa-IR" sz="20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B Nazanin" panose="00000400000000000000" pitchFamily="2" charset="-78"/>
              </a:rPr>
              <a:t>هنگام </a:t>
            </a:r>
            <a:r>
              <a:rPr lang="en-GB" sz="20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B Nazanin" panose="00000400000000000000" pitchFamily="2" charset="-78"/>
              </a:rPr>
              <a:t>myocardial damage</a:t>
            </a:r>
            <a:r>
              <a:rPr lang="fa-IR" sz="20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بعد از شیمی درمانی جهت تشخیص و جلوگیری از</a:t>
            </a:r>
            <a:r>
              <a:rPr lang="en-GB"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en-GB" sz="20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B Nazanin" panose="00000400000000000000" pitchFamily="2" charset="-78"/>
              </a:rPr>
              <a:t>cardiotoxicity</a:t>
            </a:r>
            <a:r>
              <a:rPr lang="en-GB" sz="2000" dirty="0">
                <a:solidFill>
                  <a:schemeClr val="tx2"/>
                </a:solidFill>
                <a:effectLst/>
                <a:latin typeface="B Nazanin" panose="00000400000000000000" pitchFamily="2" charset="-78"/>
                <a:ea typeface="Times New Roman" panose="02020603050405020304" pitchFamily="18" charset="0"/>
              </a:rPr>
              <a:t> </a:t>
            </a:r>
            <a:r>
              <a:rPr lang="fa-IR" sz="2000" dirty="0">
                <a:solidFill>
                  <a:schemeClr val="tx2"/>
                </a:solidFill>
                <a:effectLst/>
                <a:latin typeface="B Nazanin" panose="00000400000000000000" pitchFamily="2" charset="-78"/>
                <a:ea typeface="Times New Roman" panose="02020603050405020304" pitchFamily="18" charset="0"/>
              </a:rPr>
              <a:t>با </a:t>
            </a:r>
            <a:r>
              <a:rPr lang="fa-IR" sz="2000" dirty="0">
                <a:solidFill>
                  <a:schemeClr val="tx2"/>
                </a:solidFill>
                <a:latin typeface="Times New Roman" panose="02020603050405020304" pitchFamily="18" charset="0"/>
                <a:cs typeface="B Nazanin" panose="00000400000000000000" pitchFamily="2" charset="-78"/>
              </a:rPr>
              <a:t>استفاده از این رادیودارو پیشنهاد شده است.</a:t>
            </a:r>
            <a:endParaRPr lang="en-GB" sz="2000" dirty="0">
              <a:solidFill>
                <a:schemeClr val="tx2"/>
              </a:solidFill>
              <a:latin typeface="Times New Roman" panose="02020603050405020304" pitchFamily="18" charset="0"/>
              <a:cs typeface="B Nazanin" panose="00000400000000000000" pitchFamily="2" charset="-78"/>
            </a:endParaRPr>
          </a:p>
        </p:txBody>
      </p:sp>
      <p:sp>
        <p:nvSpPr>
          <p:cNvPr id="2" name="Oval 1">
            <a:extLst>
              <a:ext uri="{FF2B5EF4-FFF2-40B4-BE49-F238E27FC236}">
                <a16:creationId xmlns:a16="http://schemas.microsoft.com/office/drawing/2014/main" id="{148FFD84-0290-49A1-9F09-6561AE51F669}"/>
              </a:ext>
            </a:extLst>
          </p:cNvPr>
          <p:cNvSpPr/>
          <p:nvPr/>
        </p:nvSpPr>
        <p:spPr>
          <a:xfrm>
            <a:off x="4804452" y="2047872"/>
            <a:ext cx="2170089" cy="1810870"/>
          </a:xfrm>
          <a:prstGeom prst="ellipse">
            <a:avLst/>
          </a:pr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a:extLst>
              <a:ext uri="{FF2B5EF4-FFF2-40B4-BE49-F238E27FC236}">
                <a16:creationId xmlns:a16="http://schemas.microsoft.com/office/drawing/2014/main" id="{EC9235BC-5F69-4C0B-B8D2-5F50564EDCAB}"/>
              </a:ext>
            </a:extLst>
          </p:cNvPr>
          <p:cNvCxnSpPr>
            <a:cxnSpLocks/>
          </p:cNvCxnSpPr>
          <p:nvPr/>
        </p:nvCxnSpPr>
        <p:spPr>
          <a:xfrm flipH="1">
            <a:off x="6758098" y="1981417"/>
            <a:ext cx="735106" cy="432363"/>
          </a:xfrm>
          <a:prstGeom prst="straightConnector1">
            <a:avLst/>
          </a:prstGeom>
          <a:ln w="381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059384C-6278-4438-BF37-F0B250E5CE92}"/>
              </a:ext>
            </a:extLst>
          </p:cNvPr>
          <p:cNvSpPr txBox="1"/>
          <p:nvPr/>
        </p:nvSpPr>
        <p:spPr>
          <a:xfrm>
            <a:off x="7444104" y="1678540"/>
            <a:ext cx="2534668" cy="369332"/>
          </a:xfrm>
          <a:prstGeom prst="rect">
            <a:avLst/>
          </a:prstGeom>
          <a:noFill/>
        </p:spPr>
        <p:txBody>
          <a:bodyPr wrap="none" rtlCol="0">
            <a:spAutoFit/>
          </a:bodyPr>
          <a:lstStyle/>
          <a:p>
            <a:r>
              <a:rPr lang="fa-IR" b="1" dirty="0">
                <a:solidFill>
                  <a:schemeClr val="accent1">
                    <a:lumMod val="40000"/>
                    <a:lumOff val="60000"/>
                  </a:schemeClr>
                </a:solidFill>
                <a:cs typeface="B Nazanin" panose="00000400000000000000" pitchFamily="2" charset="-78"/>
              </a:rPr>
              <a:t>جذب رادیودارو در دیواره قلب</a:t>
            </a:r>
            <a:endParaRPr lang="en-GB" b="1" dirty="0">
              <a:solidFill>
                <a:schemeClr val="accent1">
                  <a:lumMod val="40000"/>
                  <a:lumOff val="60000"/>
                </a:schemeClr>
              </a:solidFill>
              <a:cs typeface="B Nazanin" panose="00000400000000000000" pitchFamily="2" charset="-78"/>
            </a:endParaRPr>
          </a:p>
        </p:txBody>
      </p:sp>
    </p:spTree>
    <p:extLst>
      <p:ext uri="{BB962C8B-B14F-4D97-AF65-F5344CB8AC3E}">
        <p14:creationId xmlns:p14="http://schemas.microsoft.com/office/powerpoint/2010/main" val="362814427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5BC778-409F-4A17-91C3-031911FE181F}"/>
              </a:ext>
            </a:extLst>
          </p:cNvPr>
          <p:cNvPicPr>
            <a:picLocks noChangeAspect="1"/>
          </p:cNvPicPr>
          <p:nvPr/>
        </p:nvPicPr>
        <p:blipFill>
          <a:blip r:embed="rId2"/>
          <a:stretch>
            <a:fillRect/>
          </a:stretch>
        </p:blipFill>
        <p:spPr>
          <a:xfrm>
            <a:off x="233083" y="1196497"/>
            <a:ext cx="5922682" cy="3811209"/>
          </a:xfrm>
          <a:prstGeom prst="rect">
            <a:avLst/>
          </a:prstGeom>
        </p:spPr>
      </p:pic>
      <p:sp>
        <p:nvSpPr>
          <p:cNvPr id="3" name="TextBox 2">
            <a:extLst>
              <a:ext uri="{FF2B5EF4-FFF2-40B4-BE49-F238E27FC236}">
                <a16:creationId xmlns:a16="http://schemas.microsoft.com/office/drawing/2014/main" id="{A6283E8B-C878-46A0-8950-EBC499705F57}"/>
              </a:ext>
            </a:extLst>
          </p:cNvPr>
          <p:cNvSpPr txBox="1"/>
          <p:nvPr/>
        </p:nvSpPr>
        <p:spPr>
          <a:xfrm>
            <a:off x="370540" y="742917"/>
            <a:ext cx="5354919" cy="369332"/>
          </a:xfrm>
          <a:prstGeom prst="rect">
            <a:avLst/>
          </a:prstGeom>
          <a:noFill/>
        </p:spPr>
        <p:txBody>
          <a:bodyPr wrap="square">
            <a:spAutoFit/>
          </a:bodyPr>
          <a:lstStyle/>
          <a:p>
            <a:pPr algn="ctr" rtl="1"/>
            <a:r>
              <a:rPr lang="en-GB" b="1" dirty="0">
                <a:solidFill>
                  <a:srgbClr val="FF0000"/>
                </a:solidFill>
              </a:rPr>
              <a:t>FAPI-PET</a:t>
            </a:r>
            <a:r>
              <a:rPr lang="en-GB" b="1" dirty="0"/>
              <a:t> in different kinds of cancer</a:t>
            </a:r>
          </a:p>
        </p:txBody>
      </p:sp>
      <p:sp>
        <p:nvSpPr>
          <p:cNvPr id="5" name="TextBox 4">
            <a:extLst>
              <a:ext uri="{FF2B5EF4-FFF2-40B4-BE49-F238E27FC236}">
                <a16:creationId xmlns:a16="http://schemas.microsoft.com/office/drawing/2014/main" id="{79D78A8C-9B08-4E7B-B19A-E092FED48EED}"/>
              </a:ext>
            </a:extLst>
          </p:cNvPr>
          <p:cNvSpPr txBox="1"/>
          <p:nvPr/>
        </p:nvSpPr>
        <p:spPr>
          <a:xfrm>
            <a:off x="-1" y="5091955"/>
            <a:ext cx="6096000" cy="369332"/>
          </a:xfrm>
          <a:prstGeom prst="rect">
            <a:avLst/>
          </a:prstGeom>
          <a:noFill/>
        </p:spPr>
        <p:txBody>
          <a:bodyPr wrap="square">
            <a:spAutoFit/>
          </a:bodyPr>
          <a:lstStyle/>
          <a:p>
            <a:pPr algn="ctr"/>
            <a:r>
              <a:rPr lang="en-GB" b="1" dirty="0"/>
              <a:t>SNMMI 2019 </a:t>
            </a:r>
            <a:r>
              <a:rPr lang="en-GB" b="1" dirty="0">
                <a:solidFill>
                  <a:srgbClr val="FF0000"/>
                </a:solidFill>
              </a:rPr>
              <a:t>Image of the Year</a:t>
            </a:r>
            <a:endParaRPr lang="en-GB" dirty="0">
              <a:solidFill>
                <a:srgbClr val="FF0000"/>
              </a:solidFill>
            </a:endParaRPr>
          </a:p>
        </p:txBody>
      </p:sp>
      <p:sp>
        <p:nvSpPr>
          <p:cNvPr id="6" name="TextBox 5">
            <a:extLst>
              <a:ext uri="{FF2B5EF4-FFF2-40B4-BE49-F238E27FC236}">
                <a16:creationId xmlns:a16="http://schemas.microsoft.com/office/drawing/2014/main" id="{52303A11-8826-443B-8A88-610BC4A932E1}"/>
              </a:ext>
            </a:extLst>
          </p:cNvPr>
          <p:cNvSpPr txBox="1"/>
          <p:nvPr/>
        </p:nvSpPr>
        <p:spPr>
          <a:xfrm>
            <a:off x="6306670" y="1155737"/>
            <a:ext cx="5256305" cy="2585323"/>
          </a:xfrm>
          <a:prstGeom prst="rect">
            <a:avLst/>
          </a:prstGeom>
          <a:solidFill>
            <a:schemeClr val="accent5">
              <a:lumMod val="50000"/>
            </a:schemeClr>
          </a:solidFill>
        </p:spPr>
        <p:txBody>
          <a:bodyPr wrap="square">
            <a:spAutoFit/>
          </a:bodyPr>
          <a:lstStyle/>
          <a:p>
            <a:pPr algn="just" rtl="1"/>
            <a:r>
              <a:rPr lang="fa-IR" dirty="0">
                <a:cs typeface="B Nazanin" panose="00000400000000000000" pitchFamily="2" charset="-78"/>
              </a:rPr>
              <a:t>مطالعات چند سال اخیر نشان داده است که رادیوداروی جدید      </a:t>
            </a:r>
            <a:r>
              <a:rPr lang="en-GB" b="1" baseline="30000" dirty="0">
                <a:solidFill>
                  <a:srgbClr val="FFC000"/>
                </a:solidFill>
                <a:cs typeface="B Nazanin" panose="00000400000000000000" pitchFamily="2" charset="-78"/>
              </a:rPr>
              <a:t>68</a:t>
            </a:r>
            <a:r>
              <a:rPr lang="en-GB" b="1" dirty="0">
                <a:solidFill>
                  <a:srgbClr val="FFC000"/>
                </a:solidFill>
                <a:cs typeface="B Nazanin" panose="00000400000000000000" pitchFamily="2" charset="-78"/>
              </a:rPr>
              <a:t>Ga-FAPI-46</a:t>
            </a:r>
            <a:r>
              <a:rPr lang="fa-IR" dirty="0">
                <a:cs typeface="B Nazanin" panose="00000400000000000000" pitchFamily="2" charset="-78"/>
              </a:rPr>
              <a:t>  توانایی بسیار بالایی در شناسایی انواع تومورها و متاستازهای آنها نشان داده است و با احتمال بالایی این رادیودارو جایگزین رادیوداروی </a:t>
            </a:r>
            <a:r>
              <a:rPr lang="en-GB" dirty="0">
                <a:cs typeface="B Nazanin" panose="00000400000000000000" pitchFamily="2" charset="-78"/>
              </a:rPr>
              <a:t>18F-FDG</a:t>
            </a:r>
            <a:r>
              <a:rPr lang="fa-IR" dirty="0">
                <a:cs typeface="B Nazanin" panose="00000400000000000000" pitchFamily="2" charset="-78"/>
              </a:rPr>
              <a:t> در تشخیص و مانیتورینگ بیماری و مدیریت درمان کنسرهای مختلف در آینده نزدیک خواهد بود. </a:t>
            </a:r>
          </a:p>
          <a:p>
            <a:pPr algn="just" rtl="1"/>
            <a:r>
              <a:rPr lang="fa-IR" dirty="0">
                <a:cs typeface="B Nazanin" panose="00000400000000000000" pitchFamily="2" charset="-78"/>
              </a:rPr>
              <a:t>بنابراین در صورت موفقیت آمیز بودن این مطالعه امکان بررسی </a:t>
            </a:r>
            <a:r>
              <a:rPr lang="fa-IR" b="1" dirty="0">
                <a:solidFill>
                  <a:srgbClr val="FFC000"/>
                </a:solidFill>
                <a:cs typeface="B Nazanin" panose="00000400000000000000" pitchFamily="2" charset="-78"/>
              </a:rPr>
              <a:t>همزمان متاستازهای کنسر </a:t>
            </a:r>
            <a:r>
              <a:rPr lang="fa-IR" dirty="0">
                <a:cs typeface="B Nazanin" panose="00000400000000000000" pitchFamily="2" charset="-78"/>
              </a:rPr>
              <a:t>و </a:t>
            </a:r>
            <a:r>
              <a:rPr lang="fa-IR" b="1" dirty="0">
                <a:solidFill>
                  <a:srgbClr val="FFC000"/>
                </a:solidFill>
                <a:cs typeface="B Nazanin" panose="00000400000000000000" pitchFamily="2" charset="-78"/>
              </a:rPr>
              <a:t>سمیت قلبی </a:t>
            </a:r>
            <a:r>
              <a:rPr lang="fa-IR" dirty="0">
                <a:cs typeface="B Nazanin" panose="00000400000000000000" pitchFamily="2" charset="-78"/>
              </a:rPr>
              <a:t>ناشی از درمانهای مربوطه در مراحل ابتدایی وجود دارد که می تواند بسیار در مدیریت صحیح درمان بیماران کمک کننده باشد.</a:t>
            </a:r>
            <a:endParaRPr lang="en-GB" dirty="0"/>
          </a:p>
        </p:txBody>
      </p:sp>
      <p:sp>
        <p:nvSpPr>
          <p:cNvPr id="7" name="TextBox 6">
            <a:extLst>
              <a:ext uri="{FF2B5EF4-FFF2-40B4-BE49-F238E27FC236}">
                <a16:creationId xmlns:a16="http://schemas.microsoft.com/office/drawing/2014/main" id="{18623B0D-1267-4137-89D8-2EEC6A0BBF5A}"/>
              </a:ext>
            </a:extLst>
          </p:cNvPr>
          <p:cNvSpPr txBox="1"/>
          <p:nvPr/>
        </p:nvSpPr>
        <p:spPr>
          <a:xfrm>
            <a:off x="6306670" y="3776708"/>
            <a:ext cx="5256305" cy="1200329"/>
          </a:xfrm>
          <a:prstGeom prst="rect">
            <a:avLst/>
          </a:prstGeom>
          <a:solidFill>
            <a:schemeClr val="tx1">
              <a:lumMod val="95000"/>
            </a:schemeClr>
          </a:solidFill>
        </p:spPr>
        <p:txBody>
          <a:bodyPr wrap="square">
            <a:spAutoFit/>
          </a:bodyPr>
          <a:lstStyle/>
          <a:p>
            <a:pPr algn="ctr" rtl="1"/>
            <a:r>
              <a:rPr lang="fa-IR" sz="2400" dirty="0">
                <a:solidFill>
                  <a:schemeClr val="bg1"/>
                </a:solidFill>
                <a:cs typeface="B Nazanin" panose="00000400000000000000" pitchFamily="2" charset="-78"/>
              </a:rPr>
              <a:t>یادآور می شود این بررسی نیاز به اسکن جداگانه ای </a:t>
            </a:r>
            <a:r>
              <a:rPr lang="fa-IR" sz="2400" b="1" dirty="0">
                <a:solidFill>
                  <a:srgbClr val="FF0000"/>
                </a:solidFill>
                <a:cs typeface="B Nazanin" panose="00000400000000000000" pitchFamily="2" charset="-78"/>
              </a:rPr>
              <a:t>ندارد</a:t>
            </a:r>
            <a:r>
              <a:rPr lang="fa-IR" sz="2400" dirty="0">
                <a:solidFill>
                  <a:schemeClr val="bg1"/>
                </a:solidFill>
                <a:cs typeface="B Nazanin" panose="00000400000000000000" pitchFamily="2" charset="-78"/>
              </a:rPr>
              <a:t> و همراه با اسکن اولیه جهت تعیین متاستازها می تواند انجام گیرد.</a:t>
            </a:r>
            <a:endParaRPr lang="en-GB" sz="2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193178524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39349F-05D3-4F2D-A7A6-5E88734E8095}"/>
              </a:ext>
            </a:extLst>
          </p:cNvPr>
          <p:cNvSpPr txBox="1"/>
          <p:nvPr/>
        </p:nvSpPr>
        <p:spPr>
          <a:xfrm>
            <a:off x="262965" y="1323998"/>
            <a:ext cx="11666070" cy="2862322"/>
          </a:xfrm>
          <a:prstGeom prst="rect">
            <a:avLst/>
          </a:prstGeom>
          <a:solidFill>
            <a:schemeClr val="accent5">
              <a:lumMod val="75000"/>
            </a:schemeClr>
          </a:solidFill>
        </p:spPr>
        <p:txBody>
          <a:bodyPr wrap="square">
            <a:spAutoFit/>
          </a:bodyPr>
          <a:lstStyle/>
          <a:p>
            <a:pPr algn="just" rtl="1"/>
            <a:r>
              <a:rPr lang="fa-IR" sz="2000" b="1" dirty="0">
                <a:solidFill>
                  <a:schemeClr val="accent1">
                    <a:lumMod val="60000"/>
                    <a:lumOff val="40000"/>
                  </a:schemeClr>
                </a:solidFill>
                <a:latin typeface="Times New Roman" panose="02020603050405020304" pitchFamily="18" charset="0"/>
                <a:ea typeface="Times New Roman" panose="02020603050405020304" pitchFamily="18" charset="0"/>
                <a:cs typeface="B Nazanin" panose="00000400000000000000" pitchFamily="2" charset="-78"/>
              </a:rPr>
              <a:t>رادیوداروی های </a:t>
            </a:r>
            <a:r>
              <a:rPr lang="en-GB" sz="2000" b="1" dirty="0">
                <a:solidFill>
                  <a:schemeClr val="accent1">
                    <a:lumMod val="60000"/>
                    <a:lumOff val="40000"/>
                  </a:schemeClr>
                </a:solidFill>
                <a:latin typeface="Times New Roman" panose="02020603050405020304" pitchFamily="18" charset="0"/>
                <a:ea typeface="Times New Roman" panose="02020603050405020304" pitchFamily="18" charset="0"/>
                <a:cs typeface="B Nazanin" panose="00000400000000000000" pitchFamily="2" charset="-78"/>
              </a:rPr>
              <a:t>FAPI</a:t>
            </a:r>
            <a:r>
              <a:rPr lang="fa-IR" sz="2000" dirty="0">
                <a:solidFill>
                  <a:schemeClr val="tx2"/>
                </a:solidFill>
                <a:latin typeface="Times New Roman" panose="02020603050405020304" pitchFamily="18" charset="0"/>
                <a:ea typeface="Times New Roman" panose="02020603050405020304" pitchFamily="18" charset="0"/>
                <a:cs typeface="B Nazanin" panose="00000400000000000000" pitchFamily="2" charset="-78"/>
              </a:rPr>
              <a:t> یا مهار کننده های پروتئین فیبروبلاست اخیرا معرفی شده اند و نتایج بسیار امیدوار کننده ای در تشخیص بافتهای سرطانی در انواع سرطانها نشان داده اند. بعلت بیان این پروتئین در پاتولوژی بیماری های مختلف بسیار مورد توجه محققین قرار گرفته و هم اکنون در مراکز مختلف پزشکی هسته ای ایران و سایر کشورها در حال مطالعه می باشد و روزانه مقالات مربوط به مطالعه این رادیولیگاند در ژورنالهای معتبر فیلد پزشکی هسته ای چاپ می شود.</a:t>
            </a:r>
          </a:p>
          <a:p>
            <a:pPr algn="just" rtl="1"/>
            <a:r>
              <a:rPr lang="fa-IR"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 تاکنون مطالعه ای جز</a:t>
            </a:r>
            <a:r>
              <a:rPr lang="en-GB"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 یک </a:t>
            </a:r>
            <a:r>
              <a:rPr lang="en-GB"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case report</a:t>
            </a:r>
            <a:r>
              <a:rPr lang="fa-IR"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 در مورد تشخیص سمیت قلبی با استفاده از رادیودارو </a:t>
            </a:r>
            <a:r>
              <a:rPr lang="en-GB"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en-GB" sz="2000" baseline="30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68</a:t>
            </a:r>
            <a:r>
              <a:rPr lang="en-GB"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Ga-FAPI-46</a:t>
            </a:r>
            <a:r>
              <a:rPr lang="fa-IR"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گزارش نشده است</a:t>
            </a:r>
            <a:r>
              <a:rPr lang="fa-IR" sz="2000" dirty="0">
                <a:solidFill>
                  <a:schemeClr val="tx2"/>
                </a:solidFill>
                <a:latin typeface="Times New Roman" panose="02020603050405020304" pitchFamily="18" charset="0"/>
                <a:ea typeface="Times New Roman" panose="02020603050405020304" pitchFamily="18" charset="0"/>
                <a:cs typeface="B Nazanin" panose="00000400000000000000" pitchFamily="2" charset="-78"/>
              </a:rPr>
              <a:t> و نشان دهنده زمینه مطالعاتی ناول و ارزشمند می باشد.</a:t>
            </a:r>
            <a:endParaRPr lang="fa-IR"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r>
              <a:rPr lang="fa-IR"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حصول نتایج امیدوار کننده از این طرح پیشنهادی، استفاده از تکنیک تصویربرداری </a:t>
            </a:r>
            <a:r>
              <a:rPr lang="en-GB"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 PET/CT </a:t>
            </a:r>
            <a:r>
              <a:rPr lang="fa-IR"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همزمان جهت فالوآپ بیماران تحت درمان شیمی درمانی از نظر پاسخ به درمانهای استاندارد موجود و </a:t>
            </a:r>
            <a:r>
              <a:rPr lang="fa-IR" sz="2000" b="1" dirty="0">
                <a:solidFill>
                  <a:schemeClr val="accent6">
                    <a:lumMod val="60000"/>
                    <a:lumOff val="40000"/>
                  </a:schemeClr>
                </a:solidFill>
                <a:effectLst/>
                <a:latin typeface="Times New Roman" panose="02020603050405020304" pitchFamily="18" charset="0"/>
                <a:ea typeface="Times New Roman" panose="02020603050405020304" pitchFamily="18" charset="0"/>
                <a:cs typeface="B Nazanin" panose="00000400000000000000" pitchFamily="2" charset="-78"/>
              </a:rPr>
              <a:t>تشخیص زود هنگام سمیت قلبی </a:t>
            </a:r>
            <a:r>
              <a:rPr lang="fa-IR"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rPr>
              <a:t>ناشی از درمانهای مذکور می تواند به عنوان روش نوین در مدیریت درمان و جلوگیری از سمیت قلبی در این بیماران و بکار گیری بموقع درمانهای لازم باشد.</a:t>
            </a:r>
            <a:endParaRPr lang="en-GB" sz="2000" dirty="0">
              <a:solidFill>
                <a:schemeClr val="tx2"/>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5" name="TextBox 4">
            <a:extLst>
              <a:ext uri="{FF2B5EF4-FFF2-40B4-BE49-F238E27FC236}">
                <a16:creationId xmlns:a16="http://schemas.microsoft.com/office/drawing/2014/main" id="{7F9183A0-E004-4C7C-A4CA-84E9B34F2535}"/>
              </a:ext>
            </a:extLst>
          </p:cNvPr>
          <p:cNvSpPr txBox="1"/>
          <p:nvPr/>
        </p:nvSpPr>
        <p:spPr>
          <a:xfrm>
            <a:off x="4476909" y="525835"/>
            <a:ext cx="3381615" cy="707886"/>
          </a:xfrm>
          <a:prstGeom prst="rect">
            <a:avLst/>
          </a:prstGeom>
          <a:solidFill>
            <a:schemeClr val="accent1">
              <a:lumMod val="60000"/>
              <a:lumOff val="40000"/>
            </a:schemeClr>
          </a:solidFill>
          <a:effectLst>
            <a:softEdge rad="76200"/>
          </a:effectLst>
        </p:spPr>
        <p:txBody>
          <a:bodyPr wrap="square">
            <a:spAutoFit/>
          </a:bodyPr>
          <a:lstStyle/>
          <a:p>
            <a:pPr algn="ctr"/>
            <a:r>
              <a:rPr lang="fa-IR" sz="4000" b="1" dirty="0">
                <a:effectLst/>
                <a:latin typeface="Times New Roman" panose="02020603050405020304" pitchFamily="18" charset="0"/>
                <a:ea typeface="Times New Roman" panose="02020603050405020304" pitchFamily="18" charset="0"/>
                <a:cs typeface="B Nazanin" panose="00000400000000000000" pitchFamily="2" charset="-78"/>
              </a:rPr>
              <a:t>نوآوری طرح</a:t>
            </a:r>
            <a:endParaRPr lang="en-GB" sz="4000" b="1" dirty="0">
              <a:cs typeface="B Nazanin" panose="00000400000000000000" pitchFamily="2" charset="-78"/>
            </a:endParaRPr>
          </a:p>
        </p:txBody>
      </p:sp>
      <p:sp>
        <p:nvSpPr>
          <p:cNvPr id="6" name="TextBox 5">
            <a:extLst>
              <a:ext uri="{FF2B5EF4-FFF2-40B4-BE49-F238E27FC236}">
                <a16:creationId xmlns:a16="http://schemas.microsoft.com/office/drawing/2014/main" id="{0F395EF8-5592-407D-ADC0-A6FD1C09F4EA}"/>
              </a:ext>
            </a:extLst>
          </p:cNvPr>
          <p:cNvSpPr txBox="1"/>
          <p:nvPr/>
        </p:nvSpPr>
        <p:spPr>
          <a:xfrm>
            <a:off x="262965" y="4276597"/>
            <a:ext cx="11666070" cy="1323439"/>
          </a:xfrm>
          <a:prstGeom prst="rect">
            <a:avLst/>
          </a:prstGeom>
          <a:solidFill>
            <a:schemeClr val="accent5">
              <a:lumMod val="75000"/>
            </a:schemeClr>
          </a:solidFill>
        </p:spPr>
        <p:txBody>
          <a:bodyPr wrap="square">
            <a:spAutoFit/>
          </a:bodyPr>
          <a:lstStyle/>
          <a:p>
            <a:pPr algn="just" rtl="1"/>
            <a:r>
              <a:rPr lang="fa-IR" sz="2000" dirty="0">
                <a:solidFill>
                  <a:schemeClr val="tx2"/>
                </a:solidFill>
                <a:latin typeface="Times New Roman" panose="02020603050405020304" pitchFamily="18" charset="0"/>
                <a:cs typeface="B Nazanin" panose="00000400000000000000" pitchFamily="2" charset="-78"/>
              </a:rPr>
              <a:t>با انجام مطالعات با رادیولیگاند </a:t>
            </a:r>
            <a:r>
              <a:rPr lang="en-GB" sz="2000" b="1" baseline="30000" dirty="0">
                <a:solidFill>
                  <a:schemeClr val="accent1">
                    <a:lumMod val="60000"/>
                    <a:lumOff val="40000"/>
                  </a:schemeClr>
                </a:solidFill>
                <a:latin typeface="Times New Roman" panose="02020603050405020304" pitchFamily="18" charset="0"/>
                <a:cs typeface="B Nazanin" panose="00000400000000000000" pitchFamily="2" charset="-78"/>
              </a:rPr>
              <a:t>68</a:t>
            </a:r>
            <a:r>
              <a:rPr lang="en-GB" sz="2000" b="1" dirty="0">
                <a:solidFill>
                  <a:schemeClr val="accent1">
                    <a:lumMod val="60000"/>
                    <a:lumOff val="40000"/>
                  </a:schemeClr>
                </a:solidFill>
                <a:latin typeface="Times New Roman" panose="02020603050405020304" pitchFamily="18" charset="0"/>
                <a:cs typeface="B Nazanin" panose="00000400000000000000" pitchFamily="2" charset="-78"/>
              </a:rPr>
              <a:t>Ga-FAPI-46</a:t>
            </a:r>
            <a:r>
              <a:rPr lang="fa-IR" sz="2000" dirty="0">
                <a:solidFill>
                  <a:schemeClr val="tx2"/>
                </a:solidFill>
                <a:latin typeface="Times New Roman" panose="02020603050405020304" pitchFamily="18" charset="0"/>
                <a:cs typeface="B Nazanin" panose="00000400000000000000" pitchFamily="2" charset="-78"/>
              </a:rPr>
              <a:t> در مراکز بیمارستانی ایران و حصول نتایج امیدوار کننده، این رادیودارو می تواند </a:t>
            </a:r>
            <a:r>
              <a:rPr lang="fa-IR" sz="2000" b="1" dirty="0">
                <a:solidFill>
                  <a:schemeClr val="tx2"/>
                </a:solidFill>
                <a:latin typeface="Times New Roman" panose="02020603050405020304" pitchFamily="18" charset="0"/>
                <a:cs typeface="B Nazanin" panose="00000400000000000000" pitchFamily="2" charset="-78"/>
              </a:rPr>
              <a:t>مجوز ورود به لیست رادیوداروهای </a:t>
            </a:r>
            <a:r>
              <a:rPr lang="fa-IR" sz="2000" dirty="0">
                <a:solidFill>
                  <a:schemeClr val="tx2"/>
                </a:solidFill>
                <a:latin typeface="Times New Roman" panose="02020603050405020304" pitchFamily="18" charset="0"/>
                <a:cs typeface="B Nazanin" panose="00000400000000000000" pitchFamily="2" charset="-78"/>
              </a:rPr>
              <a:t>مصوب وزارت بهداشت را کسب کند و جهت اسکن بیماران در فرایندهای فالوآپ بیماران و بصورت همزمان جهت تشخیص سمیت قلبی بکار گرفته شود.</a:t>
            </a:r>
          </a:p>
          <a:p>
            <a:pPr algn="just" rtl="1"/>
            <a:r>
              <a:rPr lang="fa-IR" sz="2000" dirty="0">
                <a:solidFill>
                  <a:schemeClr val="tx2"/>
                </a:solidFill>
                <a:latin typeface="Times New Roman" panose="02020603050405020304" pitchFamily="18" charset="0"/>
                <a:cs typeface="B Nazanin" panose="00000400000000000000" pitchFamily="2" charset="-78"/>
              </a:rPr>
              <a:t>این موضوع علاوه بر اهمیت ناول بودن از جهت علمی، نشان دهنده کاربردی بودن طرح تحقیقاتی مذکور می باشد.</a:t>
            </a:r>
            <a:endParaRPr lang="en-GB" sz="2000" dirty="0">
              <a:solidFill>
                <a:schemeClr val="tx2"/>
              </a:solidFill>
              <a:cs typeface="B Nazanin" panose="00000400000000000000" pitchFamily="2" charset="-78"/>
            </a:endParaRPr>
          </a:p>
        </p:txBody>
      </p:sp>
    </p:spTree>
    <p:extLst>
      <p:ext uri="{BB962C8B-B14F-4D97-AF65-F5344CB8AC3E}">
        <p14:creationId xmlns:p14="http://schemas.microsoft.com/office/powerpoint/2010/main" val="25107374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D05263-8C83-4127-9E27-922E29E856FD}"/>
              </a:ext>
            </a:extLst>
          </p:cNvPr>
          <p:cNvSpPr txBox="1"/>
          <p:nvPr/>
        </p:nvSpPr>
        <p:spPr>
          <a:xfrm>
            <a:off x="4405185" y="-70094"/>
            <a:ext cx="3381615" cy="584775"/>
          </a:xfrm>
          <a:prstGeom prst="rect">
            <a:avLst/>
          </a:prstGeom>
          <a:solidFill>
            <a:schemeClr val="accent1">
              <a:lumMod val="60000"/>
              <a:lumOff val="40000"/>
            </a:schemeClr>
          </a:solidFill>
          <a:effectLst>
            <a:softEdge rad="76200"/>
          </a:effectLst>
        </p:spPr>
        <p:txBody>
          <a:bodyPr wrap="square">
            <a:spAutoFit/>
          </a:bodyPr>
          <a:lstStyle/>
          <a:p>
            <a:pPr algn="ctr"/>
            <a:r>
              <a:rPr lang="fa-IR" sz="3200" b="1" dirty="0">
                <a:latin typeface="Times New Roman" panose="02020603050405020304" pitchFamily="18" charset="0"/>
                <a:cs typeface="B Nazanin" panose="00000400000000000000" pitchFamily="2" charset="-78"/>
              </a:rPr>
              <a:t>روش اجرا</a:t>
            </a:r>
            <a:endParaRPr lang="en-GB" sz="3200" b="1" dirty="0">
              <a:cs typeface="B Nazanin" panose="00000400000000000000" pitchFamily="2" charset="-78"/>
            </a:endParaRPr>
          </a:p>
        </p:txBody>
      </p:sp>
      <p:sp>
        <p:nvSpPr>
          <p:cNvPr id="6" name="TextBox 5">
            <a:extLst>
              <a:ext uri="{FF2B5EF4-FFF2-40B4-BE49-F238E27FC236}">
                <a16:creationId xmlns:a16="http://schemas.microsoft.com/office/drawing/2014/main" id="{5563B70D-447B-4AB5-86A6-C7BDD9C809F8}"/>
              </a:ext>
            </a:extLst>
          </p:cNvPr>
          <p:cNvSpPr txBox="1"/>
          <p:nvPr/>
        </p:nvSpPr>
        <p:spPr>
          <a:xfrm>
            <a:off x="176296" y="514681"/>
            <a:ext cx="11908128" cy="1631216"/>
          </a:xfrm>
          <a:prstGeom prst="rect">
            <a:avLst/>
          </a:prstGeom>
          <a:solidFill>
            <a:schemeClr val="accent5">
              <a:lumMod val="75000"/>
            </a:schemeClr>
          </a:solidFill>
        </p:spPr>
        <p:txBody>
          <a:bodyPr wrap="square">
            <a:spAutoFit/>
          </a:bodyPr>
          <a:lstStyle/>
          <a:p>
            <a:pPr algn="r" rtl="1"/>
            <a:r>
              <a:rPr lang="fa-IR" sz="2000" dirty="0">
                <a:cs typeface="B Nazanin" panose="00000400000000000000" pitchFamily="2" charset="-78"/>
              </a:rPr>
              <a:t>این مطالعه جهت ارزیابی بالینی رادیوداروی</a:t>
            </a:r>
            <a:r>
              <a:rPr lang="en-GB" sz="2000" dirty="0">
                <a:cs typeface="B Nazanin" panose="00000400000000000000" pitchFamily="2" charset="-78"/>
              </a:rPr>
              <a:t> 68Ga-FAPI-46 </a:t>
            </a:r>
            <a:r>
              <a:rPr lang="fa-IR" sz="2000" dirty="0">
                <a:cs typeface="B Nazanin" panose="00000400000000000000" pitchFamily="2" charset="-78"/>
              </a:rPr>
              <a:t>توسط تصویربرداری از فیبروبلاستها فعال در قلب جهت تشخیص زود هنگام </a:t>
            </a:r>
            <a:r>
              <a:rPr lang="en-GB" sz="2000" dirty="0">
                <a:cs typeface="B Nazanin" panose="00000400000000000000" pitchFamily="2" charset="-78"/>
              </a:rPr>
              <a:t> </a:t>
            </a:r>
            <a:r>
              <a:rPr lang="fa-IR" sz="2000" dirty="0">
                <a:cs typeface="B Nazanin" panose="00000400000000000000" pitchFamily="2" charset="-78"/>
              </a:rPr>
              <a:t> </a:t>
            </a:r>
            <a:r>
              <a:rPr lang="en-GB" sz="2000" dirty="0">
                <a:cs typeface="B Nazanin" panose="00000400000000000000" pitchFamily="2" charset="-78"/>
              </a:rPr>
              <a:t>cardiotoxicity </a:t>
            </a:r>
            <a:r>
              <a:rPr lang="fa-IR" sz="2000" dirty="0">
                <a:cs typeface="B Nazanin" panose="00000400000000000000" pitchFamily="2" charset="-78"/>
              </a:rPr>
              <a:t>با استفاده از سیستم تصویربرداری </a:t>
            </a:r>
            <a:r>
              <a:rPr lang="en-GB" sz="2000" dirty="0">
                <a:cs typeface="B Nazanin" panose="00000400000000000000" pitchFamily="2" charset="-78"/>
              </a:rPr>
              <a:t>PET </a:t>
            </a:r>
            <a:r>
              <a:rPr lang="fa-IR" sz="2000" dirty="0">
                <a:cs typeface="B Nazanin" panose="00000400000000000000" pitchFamily="2" charset="-78"/>
              </a:rPr>
              <a:t>طراحی شده است. این رادیودارو مطابق با استاندارد های فارماکوپه و با رعایت اصول </a:t>
            </a:r>
            <a:r>
              <a:rPr lang="en-GB" sz="2000" dirty="0">
                <a:cs typeface="B Nazanin" panose="00000400000000000000" pitchFamily="2" charset="-78"/>
              </a:rPr>
              <a:t> GMP </a:t>
            </a:r>
            <a:r>
              <a:rPr lang="fa-IR" sz="2000" dirty="0">
                <a:cs typeface="B Nazanin" panose="00000400000000000000" pitchFamily="2" charset="-78"/>
              </a:rPr>
              <a:t>در شرکت تولید کننده رادیوداروهای سازمان انرژی اتمی (شرکت پارس ایزوتوپ) تولید و پس از انجام آزمایشهای کنترل کیفی لازم در اختیار بخش پزشکی هسته ای قرار خواهد گرفت. طبق برنامه ریزی های مورد نیاز در بخش رادیودارو پس از تنظیم و هماهنگی های لازم برای پذیرش بیمار به شرکت مربوطه سفارش داده می شود تا در روز مورد نظر به بخش تحویل داده شود.</a:t>
            </a:r>
          </a:p>
        </p:txBody>
      </p:sp>
      <p:sp>
        <p:nvSpPr>
          <p:cNvPr id="9" name="TextBox 8">
            <a:extLst>
              <a:ext uri="{FF2B5EF4-FFF2-40B4-BE49-F238E27FC236}">
                <a16:creationId xmlns:a16="http://schemas.microsoft.com/office/drawing/2014/main" id="{AA53BDD5-97F2-4DA5-880C-C73C423BB455}"/>
              </a:ext>
            </a:extLst>
          </p:cNvPr>
          <p:cNvSpPr txBox="1"/>
          <p:nvPr/>
        </p:nvSpPr>
        <p:spPr>
          <a:xfrm>
            <a:off x="224110" y="2198343"/>
            <a:ext cx="11791580" cy="3170099"/>
          </a:xfrm>
          <a:prstGeom prst="rect">
            <a:avLst/>
          </a:prstGeom>
          <a:solidFill>
            <a:schemeClr val="accent5">
              <a:lumMod val="75000"/>
            </a:schemeClr>
          </a:solidFill>
        </p:spPr>
        <p:txBody>
          <a:bodyPr wrap="square">
            <a:spAutoFit/>
          </a:bodyPr>
          <a:lstStyle/>
          <a:p>
            <a:pPr algn="just" rtl="1"/>
            <a:r>
              <a:rPr lang="fa-IR" sz="2000" dirty="0">
                <a:cs typeface="B Nazanin" panose="00000400000000000000" pitchFamily="2" charset="-78"/>
              </a:rPr>
              <a:t>10 نفر بیمار زن مبتلا به کنسر پستان با توجه به شرایط ورود و خروج بیماران که در پروپوزال ذکر شده است انتخاب و وارد مطالعه می شوند.</a:t>
            </a:r>
          </a:p>
          <a:p>
            <a:pPr algn="just" rtl="1"/>
            <a:r>
              <a:rPr lang="fa-IR" sz="2000" dirty="0">
                <a:cs typeface="B Nazanin" panose="00000400000000000000" pitchFamily="2" charset="-78"/>
              </a:rPr>
              <a:t>بیماران انتخاب شده توسط متخصص آنکولوژی جهت بررسی سمیت قلبی در آنان به بخش </a:t>
            </a:r>
            <a:r>
              <a:rPr lang="en-GB" sz="2000" dirty="0">
                <a:cs typeface="B Nazanin" panose="00000400000000000000" pitchFamily="2" charset="-78"/>
              </a:rPr>
              <a:t>cardio-oncology </a:t>
            </a:r>
            <a:r>
              <a:rPr lang="fa-IR" sz="2000" dirty="0">
                <a:cs typeface="B Nazanin" panose="00000400000000000000" pitchFamily="2" charset="-78"/>
              </a:rPr>
              <a:t>بیمارستان ارجاع داده می شوند. در این بخش اکوکاردیوگرافی برای این بیماران انجام می شود و بیماران با احتمال </a:t>
            </a:r>
            <a:r>
              <a:rPr lang="en-GB" sz="2000" dirty="0">
                <a:cs typeface="B Nazanin" panose="00000400000000000000" pitchFamily="2" charset="-78"/>
              </a:rPr>
              <a:t>cardiotoxicity </a:t>
            </a:r>
            <a:r>
              <a:rPr lang="fa-IR" sz="2000" dirty="0">
                <a:cs typeface="B Nazanin" panose="00000400000000000000" pitchFamily="2" charset="-78"/>
              </a:rPr>
              <a:t>طبق استانداردهای </a:t>
            </a:r>
            <a:r>
              <a:rPr lang="en-GB" sz="2000" dirty="0">
                <a:cs typeface="B Nazanin" panose="00000400000000000000" pitchFamily="2" charset="-78"/>
              </a:rPr>
              <a:t>CREC </a:t>
            </a:r>
            <a:r>
              <a:rPr lang="fa-IR" sz="2000" dirty="0">
                <a:cs typeface="B Nazanin" panose="00000400000000000000" pitchFamily="2" charset="-78"/>
              </a:rPr>
              <a:t>و </a:t>
            </a:r>
            <a:r>
              <a:rPr lang="en-GB" sz="2000" dirty="0">
                <a:cs typeface="B Nazanin" panose="00000400000000000000" pitchFamily="2" charset="-78"/>
              </a:rPr>
              <a:t>ASE/EACVI </a:t>
            </a:r>
            <a:r>
              <a:rPr lang="fa-IR" sz="2000" dirty="0">
                <a:cs typeface="B Nazanin" panose="00000400000000000000" pitchFamily="2" charset="-78"/>
              </a:rPr>
              <a:t>جهت ورود به مطالعه انتخاب می شوند. پس از دادن مشاوره به این بیماران و اخذ رضایت نامه کتبی از آنان هماهنگی جهت انجام اسکن 68</a:t>
            </a:r>
            <a:r>
              <a:rPr lang="en-GB" sz="2000" dirty="0">
                <a:cs typeface="B Nazanin" panose="00000400000000000000" pitchFamily="2" charset="-78"/>
              </a:rPr>
              <a:t>Ga-FAPI-46 </a:t>
            </a:r>
            <a:r>
              <a:rPr lang="fa-IR" sz="2000" dirty="0">
                <a:cs typeface="B Nazanin" panose="00000400000000000000" pitchFamily="2" charset="-78"/>
              </a:rPr>
              <a:t>با مرکز پزشکی هسته ای و بیماران انجام می گیرد. در روز انجام اسکن بیمار بدون نیاز به آمادگی قبلی داروی 68</a:t>
            </a:r>
            <a:r>
              <a:rPr lang="en-GB" sz="2000" dirty="0">
                <a:cs typeface="B Nazanin" panose="00000400000000000000" pitchFamily="2" charset="-78"/>
              </a:rPr>
              <a:t>Ga-FAPI-46 </a:t>
            </a:r>
            <a:r>
              <a:rPr lang="fa-IR" sz="2000" dirty="0">
                <a:cs typeface="B Nazanin" panose="00000400000000000000" pitchFamily="2" charset="-78"/>
              </a:rPr>
              <a:t>را طبق جزئیات ذکر شده در پروپوزال دریافت می کند.</a:t>
            </a:r>
          </a:p>
          <a:p>
            <a:pPr algn="just" rtl="1"/>
            <a:r>
              <a:rPr lang="fa-IR" sz="2000" dirty="0">
                <a:cs typeface="B Nazanin" panose="00000400000000000000" pitchFamily="2" charset="-78"/>
              </a:rPr>
              <a:t>تصاویر بدست آمده توسط متخصصین پزشکی هسته ای مورد ارزیابی و تفسیر قرار می گیرد. میزان جذب رادیودارو در بافت قلب مورد بررسی قرار می گیرد و در صورت داشتن نتایج اسکن 18</a:t>
            </a:r>
            <a:r>
              <a:rPr lang="en-GB" sz="2000" dirty="0">
                <a:cs typeface="B Nazanin" panose="00000400000000000000" pitchFamily="2" charset="-78"/>
              </a:rPr>
              <a:t>F-FDG </a:t>
            </a:r>
            <a:r>
              <a:rPr lang="fa-IR" sz="2000" dirty="0">
                <a:cs typeface="B Nazanin" panose="00000400000000000000" pitchFamily="2" charset="-78"/>
              </a:rPr>
              <a:t>همان بیمار در فاصله زمانی کمتر از یک ماه با یافته های اسکن </a:t>
            </a:r>
            <a:r>
              <a:rPr lang="en-GB" sz="2000" dirty="0">
                <a:cs typeface="B Nazanin" panose="00000400000000000000" pitchFamily="2" charset="-78"/>
              </a:rPr>
              <a:t>FDG </a:t>
            </a:r>
            <a:r>
              <a:rPr lang="fa-IR" sz="2000" dirty="0">
                <a:cs typeface="B Nazanin" panose="00000400000000000000" pitchFamily="2" charset="-78"/>
              </a:rPr>
              <a:t>مقایسه انجام خواهد گرفت. همچنین نتایج بدست آمده از اندازه گیری </a:t>
            </a:r>
            <a:r>
              <a:rPr lang="en-GB" sz="2000" dirty="0">
                <a:cs typeface="B Nazanin" panose="00000400000000000000" pitchFamily="2" charset="-78"/>
              </a:rPr>
              <a:t>LVEF </a:t>
            </a:r>
            <a:r>
              <a:rPr lang="fa-IR" sz="2000" dirty="0">
                <a:cs typeface="B Nazanin" panose="00000400000000000000" pitchFamily="2" charset="-78"/>
              </a:rPr>
              <a:t>توسط تکنیک اکوکاردیوگرافی با نتایج حاصل از میزان جذب رادیودارو در بافت قلب مورد بررسی قرار خواهد گرفت.</a:t>
            </a:r>
          </a:p>
        </p:txBody>
      </p:sp>
      <p:sp>
        <p:nvSpPr>
          <p:cNvPr id="13" name="TextBox 12">
            <a:extLst>
              <a:ext uri="{FF2B5EF4-FFF2-40B4-BE49-F238E27FC236}">
                <a16:creationId xmlns:a16="http://schemas.microsoft.com/office/drawing/2014/main" id="{09CB8C3F-FD1C-4DBC-AF0E-CB28794D2B7B}"/>
              </a:ext>
            </a:extLst>
          </p:cNvPr>
          <p:cNvSpPr txBox="1"/>
          <p:nvPr/>
        </p:nvSpPr>
        <p:spPr>
          <a:xfrm>
            <a:off x="224110" y="5420888"/>
            <a:ext cx="11791580" cy="1323439"/>
          </a:xfrm>
          <a:prstGeom prst="rect">
            <a:avLst/>
          </a:prstGeom>
          <a:solidFill>
            <a:schemeClr val="accent5">
              <a:lumMod val="75000"/>
            </a:schemeClr>
          </a:solidFill>
        </p:spPr>
        <p:txBody>
          <a:bodyPr wrap="square">
            <a:spAutoFit/>
          </a:bodyPr>
          <a:lstStyle/>
          <a:p>
            <a:pPr algn="r" rtl="1"/>
            <a:r>
              <a:rPr lang="fa-IR" sz="2000" dirty="0">
                <a:cs typeface="B Nazanin" panose="00000400000000000000" pitchFamily="2" charset="-78"/>
              </a:rPr>
              <a:t>نتایج بدست آمده توسط متخصص اپیدمیولوژی مطالعه مورد آنالیزهای اماری قرار خواهد گرفت.  نتایج برای داده های کمی به صورت 'انحراف معیار و میانگین' یا 'میانه (دامنه چارکی)' و برای داده های کیفی به صورت 'تعداد (درصد)' گزارش خواهد شد. حساسیت، ویژگی و ارزش اخباری اسکن 68</a:t>
            </a:r>
            <a:r>
              <a:rPr lang="en-GB" sz="2000" dirty="0">
                <a:cs typeface="B Nazanin" panose="00000400000000000000" pitchFamily="2" charset="-78"/>
              </a:rPr>
              <a:t>Ga-FAPI-46-PET/CT </a:t>
            </a:r>
            <a:r>
              <a:rPr lang="fa-IR" sz="2000" dirty="0">
                <a:cs typeface="B Nazanin" panose="00000400000000000000" pitchFamily="2" charset="-78"/>
              </a:rPr>
              <a:t>در مقایسه با اکوکاردیوگرافی (به عنوان گلد استاندارد) با استفاده از فرمول های مربوطه محاسبه خواهد شد. آنالیز همه داده ها در نرم افزار </a:t>
            </a:r>
            <a:r>
              <a:rPr lang="en-GB" sz="2000" dirty="0">
                <a:cs typeface="B Nazanin" panose="00000400000000000000" pitchFamily="2" charset="-78"/>
              </a:rPr>
              <a:t>SPSS </a:t>
            </a:r>
            <a:r>
              <a:rPr lang="fa-IR" sz="2000" dirty="0">
                <a:cs typeface="B Nazanin" panose="00000400000000000000" pitchFamily="2" charset="-78"/>
              </a:rPr>
              <a:t>نسخه 22 مورد تجزیه و تحلیل قرار خواهد گرفت. </a:t>
            </a:r>
            <a:endParaRPr lang="en-GB" sz="2000" dirty="0">
              <a:cs typeface="B Nazanin" panose="00000400000000000000" pitchFamily="2" charset="-78"/>
            </a:endParaRPr>
          </a:p>
        </p:txBody>
      </p:sp>
    </p:spTree>
    <p:extLst>
      <p:ext uri="{BB962C8B-B14F-4D97-AF65-F5344CB8AC3E}">
        <p14:creationId xmlns:p14="http://schemas.microsoft.com/office/powerpoint/2010/main" val="91043518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2269</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 Nazanin</vt:lpstr>
      <vt:lpstr>Century Gothic</vt:lpstr>
      <vt:lpstr>Nazanin</vt:lpstr>
      <vt:lpstr>Times New Roman</vt:lpstr>
      <vt:lpstr>Wingdings 3</vt:lpstr>
      <vt:lpstr>Ion</vt:lpstr>
      <vt:lpstr>مقایسه اسکن  68Ga-FAPI-46-PET/CTبا یافته های اکوکاردیوگرافی در تشخیص سمیت قلبی در بیماران مبتلا به سرطان سینه پس از شیمی درمانی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ارزیابی بالینی لیگاند مهار کننده  Fibroblast protein activation ، نشاندار با 68Ga  ارزیابی بالینی جهت تصویربرداری PET در بیماران با سکته قلبی</dc:title>
  <dc:creator>L Hassanzadeh</dc:creator>
  <cp:lastModifiedBy>L Hassanzadeh</cp:lastModifiedBy>
  <cp:revision>69</cp:revision>
  <dcterms:created xsi:type="dcterms:W3CDTF">2021-05-16T12:27:44Z</dcterms:created>
  <dcterms:modified xsi:type="dcterms:W3CDTF">2021-12-01T08:14:14Z</dcterms:modified>
</cp:coreProperties>
</file>