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4180582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405150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00576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31135641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32836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7644183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0604102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88397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055340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E4E2F9-8283-42AC-AAC8-9F63D3971260}"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57283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366552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EE4E2F9-8283-42AC-AAC8-9F63D3971260}"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579526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EE4E2F9-8283-42AC-AAC8-9F63D3971260}"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002031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E4E2F9-8283-42AC-AAC8-9F63D3971260}"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913634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2996029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E4E2F9-8283-42AC-AAC8-9F63D3971260}"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20BA51-973D-4EFF-89A2-85A4111A9D5D}" type="slidenum">
              <a:rPr lang="en-US" smtClean="0"/>
              <a:t>‹#›</a:t>
            </a:fld>
            <a:endParaRPr lang="en-US"/>
          </a:p>
        </p:txBody>
      </p:sp>
    </p:spTree>
    <p:extLst>
      <p:ext uri="{BB962C8B-B14F-4D97-AF65-F5344CB8AC3E}">
        <p14:creationId xmlns:p14="http://schemas.microsoft.com/office/powerpoint/2010/main" val="163480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E4E2F9-8283-42AC-AAC8-9F63D3971260}" type="datetimeFigureOut">
              <a:rPr lang="en-US" smtClean="0"/>
              <a:t>2/28/2022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020BA51-973D-4EFF-89A2-85A4111A9D5D}" type="slidenum">
              <a:rPr lang="en-US" smtClean="0"/>
              <a:t>‹#›</a:t>
            </a:fld>
            <a:endParaRPr lang="en-US"/>
          </a:p>
        </p:txBody>
      </p:sp>
    </p:spTree>
    <p:extLst>
      <p:ext uri="{BB962C8B-B14F-4D97-AF65-F5344CB8AC3E}">
        <p14:creationId xmlns:p14="http://schemas.microsoft.com/office/powerpoint/2010/main" val="27394021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19CF4-BD9D-4694-9984-E2C33FA30DCE}"/>
              </a:ext>
            </a:extLst>
          </p:cNvPr>
          <p:cNvSpPr>
            <a:spLocks noGrp="1"/>
          </p:cNvSpPr>
          <p:nvPr>
            <p:ph type="ctrTitle"/>
          </p:nvPr>
        </p:nvSpPr>
        <p:spPr>
          <a:xfrm>
            <a:off x="1373717" y="1451906"/>
            <a:ext cx="7766936" cy="1355261"/>
          </a:xfrm>
        </p:spPr>
        <p:txBody>
          <a:bodyPr/>
          <a:lstStyle/>
          <a:p>
            <a:pPr algn="r" rtl="1"/>
            <a:r>
              <a:rPr lang="fa-IR" sz="2400" dirty="0">
                <a:solidFill>
                  <a:schemeClr val="tx1"/>
                </a:solidFill>
                <a:latin typeface="Times New Roman" panose="02020603050405020304" pitchFamily="18" charset="0"/>
                <a:cs typeface="Times New Roman" panose="02020603050405020304" pitchFamily="18" charset="0"/>
              </a:rPr>
              <a:t>بررسی عملکرد هوش مصنوعی در ارزیابی یافته های </a:t>
            </a:r>
            <a:r>
              <a:rPr lang="en-US" sz="2400" dirty="0">
                <a:solidFill>
                  <a:schemeClr val="tx1"/>
                </a:solidFill>
                <a:latin typeface="Times New Roman" panose="02020603050405020304" pitchFamily="18" charset="0"/>
                <a:cs typeface="Times New Roman" panose="02020603050405020304" pitchFamily="18" charset="0"/>
              </a:rPr>
              <a:t>MRI </a:t>
            </a:r>
            <a:r>
              <a:rPr lang="fa-IR" sz="2400" dirty="0">
                <a:solidFill>
                  <a:schemeClr val="tx1"/>
                </a:solidFill>
                <a:latin typeface="Times New Roman" panose="02020603050405020304" pitchFamily="18" charset="0"/>
                <a:cs typeface="Times New Roman" panose="02020603050405020304" pitchFamily="18" charset="0"/>
              </a:rPr>
              <a:t>قلب و ارتباط آنها با پیش آگهی در بیماران مبتلا به کاردیومیوپاتی هیپرتروفیک</a:t>
            </a:r>
          </a:p>
        </p:txBody>
      </p:sp>
      <p:sp>
        <p:nvSpPr>
          <p:cNvPr id="3" name="Subtitle 2">
            <a:extLst>
              <a:ext uri="{FF2B5EF4-FFF2-40B4-BE49-F238E27FC236}">
                <a16:creationId xmlns:a16="http://schemas.microsoft.com/office/drawing/2014/main" id="{FBF4D0CD-A2C8-478D-BD85-2C1D4EC16F94}"/>
              </a:ext>
            </a:extLst>
          </p:cNvPr>
          <p:cNvSpPr>
            <a:spLocks noGrp="1"/>
          </p:cNvSpPr>
          <p:nvPr>
            <p:ph type="subTitle" idx="1"/>
          </p:nvPr>
        </p:nvSpPr>
        <p:spPr>
          <a:xfrm>
            <a:off x="1373717" y="5250984"/>
            <a:ext cx="7766936" cy="492592"/>
          </a:xfrm>
        </p:spPr>
        <p:txBody>
          <a:bodyPr/>
          <a:lstStyle/>
          <a:p>
            <a:r>
              <a:rPr lang="fa-IR" dirty="0">
                <a:latin typeface="Times New Roman" panose="02020603050405020304" pitchFamily="18" charset="0"/>
                <a:cs typeface="Times New Roman" panose="02020603050405020304" pitchFamily="18" charset="0"/>
              </a:rPr>
              <a:t>ساناز اسدیان لفمجانی، استادیار رادیولوژی مرکز آموزشی تحقیقاتی درمانی قلب و عروق شهید رجایی</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883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3909B-D1AE-49A3-BB04-360D28D32F82}"/>
              </a:ext>
            </a:extLst>
          </p:cNvPr>
          <p:cNvSpPr>
            <a:spLocks noGrp="1"/>
          </p:cNvSpPr>
          <p:nvPr>
            <p:ph type="title"/>
          </p:nvPr>
        </p:nvSpPr>
        <p:spPr>
          <a:xfrm>
            <a:off x="677334" y="609600"/>
            <a:ext cx="8596668" cy="800100"/>
          </a:xfrm>
        </p:spPr>
        <p:txBody>
          <a:bodyPr>
            <a:normAutofit/>
          </a:bodyPr>
          <a:lstStyle/>
          <a:p>
            <a:pPr algn="ctr" rtl="1"/>
            <a:r>
              <a:rPr lang="fa-IR" sz="2800" dirty="0">
                <a:solidFill>
                  <a:schemeClr val="tx1"/>
                </a:solidFill>
                <a:latin typeface="Times New Roman" panose="02020603050405020304" pitchFamily="18" charset="0"/>
                <a:cs typeface="Times New Roman" panose="02020603050405020304" pitchFamily="18" charset="0"/>
              </a:rPr>
              <a:t>بیان مساله وضرورت اجرا</a:t>
            </a:r>
            <a:endParaRPr lang="en-US"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699DA3-9D25-43C5-B0DC-F7065E5C15CC}"/>
              </a:ext>
            </a:extLst>
          </p:cNvPr>
          <p:cNvSpPr>
            <a:spLocks noGrp="1"/>
          </p:cNvSpPr>
          <p:nvPr>
            <p:ph idx="1"/>
          </p:nvPr>
        </p:nvSpPr>
        <p:spPr>
          <a:xfrm>
            <a:off x="963084" y="1343025"/>
            <a:ext cx="8596668" cy="4905375"/>
          </a:xfrm>
        </p:spPr>
        <p:txBody>
          <a:bodyPr>
            <a:noAutofit/>
          </a:bodyPr>
          <a:lstStyle/>
          <a:p>
            <a:pPr marL="0" indent="0" algn="r" rtl="1">
              <a:buNone/>
            </a:pPr>
            <a:r>
              <a:rPr lang="fa-IR" i="1" dirty="0">
                <a:latin typeface="Times New Roman" panose="02020603050405020304" pitchFamily="18" charset="0"/>
                <a:cs typeface="Times New Roman" panose="02020603050405020304" pitchFamily="18" charset="0"/>
              </a:rPr>
              <a:t>کاردیومیوپاتی هیپرتروفیک، شایعترین علت مرگ ناگهانی قلبی در جوانان است. مارکرهای مختلف بالینی و اکوکاردیوگرافی از نظر داشتن قدرت پیشگویی حوادث قلبی عروقی در این بیماران ارزیابی شده اند. ام آر آی قلبی در سالهای اخیر به عنوان یک مدالیته با اهمیت جهت ارزیابی عملکرد قلب، ضخامت میوکاردو تغییرات مورفولوژیک مانند فیبروزدر این بیماری به کار رفته است. همچنین تعدادی از مطالعات به بررسی نقش پارامترهای ام آر آی قلب در تخمین احتمال وقوع حوادث قلبی عروقی پرداخته اند.</a:t>
            </a:r>
          </a:p>
          <a:p>
            <a:pPr marL="0" indent="0" algn="r" rtl="1">
              <a:buNone/>
            </a:pPr>
            <a:r>
              <a:rPr lang="fa-IR" i="1" dirty="0">
                <a:latin typeface="Times New Roman" panose="02020603050405020304" pitchFamily="18" charset="0"/>
                <a:cs typeface="Times New Roman" panose="02020603050405020304" pitchFamily="18" charset="0"/>
              </a:rPr>
              <a:t> در عصر حاضر برای هم گام شدن با روش های تشخیصی از قبیل ‍ژنومیک و پروتومیکس و روشهای تشخیصی دیگر، یک نیاز اساسی برای بهبود دادن و تغییر روش تفسیر داده های پزشکی احساس میشود.</a:t>
            </a:r>
          </a:p>
          <a:p>
            <a:pPr marL="0" indent="0" algn="r" rtl="1">
              <a:buNone/>
            </a:pPr>
            <a:r>
              <a:rPr lang="fa-IR" i="1" dirty="0">
                <a:latin typeface="Times New Roman" panose="02020603050405020304" pitchFamily="18" charset="0"/>
                <a:cs typeface="Times New Roman" panose="02020603050405020304" pitchFamily="18" charset="0"/>
              </a:rPr>
              <a:t>پیشرفت در تکنولو‍ژی این اجازه را به رادیولو‍ژیست می دهد که از پاتولو‍ژی غیر قابل دید تصویربرداری کنند، که منجر به افزایش حجم اطلاعات قابل پردازش می شود. تصویر برداری کمی یا رادیومیکس فرایند استخراج تعداد زیادی پارامتر کمی از ناحیه مورد علاقه تصاویر رادیولو‍ژی برای ایجاد حجم عظیمی از داده و اطلاعات، که خصوصیات تصویر را با تعداد زیادی از پارامترهای کمی قابل تفسیر می سازد، گفته می شود. مدلهای تشخیصی و پیش بینی کننده بر روی نتایج این فرایند ساخته می شوند که به تعیین تصمیم کلینیکی به پزشک کمک می کند.</a:t>
            </a:r>
          </a:p>
          <a:p>
            <a:pPr marL="0" indent="0" algn="r" rtl="1">
              <a:buNone/>
            </a:pPr>
            <a:r>
              <a:rPr lang="fa-IR" i="1" dirty="0">
                <a:latin typeface="Times New Roman" panose="02020603050405020304" pitchFamily="18" charset="0"/>
                <a:cs typeface="Times New Roman" panose="02020603050405020304" pitchFamily="18" charset="0"/>
              </a:rPr>
              <a:t>در کل فرضیه ی اصلی رادیومیکس این است که این مدل ها که دارای داده های بیولوژیکی و پزشکی می باشند میتوانند اطلاعات تشخیصی، پیش آگاهی و پیشگویانه ی با ارزشی را فراهم سازد.</a:t>
            </a:r>
          </a:p>
        </p:txBody>
      </p:sp>
    </p:spTree>
    <p:extLst>
      <p:ext uri="{BB962C8B-B14F-4D97-AF65-F5344CB8AC3E}">
        <p14:creationId xmlns:p14="http://schemas.microsoft.com/office/powerpoint/2010/main" val="3639701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ادامه بیان مساله و ضرورت اجرا</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fontScale="92500" lnSpcReduction="10000"/>
          </a:bodyPr>
          <a:lstStyle/>
          <a:p>
            <a:pPr marL="0" indent="0" algn="r" rtl="1">
              <a:buNone/>
            </a:pPr>
            <a:r>
              <a:rPr lang="fa-IR" sz="2800" i="1" dirty="0">
                <a:latin typeface="Times New Roman" panose="02020603050405020304" pitchFamily="18" charset="0"/>
                <a:cs typeface="Times New Roman" panose="02020603050405020304" pitchFamily="18" charset="0"/>
              </a:rPr>
              <a:t>در این مطالعه تصاویرو یافته های ام آر آی قلبی در بیماران مراجعه کننده به بخش تصویربرداری بیمارستان قلب شهید رجایی استخراج شده و  حوادث قلبی عروقی  در مدت زمان پس از انجام ام آر آی  تا امروز ثبت میگردند. سپس ارتباط بین مدلهای هوش مصنوعی برای  یافته های عددی به دست آمده و</a:t>
            </a:r>
            <a:r>
              <a:rPr lang="en-US" sz="2800" i="1" dirty="0">
                <a:latin typeface="Times New Roman" panose="02020603050405020304" pitchFamily="18" charset="0"/>
                <a:cs typeface="Times New Roman" panose="02020603050405020304" pitchFamily="18" charset="0"/>
              </a:rPr>
              <a:t>radiomics feature </a:t>
            </a:r>
            <a:r>
              <a:rPr lang="fa-IR" sz="2800" i="1" dirty="0">
                <a:latin typeface="Times New Roman" panose="02020603050405020304" pitchFamily="18" charset="0"/>
                <a:cs typeface="Times New Roman" panose="02020603050405020304" pitchFamily="18" charset="0"/>
              </a:rPr>
              <a:t>های استخراج شده از تصاویربا حوادث قلبی عروقی ثبت شده بررسی میگردد.</a:t>
            </a:r>
          </a:p>
          <a:p>
            <a:pPr marL="0" indent="0" algn="r" rtl="1">
              <a:buNone/>
            </a:pPr>
            <a:r>
              <a:rPr lang="fa-IR" sz="2800" i="1" dirty="0">
                <a:latin typeface="Times New Roman" panose="02020603050405020304" pitchFamily="18" charset="0"/>
                <a:cs typeface="Times New Roman" panose="02020603050405020304" pitchFamily="18" charset="0"/>
              </a:rPr>
              <a:t>با توجه به مرگبار بودن بیماری، درگیر بودن جمعیت جوان و میانسال، داشتن استعداد ژنتیکی در افراد مبتلا و اینکه می توان با تعبیه پروفیلاکتیک </a:t>
            </a:r>
            <a:r>
              <a:rPr lang="en-US" sz="2800" i="1" dirty="0">
                <a:latin typeface="Times New Roman" panose="02020603050405020304" pitchFamily="18" charset="0"/>
                <a:cs typeface="Times New Roman" panose="02020603050405020304" pitchFamily="18" charset="0"/>
              </a:rPr>
              <a:t>ICD </a:t>
            </a:r>
            <a:r>
              <a:rPr lang="fa-IR" sz="2800" i="1" dirty="0">
                <a:latin typeface="Times New Roman" panose="02020603050405020304" pitchFamily="18" charset="0"/>
                <a:cs typeface="Times New Roman" panose="02020603050405020304" pitchFamily="18" charset="0"/>
              </a:rPr>
              <a:t>جلوی بروز حوادث را گرفت و میزان بقا را افزایش داد، پیشگویی این حوادث و تبیین کرایتریاھایی، از جمله کرایتریاهای مبتنی بر مدلهای هوش مصنوعی،  جھت گذاشتن اندیکاسیون تعبیه </a:t>
            </a:r>
            <a:r>
              <a:rPr lang="en-US" sz="2800" i="1" dirty="0">
                <a:latin typeface="Times New Roman" panose="02020603050405020304" pitchFamily="18" charset="0"/>
                <a:cs typeface="Times New Roman" panose="02020603050405020304" pitchFamily="18" charset="0"/>
              </a:rPr>
              <a:t>ICD </a:t>
            </a:r>
            <a:r>
              <a:rPr lang="fa-IR" sz="2800" i="1" dirty="0">
                <a:latin typeface="Times New Roman" panose="02020603050405020304" pitchFamily="18" charset="0"/>
                <a:cs typeface="Times New Roman" panose="02020603050405020304" pitchFamily="18" charset="0"/>
              </a:rPr>
              <a:t>بسیار مفید است. </a:t>
            </a:r>
            <a:endParaRPr lang="en-US" sz="28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8838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اهداف</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fontScale="62500" lnSpcReduction="20000"/>
          </a:bodyPr>
          <a:lstStyle/>
          <a:p>
            <a:pPr marL="0" indent="0" algn="r" rtl="1">
              <a:buNone/>
            </a:pPr>
            <a:r>
              <a:rPr lang="fa-IR" sz="2800" dirty="0">
                <a:latin typeface="Times New Roman" panose="02020603050405020304" pitchFamily="18" charset="0"/>
                <a:cs typeface="Times New Roman" panose="02020603050405020304" pitchFamily="18" charset="0"/>
              </a:rPr>
              <a:t>هدف اصلی:</a:t>
            </a:r>
          </a:p>
          <a:p>
            <a:pPr marL="0" indent="0" algn="r" rtl="1">
              <a:buNone/>
            </a:pPr>
            <a:r>
              <a:rPr lang="fa-IR" sz="2800" dirty="0">
                <a:latin typeface="Times New Roman" panose="02020603050405020304" pitchFamily="18" charset="0"/>
                <a:cs typeface="Times New Roman" panose="02020603050405020304" pitchFamily="18" charset="0"/>
              </a:rPr>
              <a:t>تعیین عملکرد هوش مصنوعی در ارزیابی یافته های </a:t>
            </a:r>
            <a:r>
              <a:rPr lang="en-US" sz="2800" dirty="0">
                <a:latin typeface="Times New Roman" panose="02020603050405020304" pitchFamily="18" charset="0"/>
                <a:cs typeface="Times New Roman" panose="02020603050405020304" pitchFamily="18" charset="0"/>
              </a:rPr>
              <a:t>MRI </a:t>
            </a:r>
            <a:r>
              <a:rPr lang="fa-IR" sz="2800" dirty="0">
                <a:latin typeface="Times New Roman" panose="02020603050405020304" pitchFamily="18" charset="0"/>
                <a:cs typeface="Times New Roman" panose="02020603050405020304" pitchFamily="18" charset="0"/>
              </a:rPr>
              <a:t>قلب و ارتباط آنها با پیش آگهی در بیماران مبتلا به کاردیومیوپاتی هیپرتروفیک </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اهداف اختصاصی:</a:t>
            </a:r>
          </a:p>
          <a:p>
            <a:pPr marL="0" indent="0" algn="r" rtl="1">
              <a:buNone/>
            </a:pPr>
            <a:r>
              <a:rPr lang="fa-IR" sz="2800" dirty="0">
                <a:latin typeface="Times New Roman" panose="02020603050405020304" pitchFamily="18" charset="0"/>
                <a:cs typeface="Times New Roman" panose="02020603050405020304" pitchFamily="18" charset="0"/>
              </a:rPr>
              <a:t>1. تعیین عملکرد هوش مصنوعی در ارزیابی ارتباط پارامتر های اندازه گیری شده در ام آر آی قلب با پیش آگهی در بیماران مبتلا به کاردیومیوپاتی هیپرتروفیک</a:t>
            </a:r>
          </a:p>
          <a:p>
            <a:pPr marL="0" indent="0" algn="r" rtl="1">
              <a:buNone/>
            </a:pPr>
            <a:r>
              <a:rPr lang="fa-IR" sz="2800" dirty="0">
                <a:latin typeface="Times New Roman" panose="02020603050405020304" pitchFamily="18" charset="0"/>
                <a:cs typeface="Times New Roman" panose="02020603050405020304" pitchFamily="18" charset="0"/>
              </a:rPr>
              <a:t>2. تعیین عملکرد هوش مصنوعی در ارزیابی ارتباط </a:t>
            </a:r>
            <a:r>
              <a:rPr lang="en-US" sz="2800" dirty="0">
                <a:latin typeface="Times New Roman" panose="02020603050405020304" pitchFamily="18" charset="0"/>
                <a:cs typeface="Times New Roman" panose="02020603050405020304" pitchFamily="18" charset="0"/>
              </a:rPr>
              <a:t>radiomics feature </a:t>
            </a:r>
            <a:r>
              <a:rPr lang="fa-IR" sz="2800" dirty="0">
                <a:latin typeface="Times New Roman" panose="02020603050405020304" pitchFamily="18" charset="0"/>
                <a:cs typeface="Times New Roman" panose="02020603050405020304" pitchFamily="18" charset="0"/>
              </a:rPr>
              <a:t>های استخراج شده از تصاویر ام آر آی قلب با پیش آگهی در بیماران مبتلا به کاردیومیوپاتی هیپرتروفیک</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هدف کاربردی:</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پیشگویی حوادث مرگبار و تبیین کرایتریاھایی، از جمله کرایتریاهای مبتنی بر مدلهای هوش مصنوعی،  جھت گذاشتن اندیکاسیون تعبیه </a:t>
            </a:r>
            <a:r>
              <a:rPr lang="en-US" sz="2800" dirty="0">
                <a:latin typeface="Times New Roman" panose="02020603050405020304" pitchFamily="18" charset="0"/>
                <a:cs typeface="Times New Roman" panose="02020603050405020304" pitchFamily="18" charset="0"/>
              </a:rPr>
              <a:t>ICD </a:t>
            </a:r>
            <a:r>
              <a:rPr lang="fa-IR" sz="2800" dirty="0">
                <a:latin typeface="Times New Roman" panose="02020603050405020304" pitchFamily="18" charset="0"/>
                <a:cs typeface="Times New Roman" panose="02020603050405020304" pitchFamily="18" charset="0"/>
              </a:rPr>
              <a:t>بسیار مفید است.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6023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روش اجرا</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fontScale="77500" lnSpcReduction="20000"/>
          </a:bodyPr>
          <a:lstStyle/>
          <a:p>
            <a:pPr marL="0" indent="0" algn="r" rtl="1">
              <a:buNone/>
            </a:pPr>
            <a:r>
              <a:rPr lang="fa-IR" sz="2800" dirty="0">
                <a:latin typeface="Times New Roman" panose="02020603050405020304" pitchFamily="18" charset="0"/>
                <a:cs typeface="Times New Roman" panose="02020603050405020304" pitchFamily="18" charset="0"/>
              </a:rPr>
              <a:t>در این مطالعه تمام بیمارانی که طی سالهای 1393تا 1398 جهت انجام ام آر آی قلب به بخش تصویربرداری مرکز قلب شهید رجایی مراجعه نموده اند و برای آنها تشخیص</a:t>
            </a:r>
            <a:r>
              <a:rPr lang="en-US" sz="2800" dirty="0">
                <a:latin typeface="Times New Roman" panose="02020603050405020304" pitchFamily="18" charset="0"/>
                <a:cs typeface="Times New Roman" panose="02020603050405020304" pitchFamily="18" charset="0"/>
              </a:rPr>
              <a:t>HCM </a:t>
            </a:r>
            <a:r>
              <a:rPr lang="fa-IR" sz="2800" dirty="0">
                <a:latin typeface="Times New Roman" panose="02020603050405020304" pitchFamily="18" charset="0"/>
                <a:cs typeface="Times New Roman" panose="02020603050405020304" pitchFamily="18" charset="0"/>
              </a:rPr>
              <a:t>گذاشته شده است وارد می شوند (250 بیمار). تمام اطلاعات بیماران شامل سن، جنس، سابقه فامیلی و نتایج تست ژنتیک (در صورت داشتن) وارد چک لیست می شوند. به علاوه تمام اندازه گیری ها شامل حجم ها ی دهلیزی و بطنی، </a:t>
            </a:r>
            <a:r>
              <a:rPr lang="en-US" sz="2800" dirty="0">
                <a:latin typeface="Times New Roman" panose="02020603050405020304" pitchFamily="18" charset="0"/>
                <a:cs typeface="Times New Roman" panose="02020603050405020304" pitchFamily="18" charset="0"/>
              </a:rPr>
              <a:t>mass myocardial، EF ،</a:t>
            </a:r>
            <a:r>
              <a:rPr lang="fa-IR" sz="2800" dirty="0">
                <a:latin typeface="Times New Roman" panose="02020603050405020304" pitchFamily="18" charset="0"/>
                <a:cs typeface="Times New Roman" panose="02020603050405020304" pitchFamily="18" charset="0"/>
              </a:rPr>
              <a:t>درصد فیبروز میوکارد و استرین های بطنی (اندازه گیری به کمک </a:t>
            </a:r>
            <a:r>
              <a:rPr lang="en-US" sz="2800" dirty="0">
                <a:latin typeface="Times New Roman" panose="02020603050405020304" pitchFamily="18" charset="0"/>
                <a:cs typeface="Times New Roman" panose="02020603050405020304" pitchFamily="18" charset="0"/>
              </a:rPr>
              <a:t>method tracking feature CMR (</a:t>
            </a:r>
            <a:r>
              <a:rPr lang="fa-IR" sz="2800" dirty="0">
                <a:latin typeface="Times New Roman" panose="02020603050405020304" pitchFamily="18" charset="0"/>
                <a:cs typeface="Times New Roman" panose="02020603050405020304" pitchFamily="18" charset="0"/>
              </a:rPr>
              <a:t>با دقت اندازه گیری شده و وارد چک لیست میگردند. با استفاده از تماس تلفنی با تک تک بیماران، فانکشنال کلاس بالینی، اقدامات انجام گرفته طی زمان سپری شده از ام آر آی قلب (گذاشتن </a:t>
            </a:r>
            <a:r>
              <a:rPr lang="en-US" sz="2800" dirty="0">
                <a:latin typeface="Times New Roman" panose="02020603050405020304" pitchFamily="18" charset="0"/>
                <a:cs typeface="Times New Roman" panose="02020603050405020304" pitchFamily="18" charset="0"/>
              </a:rPr>
              <a:t>ICD ,</a:t>
            </a:r>
            <a:r>
              <a:rPr lang="fa-IR" sz="2800" dirty="0">
                <a:latin typeface="Times New Roman" panose="02020603050405020304" pitchFamily="18" charset="0"/>
                <a:cs typeface="Times New Roman" panose="02020603050405020304" pitchFamily="18" charset="0"/>
              </a:rPr>
              <a:t>عمل جراحی و ...) ،وقوع پیامدهای مخاطره آمیز نظیر سنکوپ، مرگ ناگهانی، حوادث کرونری و آریتمی های تهدید کننده حیات و همچنین یافته های الکتروفیزیولوژی بیماران (در صورت داشتن) ثبت می گردند. سپس نقش پارامترهای ام آر آی قلب در پیش بینی این عواقب بررسی می گردد.</a:t>
            </a:r>
          </a:p>
          <a:p>
            <a:pPr marL="0" indent="0" algn="r" rtl="1">
              <a:buNone/>
            </a:pPr>
            <a:r>
              <a:rPr lang="fa-IR" sz="2800" dirty="0">
                <a:latin typeface="Times New Roman" panose="02020603050405020304" pitchFamily="18" charset="0"/>
                <a:cs typeface="Times New Roman" panose="02020603050405020304" pitchFamily="18" charset="0"/>
              </a:rPr>
              <a:t>تصاویر</a:t>
            </a:r>
            <a:r>
              <a:rPr lang="en-US" sz="2800" dirty="0">
                <a:latin typeface="Times New Roman" panose="02020603050405020304" pitchFamily="18" charset="0"/>
                <a:cs typeface="Times New Roman" panose="02020603050405020304" pitchFamily="18" charset="0"/>
              </a:rPr>
              <a:t>CMR </a:t>
            </a:r>
            <a:r>
              <a:rPr lang="fa-IR" sz="2800" dirty="0">
                <a:latin typeface="Times New Roman" panose="02020603050405020304" pitchFamily="18" charset="0"/>
                <a:cs typeface="Times New Roman" panose="02020603050405020304" pitchFamily="18" charset="0"/>
              </a:rPr>
              <a:t>توسط پزشک متخصص به صورت دستی سگمنت می شوند و اطلاعات رادیومیکیس از آنها استخراج میشود.</a:t>
            </a:r>
          </a:p>
          <a:p>
            <a:pPr marL="0" indent="0" algn="r" rtl="1">
              <a:buNone/>
            </a:pPr>
            <a:endParaRPr lang="fa-I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104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AEAF9-4285-46D3-90AE-07CA26420567}"/>
              </a:ext>
            </a:extLst>
          </p:cNvPr>
          <p:cNvSpPr>
            <a:spLocks noGrp="1"/>
          </p:cNvSpPr>
          <p:nvPr>
            <p:ph type="title"/>
          </p:nvPr>
        </p:nvSpPr>
        <p:spPr>
          <a:xfrm>
            <a:off x="677334" y="609600"/>
            <a:ext cx="8596668" cy="733425"/>
          </a:xfrm>
        </p:spPr>
        <p:txBody>
          <a:bodyPr>
            <a:normAutofit/>
          </a:bodyPr>
          <a:lstStyle/>
          <a:p>
            <a:pPr algn="ctr" rtl="1"/>
            <a:r>
              <a:rPr lang="fa-IR" sz="3200" dirty="0">
                <a:solidFill>
                  <a:schemeClr val="tx1"/>
                </a:solidFill>
                <a:latin typeface="Times New Roman" panose="02020603050405020304" pitchFamily="18" charset="0"/>
                <a:cs typeface="Times New Roman" panose="02020603050405020304" pitchFamily="18" charset="0"/>
              </a:rPr>
              <a:t>هزینه ها</a:t>
            </a:r>
            <a:endParaRPr lang="en-US" sz="32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E9D679D-9CC5-4133-A4C3-AE0B88D299DF}"/>
              </a:ext>
            </a:extLst>
          </p:cNvPr>
          <p:cNvSpPr>
            <a:spLocks noGrp="1"/>
          </p:cNvSpPr>
          <p:nvPr>
            <p:ph idx="1"/>
          </p:nvPr>
        </p:nvSpPr>
        <p:spPr>
          <a:xfrm>
            <a:off x="677334" y="1495425"/>
            <a:ext cx="8596668" cy="4545937"/>
          </a:xfrm>
        </p:spPr>
        <p:txBody>
          <a:bodyPr>
            <a:normAutofit/>
          </a:bodyPr>
          <a:lstStyle/>
          <a:p>
            <a:pPr marL="0" indent="0" algn="r" rtl="1">
              <a:buNone/>
            </a:pPr>
            <a:r>
              <a:rPr lang="fa-IR" sz="2800" dirty="0">
                <a:latin typeface="Times New Roman" panose="02020603050405020304" pitchFamily="18" charset="0"/>
                <a:cs typeface="Times New Roman" panose="02020603050405020304" pitchFamily="18" charset="0"/>
              </a:rPr>
              <a:t>هزینه بخش بیوانفورماتیک</a:t>
            </a:r>
          </a:p>
          <a:p>
            <a:pPr marL="0" indent="0" algn="r" rtl="1">
              <a:buNone/>
            </a:pPr>
            <a:r>
              <a:rPr lang="fa-IR" sz="2800" dirty="0">
                <a:latin typeface="Times New Roman" panose="02020603050405020304" pitchFamily="18" charset="0"/>
                <a:cs typeface="Times New Roman" panose="02020603050405020304" pitchFamily="18" charset="0"/>
              </a:rPr>
              <a:t>20000000 تومان </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هزینه مواد مصرفی مانند </a:t>
            </a:r>
            <a:r>
              <a:rPr lang="en-US" sz="2800" dirty="0">
                <a:latin typeface="Times New Roman" panose="02020603050405020304" pitchFamily="18" charset="0"/>
                <a:cs typeface="Times New Roman" panose="02020603050405020304" pitchFamily="18" charset="0"/>
              </a:rPr>
              <a:t>CD</a:t>
            </a:r>
            <a:r>
              <a:rPr lang="fa-IR" sz="2800" dirty="0">
                <a:latin typeface="Times New Roman" panose="02020603050405020304" pitchFamily="18" charset="0"/>
                <a:cs typeface="Times New Roman" panose="02020603050405020304" pitchFamily="18" charset="0"/>
              </a:rPr>
              <a:t> و کاغذ</a:t>
            </a:r>
          </a:p>
          <a:p>
            <a:pPr marL="0" indent="0" algn="r" rtl="1">
              <a:buNone/>
            </a:pPr>
            <a:r>
              <a:rPr lang="fa-IR" sz="2800" dirty="0">
                <a:latin typeface="Times New Roman" panose="02020603050405020304" pitchFamily="18" charset="0"/>
                <a:cs typeface="Times New Roman" panose="02020603050405020304" pitchFamily="18" charset="0"/>
              </a:rPr>
              <a:t>1000000 تومان</a:t>
            </a:r>
          </a:p>
          <a:p>
            <a:pPr marL="0" indent="0" algn="r" rtl="1">
              <a:buNone/>
            </a:pPr>
            <a:endParaRPr lang="fa-IR" sz="2800" dirty="0">
              <a:latin typeface="Times New Roman" panose="02020603050405020304" pitchFamily="18" charset="0"/>
              <a:cs typeface="Times New Roman" panose="02020603050405020304" pitchFamily="18" charset="0"/>
            </a:endParaRPr>
          </a:p>
          <a:p>
            <a:pPr marL="0" indent="0" algn="r" rtl="1">
              <a:buNone/>
            </a:pPr>
            <a:r>
              <a:rPr lang="fa-IR" sz="2800" dirty="0">
                <a:latin typeface="Times New Roman" panose="02020603050405020304" pitchFamily="18" charset="0"/>
                <a:cs typeface="Times New Roman" panose="02020603050405020304" pitchFamily="18" charset="0"/>
              </a:rPr>
              <a:t>مجموع هزینه ها</a:t>
            </a:r>
          </a:p>
          <a:p>
            <a:pPr marL="0" indent="0" algn="r" rtl="1">
              <a:buNone/>
            </a:pPr>
            <a:r>
              <a:rPr lang="fa-IR" sz="2800">
                <a:latin typeface="Times New Roman" panose="02020603050405020304" pitchFamily="18" charset="0"/>
                <a:cs typeface="Times New Roman" panose="02020603050405020304" pitchFamily="18" charset="0"/>
              </a:rPr>
              <a:t>21000000 تومان</a:t>
            </a:r>
            <a:endParaRPr lang="fa-I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409784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74</TotalTime>
  <Words>794</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Times New Roman</vt:lpstr>
      <vt:lpstr>Trebuchet MS</vt:lpstr>
      <vt:lpstr>Wingdings 3</vt:lpstr>
      <vt:lpstr>Facet</vt:lpstr>
      <vt:lpstr>بررسی عملکرد هوش مصنوعی در ارزیابی یافته های MRI قلب و ارتباط آنها با پیش آگهی در بیماران مبتلا به کاردیومیوپاتی هیپرتروفیک</vt:lpstr>
      <vt:lpstr>بیان مساله وضرورت اجرا</vt:lpstr>
      <vt:lpstr>ادامه بیان مساله و ضرورت اجرا</vt:lpstr>
      <vt:lpstr>اهداف</vt:lpstr>
      <vt:lpstr>روش اجرا</vt:lpstr>
      <vt:lpstr>هزینه ها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پارامترهای ام آر آی قلب در بیماران مبتلا به هایپو تیروئیدی و ارتباط آنها با یافته های بالینی و آزمایشگاهی</dc:title>
  <dc:creator>Asus</dc:creator>
  <cp:lastModifiedBy>Asus</cp:lastModifiedBy>
  <cp:revision>3</cp:revision>
  <dcterms:created xsi:type="dcterms:W3CDTF">2022-02-28T08:56:29Z</dcterms:created>
  <dcterms:modified xsi:type="dcterms:W3CDTF">2022-02-28T11:52:32Z</dcterms:modified>
</cp:coreProperties>
</file>