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418058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405150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0576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311356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283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76441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060410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88397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0553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57283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36655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E4E2F9-8283-42AC-AAC8-9F63D3971260}"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5795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E4E2F9-8283-42AC-AAC8-9F63D3971260}"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00203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4E2F9-8283-42AC-AAC8-9F63D3971260}"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9136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99602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6348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E4E2F9-8283-42AC-AAC8-9F63D3971260}" type="datetimeFigureOut">
              <a:rPr lang="en-US" smtClean="0"/>
              <a:t>2/28/2022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20BA51-973D-4EFF-89A2-85A4111A9D5D}" type="slidenum">
              <a:rPr lang="en-US" smtClean="0"/>
              <a:t>‹#›</a:t>
            </a:fld>
            <a:endParaRPr lang="en-US"/>
          </a:p>
        </p:txBody>
      </p:sp>
    </p:spTree>
    <p:extLst>
      <p:ext uri="{BB962C8B-B14F-4D97-AF65-F5344CB8AC3E}">
        <p14:creationId xmlns:p14="http://schemas.microsoft.com/office/powerpoint/2010/main" val="2739402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19CF4-BD9D-4694-9984-E2C33FA30DCE}"/>
              </a:ext>
            </a:extLst>
          </p:cNvPr>
          <p:cNvSpPr>
            <a:spLocks noGrp="1"/>
          </p:cNvSpPr>
          <p:nvPr>
            <p:ph type="ctrTitle"/>
          </p:nvPr>
        </p:nvSpPr>
        <p:spPr>
          <a:xfrm>
            <a:off x="1373717" y="1451906"/>
            <a:ext cx="7766936" cy="1355261"/>
          </a:xfrm>
        </p:spPr>
        <p:txBody>
          <a:bodyPr/>
          <a:lstStyle/>
          <a:p>
            <a:pPr algn="r" rtl="1"/>
            <a:r>
              <a:rPr lang="fa-IR" sz="2400" dirty="0">
                <a:solidFill>
                  <a:schemeClr val="tx1"/>
                </a:solidFill>
                <a:latin typeface="Times New Roman" panose="02020603050405020304" pitchFamily="18" charset="0"/>
                <a:cs typeface="Times New Roman" panose="02020603050405020304" pitchFamily="18" charset="0"/>
              </a:rPr>
              <a:t>بررسی پارامترهای ام آر آی قلب در بیماران مبتلا به هایپو تیروئیدی و ارتباط آنها با یافته های بالینی و آزمایشگاهی</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BF4D0CD-A2C8-478D-BD85-2C1D4EC16F94}"/>
              </a:ext>
            </a:extLst>
          </p:cNvPr>
          <p:cNvSpPr>
            <a:spLocks noGrp="1"/>
          </p:cNvSpPr>
          <p:nvPr>
            <p:ph type="subTitle" idx="1"/>
          </p:nvPr>
        </p:nvSpPr>
        <p:spPr>
          <a:xfrm>
            <a:off x="1373717" y="5250984"/>
            <a:ext cx="7766936" cy="492592"/>
          </a:xfrm>
        </p:spPr>
        <p:txBody>
          <a:bodyPr/>
          <a:lstStyle/>
          <a:p>
            <a:r>
              <a:rPr lang="fa-IR" dirty="0">
                <a:latin typeface="Times New Roman" panose="02020603050405020304" pitchFamily="18" charset="0"/>
                <a:cs typeface="Times New Roman" panose="02020603050405020304" pitchFamily="18" charset="0"/>
              </a:rPr>
              <a:t>ساناز اسدیان لفمجانی، استادیار رادیولوژی مرکز آموزشی تحقیقاتی درمانی قلب و عروق شهید رجایی</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88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909B-D1AE-49A3-BB04-360D28D32F82}"/>
              </a:ext>
            </a:extLst>
          </p:cNvPr>
          <p:cNvSpPr>
            <a:spLocks noGrp="1"/>
          </p:cNvSpPr>
          <p:nvPr>
            <p:ph type="title"/>
          </p:nvPr>
        </p:nvSpPr>
        <p:spPr>
          <a:xfrm>
            <a:off x="677334" y="609600"/>
            <a:ext cx="8596668" cy="800100"/>
          </a:xfrm>
        </p:spPr>
        <p:txBody>
          <a:bodyPr>
            <a:normAutofit/>
          </a:bodyPr>
          <a:lstStyle/>
          <a:p>
            <a:pPr algn="ctr" rtl="1"/>
            <a:r>
              <a:rPr lang="fa-IR" sz="2800" dirty="0">
                <a:solidFill>
                  <a:schemeClr val="tx1"/>
                </a:solidFill>
                <a:latin typeface="Times New Roman" panose="02020603050405020304" pitchFamily="18" charset="0"/>
                <a:cs typeface="Times New Roman" panose="02020603050405020304" pitchFamily="18" charset="0"/>
              </a:rPr>
              <a:t>بیان مساله وضرورت اجرا</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699DA3-9D25-43C5-B0DC-F7065E5C15CC}"/>
              </a:ext>
            </a:extLst>
          </p:cNvPr>
          <p:cNvSpPr>
            <a:spLocks noGrp="1"/>
          </p:cNvSpPr>
          <p:nvPr>
            <p:ph idx="1"/>
          </p:nvPr>
        </p:nvSpPr>
        <p:spPr>
          <a:xfrm>
            <a:off x="677334" y="1276351"/>
            <a:ext cx="8596668" cy="4765012"/>
          </a:xfrm>
        </p:spPr>
        <p:txBody>
          <a:bodyPr>
            <a:normAutofit/>
          </a:bodyPr>
          <a:lstStyle/>
          <a:p>
            <a:pPr marL="0" indent="0" algn="r" rtl="1">
              <a:buNone/>
            </a:pPr>
            <a:r>
              <a:rPr lang="fa-IR" sz="2000" i="1" dirty="0">
                <a:latin typeface="Times New Roman" panose="02020603050405020304" pitchFamily="18" charset="0"/>
                <a:cs typeface="Times New Roman" panose="02020603050405020304" pitchFamily="18" charset="0"/>
              </a:rPr>
              <a:t>بیماری های تیروئید از شایع ترین بیماری های غدد هستند. شیوع هایپو تیروئیدی بین یک تا دو درصد است. </a:t>
            </a:r>
          </a:p>
          <a:p>
            <a:pPr marL="0" indent="0" algn="r" rtl="1">
              <a:buNone/>
            </a:pPr>
            <a:r>
              <a:rPr lang="fa-IR" sz="2000" i="1" dirty="0">
                <a:latin typeface="Times New Roman" panose="02020603050405020304" pitchFamily="18" charset="0"/>
                <a:cs typeface="Times New Roman" panose="02020603050405020304" pitchFamily="18" charset="0"/>
              </a:rPr>
              <a:t>هورمون های تیروئید اثرات فراوانی بر ارگان های مختلف بدن دارند. یکی از مهم ترین اثرات این هورمون ها، اثر آن ها بر عملکرد قلبی عروقی است. در مطالعات مختلف اثرات هایپو تیروئیدی و هایپر تیروئیدی بر عملکرد قلبی بررسی شده است .با توجه به شیوع بالای این بیماری ها و از طرفی غیر قابل پیشگیری بودن ان اما وجود قابلیت درمان ، برآن شدیم که اثرات هایپو تیروئیدی را درسیستم قلبی عروقی که یکی از مهمترین اهداف هورمون های تیروئیدی است بررسی کنیم.</a:t>
            </a:r>
          </a:p>
          <a:p>
            <a:pPr marL="0" indent="0" algn="r" rtl="1">
              <a:buNone/>
            </a:pPr>
            <a:r>
              <a:rPr lang="fa-IR" sz="2000" i="1" dirty="0">
                <a:latin typeface="Times New Roman" panose="02020603050405020304" pitchFamily="18" charset="0"/>
                <a:cs typeface="Times New Roman" panose="02020603050405020304" pitchFamily="18" charset="0"/>
              </a:rPr>
              <a:t>روش متداول بررسی عملکرد قلب اکو کاردیوگرافی است.ام آر آی قلبی با داشتن قدرت بررسی مورفولوژی و </a:t>
            </a:r>
            <a:r>
              <a:rPr lang="en-US" sz="2000" i="1" dirty="0">
                <a:latin typeface="Times New Roman" panose="02020603050405020304" pitchFamily="18" charset="0"/>
                <a:cs typeface="Times New Roman" panose="02020603050405020304" pitchFamily="18" charset="0"/>
              </a:rPr>
              <a:t>tissue characterization </a:t>
            </a:r>
            <a:r>
              <a:rPr lang="fa-IR" sz="2000" i="1" dirty="0">
                <a:latin typeface="Times New Roman" panose="02020603050405020304" pitchFamily="18" charset="0"/>
                <a:cs typeface="Times New Roman" panose="02020603050405020304" pitchFamily="18" charset="0"/>
              </a:rPr>
              <a:t> قابل ملاحظه، استاندارد طلایی بررسی عملکرد قلبی می باشد. با توجه به اینکه اکثر  مطالعاتی که عملکرد قلبی را  در بیماران هایپو تیروئیدی بررسی کرده اند به کمک اکوکاردیوگرافی بوده است، در این مطالعه بر آن شدیم یافته های ام آر آی قلبی را در این گروه از بیماران بررسی نماییم. علاوه بر آن ام آر قلب با کمک تکنیک فیچر ترکینگ قادر است در ابتدای درگیری قلبی با حساسیت قابل ملاحظه اختلال عملکرد را شناسایی نماید.</a:t>
            </a:r>
          </a:p>
          <a:p>
            <a:pPr marL="0" indent="0" algn="r" rtl="1">
              <a:buNone/>
            </a:pPr>
            <a:r>
              <a:rPr lang="fa-IR" sz="2000" i="1" dirty="0">
                <a:latin typeface="Times New Roman" panose="02020603050405020304" pitchFamily="18" charset="0"/>
                <a:cs typeface="Times New Roman" panose="02020603050405020304" pitchFamily="18" charset="0"/>
              </a:rPr>
              <a:t>تشخیص دقیق این اثرات میتواند منجر به تصمیم گیری های زودتر و بهتر درمانی گردد.</a:t>
            </a: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70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اهداف</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fontScale="70000" lnSpcReduction="20000"/>
          </a:bodyPr>
          <a:lstStyle/>
          <a:p>
            <a:pPr marL="0" indent="0" algn="r" rtl="1">
              <a:buNone/>
            </a:pPr>
            <a:r>
              <a:rPr lang="fa-IR" sz="2800" dirty="0">
                <a:latin typeface="Times New Roman" panose="02020603050405020304" pitchFamily="18" charset="0"/>
                <a:cs typeface="Times New Roman" panose="02020603050405020304" pitchFamily="18" charset="0"/>
              </a:rPr>
              <a:t>هدف اصلی </a:t>
            </a:r>
          </a:p>
          <a:p>
            <a:pPr marL="0" indent="0" algn="r" rtl="1">
              <a:buNone/>
            </a:pPr>
            <a:r>
              <a:rPr lang="fa-IR" sz="2800" dirty="0">
                <a:latin typeface="Times New Roman" panose="02020603050405020304" pitchFamily="18" charset="0"/>
                <a:cs typeface="Times New Roman" panose="02020603050405020304" pitchFamily="18" charset="0"/>
              </a:rPr>
              <a:t>تعیین پارامترهای ام آر آی قلب در بیماران مبتلا به هایپو تیروئیدی و ارتباط آنها با یافته های بالینی و آزمایشگاهی</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اهداف اختصاصی</a:t>
            </a:r>
          </a:p>
          <a:p>
            <a:pPr marL="0" indent="0" algn="r" rtl="1">
              <a:buNone/>
            </a:pPr>
            <a:r>
              <a:rPr lang="fa-IR" sz="2800" dirty="0">
                <a:latin typeface="Times New Roman" panose="02020603050405020304" pitchFamily="18" charset="0"/>
                <a:cs typeface="Times New Roman" panose="02020603050405020304" pitchFamily="18" charset="0"/>
              </a:rPr>
              <a:t>1. تعیین پارامترهای ام آر آی قلبی در بیماران مبتلا به هایپوتیروئیدی ساب کلینیکال</a:t>
            </a:r>
          </a:p>
          <a:p>
            <a:pPr marL="0" indent="0" algn="r" rtl="1">
              <a:buNone/>
            </a:pPr>
            <a:r>
              <a:rPr lang="fa-IR" sz="2800" dirty="0">
                <a:latin typeface="Times New Roman" panose="02020603050405020304" pitchFamily="18" charset="0"/>
                <a:cs typeface="Times New Roman" panose="02020603050405020304" pitchFamily="18" charset="0"/>
              </a:rPr>
              <a:t>2. تعیین پارامترهای ام آر آی قلبی در بیماران مبتلا به هایپوتیروئیدی درمان شده</a:t>
            </a:r>
          </a:p>
          <a:p>
            <a:pPr marL="0" indent="0" algn="r" rtl="1">
              <a:buNone/>
            </a:pPr>
            <a:r>
              <a:rPr lang="fa-IR" sz="2800" dirty="0">
                <a:latin typeface="Times New Roman" panose="02020603050405020304" pitchFamily="18" charset="0"/>
                <a:cs typeface="Times New Roman" panose="02020603050405020304" pitchFamily="18" charset="0"/>
              </a:rPr>
              <a:t>3. تعیین ارتباط  پارامتر های ام آر آی قلبی با مقادیر مشاهده شده در تست های عملکردی تیروئید</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هدف کاربردی</a:t>
            </a:r>
          </a:p>
          <a:p>
            <a:pPr marL="0" indent="0" algn="r" rtl="1">
              <a:buNone/>
            </a:pPr>
            <a:r>
              <a:rPr lang="fa-IR" sz="2800" dirty="0">
                <a:latin typeface="Times New Roman" panose="02020603050405020304" pitchFamily="18" charset="0"/>
                <a:cs typeface="Times New Roman" panose="02020603050405020304" pitchFamily="18" charset="0"/>
              </a:rPr>
              <a:t>اگر بتوانیم با استفاده از ام آر آی قلبی به صورت حساس تری میزان آسیب قلبی در بیماران هایپوتیروئیدی (با شدت های مختلف) را تخمین بزنیم امکان مداخله زودهنگام تر و پیش گیری از وقوع عواقب فراهم خواهد شد.</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83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روش اجرا</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fontScale="85000" lnSpcReduction="20000"/>
          </a:bodyPr>
          <a:lstStyle/>
          <a:p>
            <a:pPr marL="0" indent="0" algn="r" rtl="1">
              <a:buNone/>
            </a:pPr>
            <a:r>
              <a:rPr lang="fa-IR" sz="2800" dirty="0">
                <a:latin typeface="Times New Roman" panose="02020603050405020304" pitchFamily="18" charset="0"/>
                <a:cs typeface="Times New Roman" panose="02020603050405020304" pitchFamily="18" charset="0"/>
              </a:rPr>
              <a:t>تعداد 50 نفر بیمار با تشخیص هایپو تیروئیدی بر اساس تستهای تیروئیدی و تشخیص اندوکرینولوژیست (استاد عزیزی از پژوهشکده غدد و متابولیسم بیمارستان طالقانی و استاد قائم مقامی از مرکز قلب شهید رجایی) که برای فالو آپ های روتین مراجعه می کنند به عنوان گروه مطالعه انتخاب می شوند. اطلاعات دموگرافیک، بالینی و آزمایشگاهی بیماران از روی پرونده بالینی شان وارد چک لیست می گردد. پس از اخذ رضایت آگاهانه جهت بیمار </a:t>
            </a:r>
            <a:r>
              <a:rPr lang="en-US" sz="2800" dirty="0">
                <a:latin typeface="Times New Roman" panose="02020603050405020304" pitchFamily="18" charset="0"/>
                <a:cs typeface="Times New Roman" panose="02020603050405020304" pitchFamily="18" charset="0"/>
              </a:rPr>
              <a:t>CMR </a:t>
            </a:r>
            <a:r>
              <a:rPr lang="fa-IR" sz="2800" dirty="0">
                <a:latin typeface="Times New Roman" panose="02020603050405020304" pitchFamily="18" charset="0"/>
                <a:cs typeface="Times New Roman" panose="02020603050405020304" pitchFamily="18" charset="0"/>
              </a:rPr>
              <a:t>انجام میگیرد. متغیر های ام آر آی قلبی وارد چک لیست می گردند. </a:t>
            </a:r>
          </a:p>
          <a:p>
            <a:pPr marL="0" indent="0" algn="r" rtl="1">
              <a:buNone/>
            </a:pPr>
            <a:r>
              <a:rPr lang="fa-IR" sz="2800" dirty="0">
                <a:latin typeface="Times New Roman" panose="02020603050405020304" pitchFamily="18" charset="0"/>
                <a:cs typeface="Times New Roman" panose="02020603050405020304" pitchFamily="18" charset="0"/>
              </a:rPr>
              <a:t>بیمارانی که هر گونه ریسک فاکتور بیماری قلبی عروقی بر اساس پرونده بالینی دارند از مطالعه حذف شده وتنها بیماران با هایپو تیروئیدی ایزوله (چه ساب کلینیکال و چه آشکار) وارد می شوند. این ریسک فاکتورها عبارتند از وجود بیماری عروق کرونری، دیابت، فشار خون بالا، بیماری سیستمیک زمینه ای.</a:t>
            </a:r>
          </a:p>
          <a:p>
            <a:pPr marL="0" indent="0" algn="r" rtl="1">
              <a:buNone/>
            </a:pPr>
            <a:r>
              <a:rPr lang="fa-IR" sz="2800" dirty="0">
                <a:latin typeface="Times New Roman" panose="02020603050405020304" pitchFamily="18" charset="0"/>
                <a:cs typeface="Times New Roman" panose="02020603050405020304" pitchFamily="18" charset="0"/>
              </a:rPr>
              <a:t>معیار و مقیاس ما برای پارامترهای نرمال ام آر آی قلب گروه 28 نفره از افراد نرمال است که تحت ام آر آی قلب قرار گرفته اند و اطلاعاتشان در آرشیو موجود است.</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02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هزینه ها</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a:bodyPr>
          <a:lstStyle/>
          <a:p>
            <a:pPr marL="0" indent="0" algn="r" rtl="1">
              <a:buNone/>
            </a:pPr>
            <a:r>
              <a:rPr lang="fa-IR" sz="2800" dirty="0">
                <a:latin typeface="Times New Roman" panose="02020603050405020304" pitchFamily="18" charset="0"/>
                <a:cs typeface="Times New Roman" panose="02020603050405020304" pitchFamily="18" charset="0"/>
              </a:rPr>
              <a:t>هزینه ام آر آی قلب (شامل استهلاک دستگاه و لوازم مصرفی):</a:t>
            </a:r>
          </a:p>
          <a:p>
            <a:pPr marL="0" indent="0" algn="r" rtl="1">
              <a:buNone/>
            </a:pPr>
            <a:r>
              <a:rPr lang="fa-IR" sz="2800" dirty="0">
                <a:latin typeface="Times New Roman" panose="02020603050405020304" pitchFamily="18" charset="0"/>
                <a:cs typeface="Times New Roman" panose="02020603050405020304" pitchFamily="18" charset="0"/>
              </a:rPr>
              <a:t>200 هزار تومان برای هر بیمار که مجموعا 10000000 تومان میشود.</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هزینه ایاب ذهاب بیماران از پژوهشکده غدد طالقانی به مرکز قلب شهید رجایی:</a:t>
            </a:r>
          </a:p>
          <a:p>
            <a:pPr marL="0" indent="0" algn="r" rtl="1">
              <a:buNone/>
            </a:pPr>
            <a:r>
              <a:rPr lang="fa-IR" sz="2800" dirty="0">
                <a:latin typeface="Times New Roman" panose="02020603050405020304" pitchFamily="18" charset="0"/>
                <a:cs typeface="Times New Roman" panose="02020603050405020304" pitchFamily="18" charset="0"/>
              </a:rPr>
              <a:t>40000 تومان برای هر بیمار که مجموعا 2000000 تومان می شود.</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مجموع هزینه: 12000000 تومان</a:t>
            </a:r>
          </a:p>
        </p:txBody>
      </p:sp>
    </p:spTree>
    <p:extLst>
      <p:ext uri="{BB962C8B-B14F-4D97-AF65-F5344CB8AC3E}">
        <p14:creationId xmlns:p14="http://schemas.microsoft.com/office/powerpoint/2010/main" val="714097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632</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بررسی پارامترهای ام آر آی قلب در بیماران مبتلا به هایپو تیروئیدی و ارتباط آنها با یافته های بالینی و آزمایشگاهی</vt:lpstr>
      <vt:lpstr>بیان مساله وضرورت اجرا</vt:lpstr>
      <vt:lpstr>اهداف</vt:lpstr>
      <vt:lpstr>روش اجرا</vt:lpstr>
      <vt:lpstr>هزینه ها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پارامترهای ام آر آی قلب در بیماران مبتلا به هایپو تیروئیدی و ارتباط آنها با یافته های بالینی و آزمایشگاهی</dc:title>
  <dc:creator>Asus</dc:creator>
  <cp:lastModifiedBy>Asus</cp:lastModifiedBy>
  <cp:revision>1</cp:revision>
  <dcterms:created xsi:type="dcterms:W3CDTF">2022-02-28T08:56:29Z</dcterms:created>
  <dcterms:modified xsi:type="dcterms:W3CDTF">2022-02-28T09:39:28Z</dcterms:modified>
</cp:coreProperties>
</file>