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7"/>
  </p:notesMasterIdLst>
  <p:sldIdLst>
    <p:sldId id="364" r:id="rId2"/>
    <p:sldId id="382" r:id="rId3"/>
    <p:sldId id="383" r:id="rId4"/>
    <p:sldId id="384" r:id="rId5"/>
    <p:sldId id="393" r:id="rId6"/>
    <p:sldId id="397" r:id="rId7"/>
    <p:sldId id="365" r:id="rId8"/>
    <p:sldId id="387" r:id="rId9"/>
    <p:sldId id="391" r:id="rId10"/>
    <p:sldId id="385" r:id="rId11"/>
    <p:sldId id="386" r:id="rId12"/>
    <p:sldId id="389" r:id="rId13"/>
    <p:sldId id="398" r:id="rId14"/>
    <p:sldId id="399" r:id="rId15"/>
    <p:sldId id="39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0B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1F3FE2-E8A3-474C-B8EA-E19846DD1A91}" type="datetimeFigureOut">
              <a:rPr lang="en-US" smtClean="0"/>
              <a:pPr/>
              <a:t>2/27/2022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8F6B5F-98DF-4A6F-9D3A-5FDC4502518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8F6B5F-98DF-4A6F-9D3A-5FDC4502518C}" type="slidenum">
              <a:rPr lang="en-US" smtClean="0"/>
              <a:pPr/>
              <a:t>14</a:t>
            </a:fld>
            <a:endParaRPr lang="en-US"/>
          </a:p>
        </p:txBody>
      </p:sp>
    </p:spTree>
    <p:extLst>
      <p:ext uri="{BB962C8B-B14F-4D97-AF65-F5344CB8AC3E}">
        <p14:creationId xmlns:p14="http://schemas.microsoft.com/office/powerpoint/2010/main" val="2437887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8E8DFFE-DA19-4CC3-9605-C2A9784D4646}" type="datetimeFigureOut">
              <a:rPr lang="en-US" smtClean="0"/>
              <a:pPr/>
              <a:t>2/27/2022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B4E7EF6-EA46-4254-99DD-317F29660E1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E8DFFE-DA19-4CC3-9605-C2A9784D4646}"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E7EF6-EA46-4254-99DD-317F29660E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E8DFFE-DA19-4CC3-9605-C2A9784D4646}"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E7EF6-EA46-4254-99DD-317F29660E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E8DFFE-DA19-4CC3-9605-C2A9784D4646}"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E7EF6-EA46-4254-99DD-317F29660E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8E8DFFE-DA19-4CC3-9605-C2A9784D4646}" type="datetimeFigureOut">
              <a:rPr lang="en-US" smtClean="0"/>
              <a:pPr/>
              <a:t>2/27/2022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4E7EF6-EA46-4254-99DD-317F29660E1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E8DFFE-DA19-4CC3-9605-C2A9784D4646}"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E7EF6-EA46-4254-99DD-317F29660E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8E8DFFE-DA19-4CC3-9605-C2A9784D4646}" type="datetimeFigureOut">
              <a:rPr lang="en-US" smtClean="0"/>
              <a:pPr/>
              <a:t>2/27/2022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4E7EF6-EA46-4254-99DD-317F29660E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E8DFFE-DA19-4CC3-9605-C2A9784D4646}" type="datetimeFigureOut">
              <a:rPr lang="en-US" smtClean="0"/>
              <a:pPr/>
              <a:t>2/27/2022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4E7EF6-EA46-4254-99DD-317F29660E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8DFFE-DA19-4CC3-9605-C2A9784D4646}" type="datetimeFigureOut">
              <a:rPr lang="en-US" smtClean="0"/>
              <a:pPr/>
              <a:t>2/27/2022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4E7EF6-EA46-4254-99DD-317F29660E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E8DFFE-DA19-4CC3-9605-C2A9784D4646}"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E7EF6-EA46-4254-99DD-317F29660E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E8DFFE-DA19-4CC3-9605-C2A9784D4646}" type="datetimeFigureOut">
              <a:rPr lang="en-US" smtClean="0"/>
              <a:pPr/>
              <a:t>2/27/2022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B4E7EF6-EA46-4254-99DD-317F29660E1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8E8DFFE-DA19-4CC3-9605-C2A9784D4646}" type="datetimeFigureOut">
              <a:rPr lang="en-US" smtClean="0"/>
              <a:pPr/>
              <a:t>2/27/2022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B4E7EF6-EA46-4254-99DD-317F29660E1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457200" y="685800"/>
            <a:ext cx="8229600" cy="5638800"/>
          </a:xfrm>
        </p:spPr>
        <p:txBody>
          <a:bodyPr>
            <a:normAutofit/>
          </a:bodyPr>
          <a:lstStyle/>
          <a:p>
            <a:pPr marL="0" marR="0" indent="0" algn="ctr" rtl="1">
              <a:spcBef>
                <a:spcPts val="0"/>
              </a:spcBef>
              <a:spcAft>
                <a:spcPts val="0"/>
              </a:spcAft>
              <a:buNone/>
            </a:pPr>
            <a:endParaRPr lang="fa-IR" sz="2800" b="1" dirty="0">
              <a:solidFill>
                <a:srgbClr val="000000"/>
              </a:solidFill>
              <a:latin typeface="Zar"/>
              <a:ea typeface="Times New Roman" panose="02020603050405020304" pitchFamily="18" charset="0"/>
              <a:cs typeface="B Mitra" panose="00000400000000000000" pitchFamily="2" charset="-78"/>
            </a:endParaRPr>
          </a:p>
          <a:p>
            <a:pPr marL="0" marR="0" indent="0" algn="ctr" rtl="1">
              <a:spcBef>
                <a:spcPts val="0"/>
              </a:spcBef>
              <a:spcAft>
                <a:spcPts val="0"/>
              </a:spcAft>
              <a:buNone/>
            </a:pPr>
            <a:endParaRPr lang="fa-IR" sz="2800" b="1" dirty="0" smtClean="0">
              <a:solidFill>
                <a:srgbClr val="000000"/>
              </a:solidFill>
              <a:latin typeface="Zar"/>
              <a:ea typeface="Times New Roman" panose="02020603050405020304" pitchFamily="18" charset="0"/>
              <a:cs typeface="B Mitra" panose="00000400000000000000" pitchFamily="2" charset="-78"/>
            </a:endParaRPr>
          </a:p>
          <a:p>
            <a:pPr marL="0" indent="0" algn="ctr" rtl="1">
              <a:spcBef>
                <a:spcPts val="0"/>
              </a:spcBef>
              <a:buNone/>
            </a:pPr>
            <a:r>
              <a:rPr lang="fa-IR" b="1" dirty="0">
                <a:cs typeface="B Mitra" panose="00000400000000000000" pitchFamily="2" charset="-78"/>
              </a:rPr>
              <a:t>عنوان طرح: </a:t>
            </a:r>
            <a:endParaRPr lang="fa-IR" b="1" dirty="0" smtClean="0">
              <a:cs typeface="B Mitra" panose="00000400000000000000" pitchFamily="2" charset="-78"/>
            </a:endParaRPr>
          </a:p>
          <a:p>
            <a:pPr marL="0" marR="0" indent="0" algn="ctr" rtl="1">
              <a:lnSpc>
                <a:spcPct val="150000"/>
              </a:lnSpc>
              <a:spcBef>
                <a:spcPts val="0"/>
              </a:spcBef>
              <a:spcAft>
                <a:spcPts val="0"/>
              </a:spcAft>
              <a:buNone/>
            </a:pPr>
            <a:endParaRPr lang="fa-IR" sz="2400" b="1" dirty="0">
              <a:solidFill>
                <a:srgbClr val="B50B9D"/>
              </a:solidFill>
              <a:latin typeface="Zar"/>
              <a:ea typeface="Times New Roman" panose="02020603050405020304" pitchFamily="18" charset="0"/>
              <a:cs typeface="B Mitra" panose="00000400000000000000" pitchFamily="2" charset="-78"/>
            </a:endParaRPr>
          </a:p>
          <a:p>
            <a:pPr marL="0" marR="0" indent="0" algn="ctr" rtl="1">
              <a:lnSpc>
                <a:spcPct val="150000"/>
              </a:lnSpc>
              <a:spcBef>
                <a:spcPts val="0"/>
              </a:spcBef>
              <a:spcAft>
                <a:spcPts val="0"/>
              </a:spcAft>
              <a:buNone/>
            </a:pPr>
            <a:r>
              <a:rPr lang="fa-IR" sz="2400" b="1" dirty="0">
                <a:solidFill>
                  <a:srgbClr val="B50B9D"/>
                </a:solidFill>
                <a:latin typeface="Zar"/>
                <a:ea typeface="Times New Roman" panose="02020603050405020304" pitchFamily="18" charset="0"/>
                <a:cs typeface="B Mitra" panose="00000400000000000000" pitchFamily="2" charset="-78"/>
              </a:rPr>
              <a:t>مقایسه معنویت و سلامت روان پرستاران در مواجهه مستقیم با کووید-19 با سایر مراکز در مرکز آموزشی، تحقیقاتی و درمانی قلب و عروق شهید رجایی و بیمارستان لقمان حکیم در سال 1400</a:t>
            </a:r>
            <a:endParaRPr lang="en-US" sz="2400" b="1" dirty="0">
              <a:solidFill>
                <a:srgbClr val="B50B9D"/>
              </a:solidFill>
              <a:latin typeface="Zar"/>
              <a:ea typeface="Times New Roman" panose="02020603050405020304" pitchFamily="18" charset="0"/>
              <a:cs typeface="B Mitra" panose="00000400000000000000" pitchFamily="2" charset="-78"/>
            </a:endParaRPr>
          </a:p>
          <a:p>
            <a:pPr marL="0" marR="0" indent="0" algn="ctr" rtl="1">
              <a:spcBef>
                <a:spcPts val="0"/>
              </a:spcBef>
              <a:spcAft>
                <a:spcPts val="0"/>
              </a:spcAft>
              <a:buNone/>
            </a:pPr>
            <a:endParaRPr lang="fa-IR" sz="2400" dirty="0" smtClean="0">
              <a:solidFill>
                <a:srgbClr val="0070C0"/>
              </a:solidFill>
              <a:latin typeface="Times New Roman" panose="02020603050405020304" pitchFamily="18" charset="0"/>
              <a:ea typeface="Times New Roman" panose="02020603050405020304" pitchFamily="18" charset="0"/>
              <a:cs typeface="B Mitra" panose="00000400000000000000" pitchFamily="2" charset="-78"/>
            </a:endParaRPr>
          </a:p>
          <a:p>
            <a:pPr marL="0" marR="0" indent="0" algn="ctr" rtl="1">
              <a:spcBef>
                <a:spcPts val="0"/>
              </a:spcBef>
              <a:spcAft>
                <a:spcPts val="0"/>
              </a:spcAft>
              <a:buNone/>
            </a:pPr>
            <a:r>
              <a:rPr lang="fa-IR" sz="2400" dirty="0" smtClean="0">
                <a:solidFill>
                  <a:srgbClr val="0070C0"/>
                </a:solidFill>
                <a:latin typeface="Times New Roman" panose="02020603050405020304" pitchFamily="18" charset="0"/>
                <a:ea typeface="Times New Roman" panose="02020603050405020304" pitchFamily="18" charset="0"/>
                <a:cs typeface="B Mitra" panose="00000400000000000000" pitchFamily="2" charset="-78"/>
              </a:rPr>
              <a:t>نام </a:t>
            </a:r>
            <a:r>
              <a:rPr lang="fa-IR" sz="2400" dirty="0">
                <a:solidFill>
                  <a:srgbClr val="0070C0"/>
                </a:solidFill>
                <a:latin typeface="Times New Roman" panose="02020603050405020304" pitchFamily="18" charset="0"/>
                <a:ea typeface="Times New Roman" panose="02020603050405020304" pitchFamily="18" charset="0"/>
                <a:cs typeface="B Mitra" panose="00000400000000000000" pitchFamily="2" charset="-78"/>
              </a:rPr>
              <a:t>و نام خانوادگي مجريان:</a:t>
            </a:r>
          </a:p>
          <a:p>
            <a:pPr marL="0" marR="0" indent="0" algn="ctr" rtl="1">
              <a:spcBef>
                <a:spcPts val="0"/>
              </a:spcBef>
              <a:spcAft>
                <a:spcPts val="0"/>
              </a:spcAft>
              <a:buNone/>
            </a:pPr>
            <a:r>
              <a:rPr lang="fa-IR" sz="2400" dirty="0">
                <a:solidFill>
                  <a:srgbClr val="0070C0"/>
                </a:solidFill>
                <a:latin typeface="Times New Roman" panose="02020603050405020304" pitchFamily="18" charset="0"/>
                <a:ea typeface="Times New Roman" panose="02020603050405020304" pitchFamily="18" charset="0"/>
                <a:cs typeface="B Mitra" panose="00000400000000000000" pitchFamily="2" charset="-78"/>
              </a:rPr>
              <a:t>دکتر </a:t>
            </a:r>
            <a:r>
              <a:rPr lang="fa-IR" sz="2400" dirty="0" smtClean="0">
                <a:solidFill>
                  <a:srgbClr val="0070C0"/>
                </a:solidFill>
                <a:latin typeface="Times New Roman" panose="02020603050405020304" pitchFamily="18" charset="0"/>
                <a:ea typeface="Times New Roman" panose="02020603050405020304" pitchFamily="18" charset="0"/>
                <a:cs typeface="B Mitra" panose="00000400000000000000" pitchFamily="2" charset="-78"/>
              </a:rPr>
              <a:t>محمد </a:t>
            </a:r>
            <a:r>
              <a:rPr lang="fa-IR" sz="2400" dirty="0">
                <a:solidFill>
                  <a:srgbClr val="0070C0"/>
                </a:solidFill>
                <a:latin typeface="Times New Roman" panose="02020603050405020304" pitchFamily="18" charset="0"/>
                <a:ea typeface="Times New Roman" panose="02020603050405020304" pitchFamily="18" charset="0"/>
                <a:cs typeface="B Mitra" panose="00000400000000000000" pitchFamily="2" charset="-78"/>
              </a:rPr>
              <a:t>اسماعیل زنگنه فر، دکتر فیدان شبانی، مازیار </a:t>
            </a:r>
            <a:r>
              <a:rPr lang="fa-IR" sz="2400" dirty="0" smtClean="0">
                <a:solidFill>
                  <a:srgbClr val="0070C0"/>
                </a:solidFill>
                <a:latin typeface="Times New Roman" panose="02020603050405020304" pitchFamily="18" charset="0"/>
                <a:ea typeface="Times New Roman" panose="02020603050405020304" pitchFamily="18" charset="0"/>
                <a:cs typeface="B Mitra" panose="00000400000000000000" pitchFamily="2" charset="-78"/>
              </a:rPr>
              <a:t>جاهد</a:t>
            </a:r>
          </a:p>
          <a:p>
            <a:pPr marL="0" marR="0" indent="0" algn="ctr" rtl="1">
              <a:spcBef>
                <a:spcPts val="0"/>
              </a:spcBef>
              <a:spcAft>
                <a:spcPts val="0"/>
              </a:spcAft>
              <a:buNone/>
            </a:pPr>
            <a:r>
              <a:rPr lang="fa-IR" sz="2400" dirty="0" smtClean="0">
                <a:solidFill>
                  <a:srgbClr val="0070C0"/>
                </a:solidFill>
                <a:latin typeface="Times New Roman" panose="02020603050405020304" pitchFamily="18" charset="0"/>
                <a:ea typeface="Times New Roman" panose="02020603050405020304" pitchFamily="18" charset="0"/>
                <a:cs typeface="B Mitra" panose="00000400000000000000" pitchFamily="2" charset="-78"/>
              </a:rPr>
              <a:t>همکاران </a:t>
            </a:r>
            <a:r>
              <a:rPr lang="fa-IR" sz="2400" dirty="0">
                <a:solidFill>
                  <a:srgbClr val="0070C0"/>
                </a:solidFill>
                <a:latin typeface="Times New Roman" panose="02020603050405020304" pitchFamily="18" charset="0"/>
                <a:ea typeface="Times New Roman" panose="02020603050405020304" pitchFamily="18" charset="0"/>
                <a:cs typeface="B Mitra" panose="00000400000000000000" pitchFamily="2" charset="-78"/>
              </a:rPr>
              <a:t>اصلی طرح:</a:t>
            </a:r>
          </a:p>
          <a:p>
            <a:pPr marL="0" marR="0" indent="0" algn="ctr" rtl="1">
              <a:spcBef>
                <a:spcPts val="0"/>
              </a:spcBef>
              <a:spcAft>
                <a:spcPts val="0"/>
              </a:spcAft>
              <a:buNone/>
            </a:pPr>
            <a:r>
              <a:rPr lang="fa-IR" sz="2400" dirty="0">
                <a:solidFill>
                  <a:srgbClr val="0070C0"/>
                </a:solidFill>
                <a:latin typeface="Times New Roman" panose="02020603050405020304" pitchFamily="18" charset="0"/>
                <a:ea typeface="Times New Roman" panose="02020603050405020304" pitchFamily="18" charset="0"/>
                <a:cs typeface="B Mitra" panose="00000400000000000000" pitchFamily="2" charset="-78"/>
              </a:rPr>
              <a:t>دکتر شیوا خالق پرست، دکتر محمود شیخ فتح الهی، فاطمه آهنگر </a:t>
            </a:r>
            <a:endParaRPr lang="en-US" sz="2400" dirty="0">
              <a:solidFill>
                <a:srgbClr val="0070C0"/>
              </a:solidFill>
              <a:cs typeface="B Mitra" pitchFamily="2" charset="-78"/>
            </a:endParaRPr>
          </a:p>
        </p:txBody>
      </p:sp>
      <p:pic>
        <p:nvPicPr>
          <p:cNvPr id="4" name="Picture 3"/>
          <p:cNvPicPr>
            <a:picLocks noChangeAspect="1"/>
          </p:cNvPicPr>
          <p:nvPr/>
        </p:nvPicPr>
        <p:blipFill>
          <a:blip r:embed="rId3"/>
          <a:stretch>
            <a:fillRect/>
          </a:stretch>
        </p:blipFill>
        <p:spPr>
          <a:xfrm>
            <a:off x="457200" y="685800"/>
            <a:ext cx="1524000" cy="1066800"/>
          </a:xfrm>
          <a:prstGeom prst="rect">
            <a:avLst/>
          </a:prstGeom>
        </p:spPr>
      </p:pic>
    </p:spTree>
    <p:extLst>
      <p:ext uri="{BB962C8B-B14F-4D97-AF65-F5344CB8AC3E}">
        <p14:creationId xmlns:p14="http://schemas.microsoft.com/office/powerpoint/2010/main" val="3304104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400800"/>
          </a:xfrm>
        </p:spPr>
        <p:txBody>
          <a:bodyPr>
            <a:noAutofit/>
          </a:bodyPr>
          <a:lstStyle/>
          <a:p>
            <a:pPr algn="just" rtl="1">
              <a:lnSpc>
                <a:spcPct val="150000"/>
              </a:lnSpc>
              <a:spcAft>
                <a:spcPts val="800"/>
              </a:spcAft>
            </a:pPr>
            <a:endParaRPr lang="fa-IR" sz="1800" dirty="0" smtClean="0">
              <a:latin typeface="Calibri" panose="020F0502020204030204" pitchFamily="34" charset="0"/>
              <a:ea typeface="Calibri" panose="020F0502020204030204" pitchFamily="34" charset="0"/>
              <a:cs typeface="B Mitra" panose="00000400000000000000" pitchFamily="2" charset="-78"/>
            </a:endParaRPr>
          </a:p>
          <a:p>
            <a:pPr marL="0" indent="0" algn="just" rtl="1">
              <a:lnSpc>
                <a:spcPct val="150000"/>
              </a:lnSpc>
              <a:spcAft>
                <a:spcPts val="800"/>
              </a:spcAft>
              <a:buNone/>
            </a:pPr>
            <a:r>
              <a:rPr lang="fa-IR" sz="1800" dirty="0" smtClean="0">
                <a:latin typeface="Calibri" panose="020F0502020204030204" pitchFamily="34" charset="0"/>
                <a:ea typeface="Calibri" panose="020F0502020204030204" pitchFamily="34" charset="0"/>
                <a:cs typeface="B Mitra" panose="00000400000000000000" pitchFamily="2" charset="-78"/>
              </a:rPr>
              <a:t>                                          </a:t>
            </a:r>
            <a:r>
              <a:rPr lang="ar-SA" sz="1800" dirty="0">
                <a:latin typeface="Calibri" panose="020F0502020204030204" pitchFamily="34" charset="0"/>
                <a:ea typeface="Calibri" panose="020F0502020204030204" pitchFamily="34" charset="0"/>
                <a:cs typeface="B Mitra" panose="00000400000000000000" pitchFamily="2" charset="-78"/>
              </a:rPr>
              <a:t>این</a:t>
            </a:r>
            <a:r>
              <a:rPr lang="ar-SA" sz="1800" dirty="0">
                <a:ea typeface="Calibri" panose="020F0502020204030204" pitchFamily="34" charset="0"/>
                <a:cs typeface="Calibri" panose="020F0502020204030204" pitchFamily="34" charset="0"/>
              </a:rPr>
              <a:t> </a:t>
            </a:r>
            <a:r>
              <a:rPr lang="ar-SA" sz="1800" dirty="0">
                <a:latin typeface="Calibri" panose="020F0502020204030204" pitchFamily="34" charset="0"/>
                <a:ea typeface="Calibri" panose="020F0502020204030204" pitchFamily="34" charset="0"/>
                <a:cs typeface="B Mitra" panose="00000400000000000000" pitchFamily="2" charset="-78"/>
              </a:rPr>
              <a:t>مطالعه</a:t>
            </a:r>
            <a:r>
              <a:rPr lang="ar-SA" sz="1800" dirty="0">
                <a:ea typeface="Calibri" panose="020F0502020204030204" pitchFamily="34" charset="0"/>
                <a:cs typeface="Calibri" panose="020F0502020204030204" pitchFamily="34" charset="0"/>
              </a:rPr>
              <a:t> </a:t>
            </a:r>
            <a:r>
              <a:rPr lang="ar-SA" sz="1800" dirty="0">
                <a:latin typeface="Calibri" panose="020F0502020204030204" pitchFamily="34" charset="0"/>
                <a:ea typeface="Calibri" panose="020F0502020204030204" pitchFamily="34" charset="0"/>
                <a:cs typeface="B Mitra" panose="00000400000000000000" pitchFamily="2" charset="-78"/>
              </a:rPr>
              <a:t>از</a:t>
            </a:r>
            <a:r>
              <a:rPr lang="ar-SA" sz="1800" dirty="0">
                <a:ea typeface="Calibri" panose="020F0502020204030204" pitchFamily="34" charset="0"/>
                <a:cs typeface="Calibri" panose="020F0502020204030204" pitchFamily="34" charset="0"/>
              </a:rPr>
              <a:t> </a:t>
            </a:r>
            <a:r>
              <a:rPr lang="ar-SA" sz="1800" dirty="0">
                <a:latin typeface="Calibri" panose="020F0502020204030204" pitchFamily="34" charset="0"/>
                <a:ea typeface="Calibri" panose="020F0502020204030204" pitchFamily="34" charset="0"/>
                <a:cs typeface="B Mitra" panose="00000400000000000000" pitchFamily="2" charset="-78"/>
              </a:rPr>
              <a:t>نوع</a:t>
            </a:r>
            <a:r>
              <a:rPr lang="ar-SA" sz="1800" dirty="0">
                <a:ea typeface="Calibri" panose="020F0502020204030204" pitchFamily="34" charset="0"/>
                <a:cs typeface="Calibri" panose="020F0502020204030204" pitchFamily="34" charset="0"/>
              </a:rPr>
              <a:t> </a:t>
            </a:r>
            <a:r>
              <a:rPr lang="ar-SA" sz="1800" dirty="0">
                <a:latin typeface="Times New Roman" panose="02020603050405020304" pitchFamily="18" charset="0"/>
                <a:ea typeface="Times New Roman" panose="02020603050405020304" pitchFamily="18" charset="0"/>
                <a:cs typeface="B Mitra" panose="00000400000000000000" pitchFamily="2" charset="-78"/>
              </a:rPr>
              <a:t>توصیفی-مقایسه ای </a:t>
            </a:r>
            <a:r>
              <a:rPr lang="fa-IR" sz="1800" dirty="0" smtClean="0">
                <a:latin typeface="Times New Roman" panose="02020603050405020304" pitchFamily="18" charset="0"/>
                <a:ea typeface="Times New Roman" panose="02020603050405020304" pitchFamily="18" charset="0"/>
                <a:cs typeface="B Mitra" panose="00000400000000000000" pitchFamily="2" charset="-78"/>
              </a:rPr>
              <a:t>است</a:t>
            </a:r>
            <a:r>
              <a:rPr lang="ar-SA" sz="1800" dirty="0" smtClean="0">
                <a:latin typeface="Times New Roman" panose="02020603050405020304" pitchFamily="18" charset="0"/>
                <a:ea typeface="Times New Roman" panose="02020603050405020304" pitchFamily="18" charset="0"/>
                <a:cs typeface="B Mitra" panose="00000400000000000000" pitchFamily="2" charset="-78"/>
              </a:rPr>
              <a:t> </a:t>
            </a:r>
            <a:r>
              <a:rPr lang="fa-IR" sz="1800" dirty="0" smtClean="0">
                <a:latin typeface="Calibri" panose="020F0502020204030204" pitchFamily="34" charset="0"/>
                <a:ea typeface="Calibri" panose="020F0502020204030204" pitchFamily="34" charset="0"/>
                <a:cs typeface="B Mitra" panose="00000400000000000000" pitchFamily="2" charset="-78"/>
              </a:rPr>
              <a:t>                                       </a:t>
            </a:r>
          </a:p>
          <a:p>
            <a:pPr marL="0" lvl="0" indent="0" algn="just" rtl="1">
              <a:lnSpc>
                <a:spcPct val="150000"/>
              </a:lnSpc>
              <a:spcAft>
                <a:spcPts val="800"/>
              </a:spcAft>
              <a:buClr>
                <a:srgbClr val="0BD0D9"/>
              </a:buClr>
              <a:buNone/>
            </a:pPr>
            <a:r>
              <a:rPr lang="fa-IR" sz="1800" dirty="0">
                <a:solidFill>
                  <a:prstClr val="black"/>
                </a:solidFill>
                <a:latin typeface="Calibri" panose="020F0502020204030204" pitchFamily="34" charset="0"/>
                <a:ea typeface="Calibri" panose="020F0502020204030204" pitchFamily="34" charset="0"/>
                <a:cs typeface="B Mitra" panose="00000400000000000000" pitchFamily="2" charset="-78"/>
              </a:rPr>
              <a:t> </a:t>
            </a:r>
            <a:r>
              <a:rPr lang="fa-IR" sz="1800" dirty="0" smtClean="0">
                <a:solidFill>
                  <a:prstClr val="black"/>
                </a:solidFill>
                <a:latin typeface="Calibri" panose="020F0502020204030204" pitchFamily="34" charset="0"/>
                <a:ea typeface="Calibri" panose="020F0502020204030204" pitchFamily="34" charset="0"/>
                <a:cs typeface="B Mitra" panose="00000400000000000000" pitchFamily="2" charset="-78"/>
              </a:rPr>
              <a:t>                                       </a:t>
            </a:r>
          </a:p>
          <a:p>
            <a:pPr marL="0" lvl="0" indent="0" algn="just" rtl="1">
              <a:lnSpc>
                <a:spcPct val="150000"/>
              </a:lnSpc>
              <a:spcAft>
                <a:spcPts val="800"/>
              </a:spcAft>
              <a:buClr>
                <a:srgbClr val="0BD0D9"/>
              </a:buClr>
              <a:buNone/>
            </a:pPr>
            <a:r>
              <a:rPr lang="fa-IR" sz="1800" dirty="0">
                <a:solidFill>
                  <a:prstClr val="black"/>
                </a:solidFill>
                <a:latin typeface="Calibri" panose="020F0502020204030204" pitchFamily="34" charset="0"/>
                <a:ea typeface="Calibri" panose="020F0502020204030204" pitchFamily="34" charset="0"/>
                <a:cs typeface="B Mitra" panose="00000400000000000000" pitchFamily="2" charset="-78"/>
              </a:rPr>
              <a:t> </a:t>
            </a:r>
            <a:r>
              <a:rPr lang="fa-IR" sz="1800" dirty="0" smtClean="0">
                <a:solidFill>
                  <a:prstClr val="black"/>
                </a:solidFill>
                <a:latin typeface="Calibri" panose="020F0502020204030204" pitchFamily="34" charset="0"/>
                <a:ea typeface="Calibri" panose="020F0502020204030204" pitchFamily="34" charset="0"/>
                <a:cs typeface="B Mitra" panose="00000400000000000000" pitchFamily="2" charset="-78"/>
              </a:rPr>
              <a:t>                                        مرکز </a:t>
            </a:r>
            <a:r>
              <a:rPr lang="fa-IR" sz="1800" dirty="0">
                <a:solidFill>
                  <a:prstClr val="black"/>
                </a:solidFill>
                <a:latin typeface="Calibri" panose="020F0502020204030204" pitchFamily="34" charset="0"/>
                <a:ea typeface="Calibri" panose="020F0502020204030204" pitchFamily="34" charset="0"/>
                <a:cs typeface="B Mitra" panose="00000400000000000000" pitchFamily="2" charset="-78"/>
              </a:rPr>
              <a:t>آموزشی، تحقیقاتی و درمانی قلب و عروق شهید </a:t>
            </a:r>
            <a:r>
              <a:rPr lang="fa-IR" sz="1800" dirty="0" smtClean="0">
                <a:solidFill>
                  <a:prstClr val="black"/>
                </a:solidFill>
                <a:latin typeface="Calibri" panose="020F0502020204030204" pitchFamily="34" charset="0"/>
                <a:ea typeface="Calibri" panose="020F0502020204030204" pitchFamily="34" charset="0"/>
                <a:cs typeface="B Mitra" panose="00000400000000000000" pitchFamily="2" charset="-78"/>
              </a:rPr>
              <a:t>رجایی و </a:t>
            </a:r>
            <a:r>
              <a:rPr lang="fa-IR" sz="1800" dirty="0">
                <a:solidFill>
                  <a:prstClr val="black"/>
                </a:solidFill>
                <a:latin typeface="Calibri" panose="020F0502020204030204" pitchFamily="34" charset="0"/>
                <a:ea typeface="Calibri" panose="020F0502020204030204" pitchFamily="34" charset="0"/>
                <a:cs typeface="B Mitra" panose="00000400000000000000" pitchFamily="2" charset="-78"/>
              </a:rPr>
              <a:t>بیمارستان لقمان حکیم</a:t>
            </a:r>
            <a:endParaRPr lang="en-US" sz="1800" dirty="0" smtClean="0">
              <a:solidFill>
                <a:prstClr val="black"/>
              </a:solidFill>
            </a:endParaRPr>
          </a:p>
          <a:p>
            <a:pPr marL="0" indent="0" algn="just" rtl="1">
              <a:lnSpc>
                <a:spcPct val="150000"/>
              </a:lnSpc>
              <a:spcAft>
                <a:spcPts val="800"/>
              </a:spcAft>
              <a:buNone/>
            </a:pPr>
            <a:endParaRPr lang="fa-IR" sz="1800" dirty="0">
              <a:latin typeface="Calibri" panose="020F0502020204030204" pitchFamily="34" charset="0"/>
              <a:cs typeface="B Mitra" panose="00000400000000000000" pitchFamily="2" charset="-78"/>
            </a:endParaRPr>
          </a:p>
          <a:p>
            <a:pPr marL="0" indent="0" algn="just" rtl="1">
              <a:lnSpc>
                <a:spcPct val="150000"/>
              </a:lnSpc>
              <a:spcAft>
                <a:spcPts val="800"/>
              </a:spcAft>
              <a:buNone/>
            </a:pPr>
            <a:r>
              <a:rPr lang="fa-IR" sz="1800" dirty="0" smtClean="0"/>
              <a:t>                                </a:t>
            </a:r>
            <a:r>
              <a:rPr lang="ar-SA" sz="1800" dirty="0">
                <a:latin typeface="Times New Roman" panose="02020603050405020304" pitchFamily="18" charset="0"/>
                <a:ea typeface="Times New Roman" panose="02020603050405020304" pitchFamily="18" charset="0"/>
                <a:cs typeface="B Mitra" panose="00000400000000000000" pitchFamily="2" charset="-78"/>
              </a:rPr>
              <a:t>پرستاران شاغل در مرکز قلب و عروق شهید </a:t>
            </a:r>
            <a:r>
              <a:rPr lang="ar-SA" sz="1800" dirty="0" smtClean="0">
                <a:latin typeface="Times New Roman" panose="02020603050405020304" pitchFamily="18" charset="0"/>
                <a:ea typeface="Times New Roman" panose="02020603050405020304" pitchFamily="18" charset="0"/>
                <a:cs typeface="B Mitra" panose="00000400000000000000" pitchFamily="2" charset="-78"/>
              </a:rPr>
              <a:t>رجایی</a:t>
            </a:r>
            <a:r>
              <a:rPr lang="fa-IR" sz="1800" dirty="0" smtClean="0">
                <a:latin typeface="Times New Roman" panose="02020603050405020304" pitchFamily="18" charset="0"/>
                <a:ea typeface="Times New Roman" panose="02020603050405020304" pitchFamily="18" charset="0"/>
                <a:cs typeface="B Mitra" panose="00000400000000000000" pitchFamily="2" charset="-78"/>
              </a:rPr>
              <a:t> </a:t>
            </a:r>
            <a:r>
              <a:rPr lang="ar-SA" sz="1800" dirty="0" smtClean="0">
                <a:latin typeface="Times New Roman" panose="02020603050405020304" pitchFamily="18" charset="0"/>
                <a:ea typeface="Times New Roman" panose="02020603050405020304" pitchFamily="18" charset="0"/>
                <a:cs typeface="B Mitra" panose="00000400000000000000" pitchFamily="2" charset="-78"/>
              </a:rPr>
              <a:t>و </a:t>
            </a:r>
            <a:r>
              <a:rPr lang="ar-SA" sz="1800" dirty="0">
                <a:latin typeface="Times New Roman" panose="02020603050405020304" pitchFamily="18" charset="0"/>
                <a:ea typeface="Times New Roman" panose="02020603050405020304" pitchFamily="18" charset="0"/>
                <a:cs typeface="B Mitra" panose="00000400000000000000" pitchFamily="2" charset="-78"/>
              </a:rPr>
              <a:t>بیمارستان لقمان حکیم </a:t>
            </a:r>
            <a:r>
              <a:rPr lang="fa-IR" sz="1800" dirty="0" smtClean="0">
                <a:latin typeface="Calibri" panose="020F0502020204030204" pitchFamily="34" charset="0"/>
                <a:ea typeface="Calibri" panose="020F0502020204030204" pitchFamily="34" charset="0"/>
                <a:cs typeface="B Mitra" panose="00000400000000000000" pitchFamily="2" charset="-78"/>
              </a:rPr>
              <a:t>                                    </a:t>
            </a:r>
          </a:p>
          <a:p>
            <a:pPr marL="0" indent="0" algn="just" rtl="1">
              <a:lnSpc>
                <a:spcPct val="150000"/>
              </a:lnSpc>
              <a:spcAft>
                <a:spcPts val="800"/>
              </a:spcAft>
              <a:buNone/>
            </a:pPr>
            <a:endParaRPr lang="fa-IR" sz="1800" dirty="0">
              <a:latin typeface="Calibri" panose="020F0502020204030204" pitchFamily="34" charset="0"/>
              <a:ea typeface="Calibri" panose="020F0502020204030204" pitchFamily="34" charset="0"/>
              <a:cs typeface="B Mitra" panose="00000400000000000000" pitchFamily="2" charset="-78"/>
            </a:endParaRPr>
          </a:p>
          <a:p>
            <a:pPr algn="just" rtl="1">
              <a:lnSpc>
                <a:spcPct val="150000"/>
              </a:lnSpc>
              <a:spcAft>
                <a:spcPts val="800"/>
              </a:spcAft>
            </a:pPr>
            <a:r>
              <a:rPr lang="fa-IR" sz="1800" dirty="0" smtClean="0">
                <a:latin typeface="Calibri" panose="020F0502020204030204" pitchFamily="34" charset="0"/>
                <a:ea typeface="Calibri" panose="020F0502020204030204" pitchFamily="34" charset="0"/>
                <a:cs typeface="B Mitra" panose="00000400000000000000" pitchFamily="2" charset="-78"/>
              </a:rPr>
              <a:t>                                         </a:t>
            </a:r>
            <a:r>
              <a:rPr lang="fa-IR" sz="1800" dirty="0">
                <a:ea typeface="Calibri" panose="020F0502020204030204" pitchFamily="34" charset="0"/>
                <a:cs typeface="B Mitra" panose="00000400000000000000" pitchFamily="2" charset="-78"/>
              </a:rPr>
              <a:t>نمونه گیری به روش تصادفی طبقه ای انجام خواهد شد. به طوری که نمونه گیری در بخش های ویژه هر دو مرکز به نسبت جمعیت هر بخش به صورت تصادفی انجام خواهد شد. </a:t>
            </a:r>
            <a:endParaRPr lang="en-US" sz="1800" dirty="0">
              <a:effectLst/>
            </a:endParaRPr>
          </a:p>
        </p:txBody>
      </p:sp>
      <p:pic>
        <p:nvPicPr>
          <p:cNvPr id="4" name="Picture 3"/>
          <p:cNvPicPr>
            <a:picLocks noChangeAspect="1"/>
          </p:cNvPicPr>
          <p:nvPr/>
        </p:nvPicPr>
        <p:blipFill>
          <a:blip r:embed="rId2"/>
          <a:stretch>
            <a:fillRect/>
          </a:stretch>
        </p:blipFill>
        <p:spPr>
          <a:xfrm>
            <a:off x="6540822" y="1066800"/>
            <a:ext cx="2145978" cy="838199"/>
          </a:xfrm>
          <a:prstGeom prst="rect">
            <a:avLst/>
          </a:prstGeom>
        </p:spPr>
      </p:pic>
      <p:sp>
        <p:nvSpPr>
          <p:cNvPr id="8" name="TextBox 7"/>
          <p:cNvSpPr txBox="1"/>
          <p:nvPr/>
        </p:nvSpPr>
        <p:spPr>
          <a:xfrm>
            <a:off x="6658298" y="2302916"/>
            <a:ext cx="1905001" cy="461665"/>
          </a:xfrm>
          <a:prstGeom prst="rect">
            <a:avLst/>
          </a:prstGeom>
          <a:gradFill rotWithShape="1">
            <a:gsLst>
              <a:gs pos="0">
                <a:srgbClr val="5AA0F5">
                  <a:tint val="98000"/>
                  <a:lumMod val="114000"/>
                </a:srgbClr>
              </a:gs>
              <a:gs pos="100000">
                <a:srgbClr val="5AA0F5">
                  <a:shade val="90000"/>
                  <a:lumMod val="84000"/>
                </a:srgbClr>
              </a:gs>
            </a:gsLst>
            <a:lin ang="5400000" scaled="0"/>
          </a:gradFill>
          <a:ln>
            <a:solidFill>
              <a:srgbClr val="7030A0"/>
            </a:solid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2400" b="1" i="0" u="none" strike="noStrike" kern="0" cap="none" spc="0" normalizeH="0" baseline="0" noProof="0" dirty="0" smtClean="0">
                <a:ln>
                  <a:noFill/>
                </a:ln>
                <a:solidFill>
                  <a:prstClr val="black"/>
                </a:solidFill>
                <a:effectLst/>
                <a:uLnTx/>
                <a:uFillTx/>
                <a:latin typeface="Century Gothic"/>
                <a:ea typeface="+mn-ea"/>
                <a:cs typeface="B Mitra" pitchFamily="2" charset="-78"/>
              </a:rPr>
              <a:t>محیط پژوهش</a:t>
            </a:r>
          </a:p>
        </p:txBody>
      </p:sp>
      <p:sp>
        <p:nvSpPr>
          <p:cNvPr id="9" name="TextBox 8"/>
          <p:cNvSpPr txBox="1"/>
          <p:nvPr/>
        </p:nvSpPr>
        <p:spPr>
          <a:xfrm>
            <a:off x="6658298" y="3377331"/>
            <a:ext cx="1885886" cy="461665"/>
          </a:xfrm>
          <a:prstGeom prst="rect">
            <a:avLst/>
          </a:prstGeom>
          <a:gradFill rotWithShape="1">
            <a:gsLst>
              <a:gs pos="0">
                <a:srgbClr val="5AA0F5">
                  <a:tint val="98000"/>
                  <a:lumMod val="114000"/>
                </a:srgbClr>
              </a:gs>
              <a:gs pos="100000">
                <a:srgbClr val="5AA0F5">
                  <a:shade val="90000"/>
                  <a:lumMod val="84000"/>
                </a:srgbClr>
              </a:gs>
            </a:gsLst>
            <a:lin ang="5400000" scaled="0"/>
          </a:gradFill>
          <a:ln>
            <a:solidFill>
              <a:srgbClr val="7030A0"/>
            </a:solid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2400" b="1" i="0" u="none" strike="noStrike" kern="0" cap="none" spc="0" normalizeH="0" baseline="0" noProof="0" dirty="0" smtClean="0">
                <a:ln>
                  <a:noFill/>
                </a:ln>
                <a:solidFill>
                  <a:prstClr val="black"/>
                </a:solidFill>
                <a:effectLst/>
                <a:uLnTx/>
                <a:uFillTx/>
                <a:latin typeface="Century Gothic"/>
                <a:ea typeface="+mn-ea"/>
                <a:cs typeface="B Mitra" pitchFamily="2" charset="-78"/>
              </a:rPr>
              <a:t>جامعه پژوهش</a:t>
            </a:r>
          </a:p>
        </p:txBody>
      </p:sp>
      <p:sp>
        <p:nvSpPr>
          <p:cNvPr id="10" name="TextBox 9"/>
          <p:cNvSpPr txBox="1"/>
          <p:nvPr/>
        </p:nvSpPr>
        <p:spPr>
          <a:xfrm>
            <a:off x="6701883" y="4453605"/>
            <a:ext cx="1883720" cy="461665"/>
          </a:xfrm>
          <a:prstGeom prst="rect">
            <a:avLst/>
          </a:prstGeom>
          <a:gradFill rotWithShape="1">
            <a:gsLst>
              <a:gs pos="0">
                <a:srgbClr val="5AA0F5">
                  <a:tint val="98000"/>
                  <a:lumMod val="114000"/>
                </a:srgbClr>
              </a:gs>
              <a:gs pos="100000">
                <a:srgbClr val="5AA0F5">
                  <a:shade val="90000"/>
                  <a:lumMod val="84000"/>
                </a:srgbClr>
              </a:gs>
            </a:gsLst>
            <a:lin ang="5400000" scaled="0"/>
          </a:gradFill>
          <a:ln>
            <a:solidFill>
              <a:srgbClr val="7030A0"/>
            </a:solid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p:spPr>
        <p:txBody>
          <a:bodyPr wrap="square" rtlCol="1">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2400" b="1" i="0" u="none" strike="noStrike" kern="0" cap="none" spc="0" normalizeH="0" baseline="0" noProof="0" dirty="0" smtClean="0">
                <a:ln>
                  <a:noFill/>
                </a:ln>
                <a:solidFill>
                  <a:prstClr val="black"/>
                </a:solidFill>
                <a:effectLst/>
                <a:uLnTx/>
                <a:uFillTx/>
                <a:latin typeface="Century Gothic"/>
                <a:ea typeface="+mn-ea"/>
                <a:cs typeface="B Mitra" pitchFamily="2" charset="-78"/>
              </a:rPr>
              <a:t>نمونه‌گیری</a:t>
            </a:r>
          </a:p>
        </p:txBody>
      </p:sp>
    </p:spTree>
    <p:extLst>
      <p:ext uri="{BB962C8B-B14F-4D97-AF65-F5344CB8AC3E}">
        <p14:creationId xmlns:p14="http://schemas.microsoft.com/office/powerpoint/2010/main" val="22786688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334000"/>
          </a:xfrm>
        </p:spPr>
        <p:txBody>
          <a:bodyPr>
            <a:noAutofit/>
          </a:bodyPr>
          <a:lstStyle/>
          <a:p>
            <a:pPr algn="just" rtl="1">
              <a:lnSpc>
                <a:spcPct val="150000"/>
              </a:lnSpc>
            </a:pPr>
            <a:r>
              <a:rPr lang="fa-IR" sz="1800" b="1" dirty="0">
                <a:solidFill>
                  <a:srgbClr val="B50B9D"/>
                </a:solidFill>
                <a:latin typeface="Tahoma" panose="020B0604030504040204" pitchFamily="34" charset="0"/>
                <a:ea typeface="Times New Roman" panose="02020603050405020304" pitchFamily="18" charset="0"/>
                <a:cs typeface="B Mitra" panose="00000400000000000000" pitchFamily="2" charset="-78"/>
              </a:rPr>
              <a:t>معیارهای ورود به مطالعه:</a:t>
            </a:r>
            <a:endParaRPr lang="fa-IR" sz="1800" dirty="0">
              <a:latin typeface="Tahoma" panose="020B0604030504040204" pitchFamily="34" charset="0"/>
              <a:ea typeface="Times New Roman" panose="02020603050405020304" pitchFamily="18" charset="0"/>
              <a:cs typeface="B Mitra" panose="00000400000000000000" pitchFamily="2" charset="-78"/>
            </a:endParaRPr>
          </a:p>
          <a:p>
            <a:pPr marL="0" indent="0" algn="just" rtl="1">
              <a:lnSpc>
                <a:spcPct val="150000"/>
              </a:lnSpc>
              <a:buNone/>
            </a:pPr>
            <a:r>
              <a:rPr lang="fa-IR" sz="1800" dirty="0" smtClean="0">
                <a:latin typeface="Tahoma" panose="020B0604030504040204" pitchFamily="34" charset="0"/>
                <a:ea typeface="Times New Roman" panose="02020603050405020304" pitchFamily="18" charset="0"/>
                <a:cs typeface="B Mitra" panose="00000400000000000000" pitchFamily="2" charset="-78"/>
              </a:rPr>
              <a:t>1) پرستارانی </a:t>
            </a:r>
            <a:r>
              <a:rPr lang="fa-IR" sz="1800" dirty="0">
                <a:latin typeface="Tahoma" panose="020B0604030504040204" pitchFamily="34" charset="0"/>
                <a:ea typeface="Times New Roman" panose="02020603050405020304" pitchFamily="18" charset="0"/>
                <a:cs typeface="B Mitra" panose="00000400000000000000" pitchFamily="2" charset="-78"/>
              </a:rPr>
              <a:t>که در یک سال اخیر در یکی از بخش های مراقبت ویژه مرکز قلب و عروق شهید رجایی یا بیمارستان لقمان حکیم شاغل باشند </a:t>
            </a:r>
          </a:p>
          <a:p>
            <a:pPr marL="0" indent="0" algn="just" rtl="1">
              <a:lnSpc>
                <a:spcPct val="150000"/>
              </a:lnSpc>
              <a:buNone/>
            </a:pPr>
            <a:r>
              <a:rPr lang="fa-IR" sz="1800" dirty="0" smtClean="0">
                <a:latin typeface="Tahoma" panose="020B0604030504040204" pitchFamily="34" charset="0"/>
                <a:ea typeface="Times New Roman" panose="02020603050405020304" pitchFamily="18" charset="0"/>
                <a:cs typeface="B Mitra" panose="00000400000000000000" pitchFamily="2" charset="-78"/>
              </a:rPr>
              <a:t>2) رضایت </a:t>
            </a:r>
            <a:r>
              <a:rPr lang="fa-IR" sz="1800" dirty="0">
                <a:latin typeface="Tahoma" panose="020B0604030504040204" pitchFamily="34" charset="0"/>
                <a:ea typeface="Times New Roman" panose="02020603050405020304" pitchFamily="18" charset="0"/>
                <a:cs typeface="B Mitra" panose="00000400000000000000" pitchFamily="2" charset="-78"/>
              </a:rPr>
              <a:t>به شرکت در مطالعه داشته باشند</a:t>
            </a:r>
          </a:p>
          <a:p>
            <a:pPr marL="0" indent="0" algn="just" rtl="1">
              <a:lnSpc>
                <a:spcPct val="150000"/>
              </a:lnSpc>
              <a:buNone/>
            </a:pPr>
            <a:endParaRPr lang="fa-IR" sz="1800" dirty="0" smtClean="0">
              <a:latin typeface="Tahoma" panose="020B0604030504040204" pitchFamily="34" charset="0"/>
              <a:ea typeface="Times New Roman" panose="02020603050405020304" pitchFamily="18" charset="0"/>
              <a:cs typeface="B Mitra" panose="00000400000000000000" pitchFamily="2" charset="-78"/>
            </a:endParaRPr>
          </a:p>
          <a:p>
            <a:pPr algn="just" rtl="1">
              <a:lnSpc>
                <a:spcPct val="150000"/>
              </a:lnSpc>
            </a:pPr>
            <a:r>
              <a:rPr lang="fa-IR" sz="1800" b="1" dirty="0" smtClean="0">
                <a:solidFill>
                  <a:srgbClr val="B50B9D"/>
                </a:solidFill>
                <a:latin typeface="Tahoma" panose="020B0604030504040204" pitchFamily="34" charset="0"/>
                <a:ea typeface="Times New Roman" panose="02020603050405020304" pitchFamily="18" charset="0"/>
                <a:cs typeface="B Mitra" panose="00000400000000000000" pitchFamily="2" charset="-78"/>
              </a:rPr>
              <a:t>معیارهای </a:t>
            </a:r>
            <a:r>
              <a:rPr lang="fa-IR" sz="1800" b="1" dirty="0">
                <a:solidFill>
                  <a:srgbClr val="B50B9D"/>
                </a:solidFill>
                <a:latin typeface="Tahoma" panose="020B0604030504040204" pitchFamily="34" charset="0"/>
                <a:ea typeface="Times New Roman" panose="02020603050405020304" pitchFamily="18" charset="0"/>
                <a:cs typeface="B Mitra" panose="00000400000000000000" pitchFamily="2" charset="-78"/>
              </a:rPr>
              <a:t>خروج از مطالعه:</a:t>
            </a:r>
          </a:p>
          <a:p>
            <a:pPr marL="0" indent="0" algn="just" rtl="1">
              <a:lnSpc>
                <a:spcPct val="150000"/>
              </a:lnSpc>
              <a:buNone/>
            </a:pPr>
            <a:r>
              <a:rPr lang="fa-IR" sz="1800" dirty="0" smtClean="0">
                <a:latin typeface="Times New Roman" panose="02020603050405020304" pitchFamily="18" charset="0"/>
                <a:ea typeface="Calibri" panose="020F0502020204030204" pitchFamily="34" charset="0"/>
                <a:cs typeface="B Mitra" panose="00000400000000000000" pitchFamily="2" charset="-78"/>
              </a:rPr>
              <a:t>1) در </a:t>
            </a:r>
            <a:r>
              <a:rPr lang="fa-IR" sz="1800" dirty="0">
                <a:latin typeface="Times New Roman" panose="02020603050405020304" pitchFamily="18" charset="0"/>
                <a:ea typeface="Calibri" panose="020F0502020204030204" pitchFamily="34" charset="0"/>
                <a:cs typeface="B Mitra" panose="00000400000000000000" pitchFamily="2" charset="-78"/>
              </a:rPr>
              <a:t>صورتی که پرسش نامه ها به صورت کامل پر نشده باشند</a:t>
            </a:r>
            <a:endParaRPr lang="fa-IR" sz="1800" dirty="0">
              <a:solidFill>
                <a:srgbClr val="000000"/>
              </a:solidFill>
              <a:latin typeface="Tahoma" panose="020B0604030504040204" pitchFamily="34" charset="0"/>
              <a:ea typeface="Times New Roman" panose="02020603050405020304" pitchFamily="18" charset="0"/>
              <a:cs typeface="B Mitra" panose="00000400000000000000" pitchFamily="2" charset="-78"/>
            </a:endParaRPr>
          </a:p>
        </p:txBody>
      </p:sp>
    </p:spTree>
    <p:extLst>
      <p:ext uri="{BB962C8B-B14F-4D97-AF65-F5344CB8AC3E}">
        <p14:creationId xmlns:p14="http://schemas.microsoft.com/office/powerpoint/2010/main" val="2278455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751" y="609600"/>
            <a:ext cx="8229600" cy="1143000"/>
          </a:xfrm>
        </p:spPr>
        <p:txBody>
          <a:bodyPr>
            <a:normAutofit/>
          </a:bodyPr>
          <a:lstStyle/>
          <a:p>
            <a:pPr algn="r"/>
            <a:r>
              <a:rPr lang="fa-IR" sz="2800" b="1" dirty="0">
                <a:solidFill>
                  <a:srgbClr val="B50B9D"/>
                </a:solidFill>
                <a:cs typeface="B Mitra" panose="00000400000000000000" pitchFamily="2" charset="-78"/>
              </a:rPr>
              <a:t>مشخصات ابزار جمع آوري اطلاعات و نحوه جمع آوري آن:</a:t>
            </a:r>
            <a:endParaRPr lang="en-US" sz="2800" b="1" dirty="0">
              <a:solidFill>
                <a:srgbClr val="B50B9D"/>
              </a:solidFill>
              <a:cs typeface="B Mitra" panose="00000400000000000000" pitchFamily="2" charset="-78"/>
            </a:endParaRPr>
          </a:p>
        </p:txBody>
      </p:sp>
      <p:sp>
        <p:nvSpPr>
          <p:cNvPr id="3" name="Content Placeholder 2"/>
          <p:cNvSpPr>
            <a:spLocks noGrp="1"/>
          </p:cNvSpPr>
          <p:nvPr>
            <p:ph idx="1"/>
          </p:nvPr>
        </p:nvSpPr>
        <p:spPr>
          <a:xfrm>
            <a:off x="221166" y="1981200"/>
            <a:ext cx="8229600" cy="4389120"/>
          </a:xfrm>
        </p:spPr>
        <p:txBody>
          <a:bodyPr>
            <a:noAutofit/>
          </a:bodyPr>
          <a:lstStyle/>
          <a:p>
            <a:pPr marL="0" marR="0" indent="0" algn="just" rtl="1">
              <a:lnSpc>
                <a:spcPct val="150000"/>
              </a:lnSpc>
              <a:spcBef>
                <a:spcPts val="0"/>
              </a:spcBef>
              <a:spcAft>
                <a:spcPts val="0"/>
              </a:spcAft>
              <a:buNone/>
            </a:pPr>
            <a:r>
              <a:rPr lang="fa-IR" sz="1600" b="1" dirty="0">
                <a:solidFill>
                  <a:srgbClr val="C00000"/>
                </a:solidFill>
                <a:latin typeface="Times New Roman" panose="02020603050405020304" pitchFamily="18" charset="0"/>
                <a:ea typeface="Times New Roman" panose="02020603050405020304" pitchFamily="18" charset="0"/>
                <a:cs typeface="B Mitra" panose="00000400000000000000" pitchFamily="2" charset="-78"/>
              </a:rPr>
              <a:t>جهت سنجش وضعیت سلامت روان از پرسشنامه سلامت عمومی (</a:t>
            </a:r>
            <a:r>
              <a:rPr lang="en-US" sz="1600" b="1" dirty="0">
                <a:solidFill>
                  <a:srgbClr val="C00000"/>
                </a:solidFill>
                <a:latin typeface="Times New Roman" panose="02020603050405020304" pitchFamily="18" charset="0"/>
                <a:ea typeface="Times New Roman" panose="02020603050405020304" pitchFamily="18" charset="0"/>
                <a:cs typeface="B Mitra" panose="00000400000000000000" pitchFamily="2" charset="-78"/>
              </a:rPr>
              <a:t>GHQ-28) </a:t>
            </a:r>
            <a:r>
              <a:rPr lang="fa-IR" sz="1600" b="1" dirty="0">
                <a:solidFill>
                  <a:srgbClr val="C00000"/>
                </a:solidFill>
                <a:latin typeface="Times New Roman" panose="02020603050405020304" pitchFamily="18" charset="0"/>
                <a:ea typeface="Times New Roman" panose="02020603050405020304" pitchFamily="18" charset="0"/>
                <a:cs typeface="B Mitra" panose="00000400000000000000" pitchFamily="2" charset="-78"/>
              </a:rPr>
              <a:t>استفاده خواهد شد.</a:t>
            </a:r>
          </a:p>
          <a:p>
            <a:pPr marL="0" marR="0" indent="0" algn="just" rtl="1">
              <a:lnSpc>
                <a:spcPct val="150000"/>
              </a:lnSpc>
              <a:spcBef>
                <a:spcPts val="0"/>
              </a:spcBef>
              <a:spcAft>
                <a:spcPts val="0"/>
              </a:spcAft>
              <a:buNone/>
            </a:pPr>
            <a:r>
              <a:rPr lang="fa-IR" sz="1800" dirty="0">
                <a:latin typeface="Times New Roman" panose="02020603050405020304" pitchFamily="18" charset="0"/>
                <a:ea typeface="Times New Roman" panose="02020603050405020304" pitchFamily="18" charset="0"/>
                <a:cs typeface="B Mitra" panose="00000400000000000000" pitchFamily="2" charset="-78"/>
              </a:rPr>
              <a:t> این پرسشنامه در سال 1972 توسط گلدبرگ جهت شناسایی اختلالات روانی طراحی شده است(15). این پرسشنامه از جمله شناخته شده ترین ابزارهای غربالگری اختلالات روانی است که مشکلاتی با مدت کمتر از دو هفته را شناسایی می کند و نمره بالا نشاندهنده وجود بیماری و نمره پایین نشانه سلامت عمومی است. نسخه 28 سوالی آن شامل 4 زیر مقیاس نشانه های جسمانی، اضطراب، کارکرد اجتماعی و افسردگی است که هر زیر مقیاس شامل 7 سوال می باشد. </a:t>
            </a:r>
            <a:endParaRPr lang="fa-IR" sz="1800" dirty="0" smtClean="0">
              <a:latin typeface="Times New Roman" panose="02020603050405020304" pitchFamily="18" charset="0"/>
              <a:ea typeface="Times New Roman" panose="02020603050405020304" pitchFamily="18" charset="0"/>
              <a:cs typeface="B Mitra" panose="00000400000000000000" pitchFamily="2" charset="-78"/>
            </a:endParaRPr>
          </a:p>
          <a:p>
            <a:pPr marL="0" marR="0" indent="0" algn="just" rtl="1">
              <a:lnSpc>
                <a:spcPct val="150000"/>
              </a:lnSpc>
              <a:spcBef>
                <a:spcPts val="0"/>
              </a:spcBef>
              <a:spcAft>
                <a:spcPts val="0"/>
              </a:spcAft>
              <a:buNone/>
            </a:pPr>
            <a:r>
              <a:rPr lang="fa-IR" sz="1800" dirty="0" smtClean="0">
                <a:latin typeface="Times New Roman" panose="02020603050405020304" pitchFamily="18" charset="0"/>
                <a:ea typeface="Times New Roman" panose="02020603050405020304" pitchFamily="18" charset="0"/>
                <a:cs typeface="B Mitra" panose="00000400000000000000" pitchFamily="2" charset="-78"/>
              </a:rPr>
              <a:t>نمره </a:t>
            </a:r>
            <a:r>
              <a:rPr lang="fa-IR" sz="1800" dirty="0">
                <a:latin typeface="Times New Roman" panose="02020603050405020304" pitchFamily="18" charset="0"/>
                <a:ea typeface="Times New Roman" panose="02020603050405020304" pitchFamily="18" charset="0"/>
                <a:cs typeface="B Mitra" panose="00000400000000000000" pitchFamily="2" charset="-78"/>
              </a:rPr>
              <a:t>دهی بر اساس مقیاس لیکرت است که از 0 تا 3 نمره دهی می شود. حداقل نمره 0 و حداکثر 84 می باشد. سوالات 1 تا 7 مربوط به نشانه های جسمانی، سوالات 8 تا 14 مربوط به مقیاس اضطراب، از سوال 15 تا 21 مربوط به مقیاس اختلال عملکرد اجتماعی و  و سوالات 22 تا 28 مربوط به مقیاس افسردگی می باشد(14). </a:t>
            </a:r>
          </a:p>
          <a:p>
            <a:pPr marL="0" marR="0" indent="0" algn="just" rtl="1">
              <a:lnSpc>
                <a:spcPct val="150000"/>
              </a:lnSpc>
              <a:spcBef>
                <a:spcPts val="0"/>
              </a:spcBef>
              <a:spcAft>
                <a:spcPts val="0"/>
              </a:spcAft>
              <a:buNone/>
            </a:pPr>
            <a:r>
              <a:rPr lang="fa-IR" sz="1800" dirty="0">
                <a:latin typeface="Times New Roman" panose="02020603050405020304" pitchFamily="18" charset="0"/>
                <a:ea typeface="Times New Roman" panose="02020603050405020304" pitchFamily="18" charset="0"/>
                <a:cs typeface="B Mitra" panose="00000400000000000000" pitchFamily="2" charset="-78"/>
              </a:rPr>
              <a:t> </a:t>
            </a:r>
          </a:p>
          <a:p>
            <a:pPr marL="0" marR="0" indent="0" algn="just" rtl="1">
              <a:lnSpc>
                <a:spcPct val="150000"/>
              </a:lnSpc>
              <a:spcBef>
                <a:spcPts val="0"/>
              </a:spcBef>
              <a:spcAft>
                <a:spcPts val="0"/>
              </a:spcAft>
              <a:buNone/>
            </a:pPr>
            <a:endParaRPr lang="fa-IR" sz="1800" dirty="0" smtClean="0">
              <a:latin typeface="Times New Roman" panose="02020603050405020304" pitchFamily="18" charset="0"/>
              <a:ea typeface="Times New Roman" panose="02020603050405020304" pitchFamily="18" charset="0"/>
              <a:cs typeface="B Mitra" panose="00000400000000000000" pitchFamily="2" charset="-78"/>
            </a:endParaRPr>
          </a:p>
        </p:txBody>
      </p:sp>
    </p:spTree>
    <p:extLst>
      <p:ext uri="{BB962C8B-B14F-4D97-AF65-F5344CB8AC3E}">
        <p14:creationId xmlns:p14="http://schemas.microsoft.com/office/powerpoint/2010/main" val="2832307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751" y="609600"/>
            <a:ext cx="8229600" cy="1143000"/>
          </a:xfrm>
        </p:spPr>
        <p:txBody>
          <a:bodyPr>
            <a:normAutofit/>
          </a:bodyPr>
          <a:lstStyle/>
          <a:p>
            <a:pPr algn="r"/>
            <a:r>
              <a:rPr lang="fa-IR" sz="2800" b="1" dirty="0">
                <a:solidFill>
                  <a:srgbClr val="B50B9D"/>
                </a:solidFill>
                <a:cs typeface="B Mitra" panose="00000400000000000000" pitchFamily="2" charset="-78"/>
              </a:rPr>
              <a:t>مشخصات ابزار جمع آوري اطلاعات و نحوه جمع آوري آن:</a:t>
            </a:r>
            <a:endParaRPr lang="en-US" sz="2800" b="1" dirty="0">
              <a:solidFill>
                <a:srgbClr val="B50B9D"/>
              </a:solidFill>
              <a:cs typeface="B Mitra" panose="00000400000000000000" pitchFamily="2" charset="-78"/>
            </a:endParaRPr>
          </a:p>
        </p:txBody>
      </p:sp>
      <p:sp>
        <p:nvSpPr>
          <p:cNvPr id="3" name="Content Placeholder 2"/>
          <p:cNvSpPr>
            <a:spLocks noGrp="1"/>
          </p:cNvSpPr>
          <p:nvPr>
            <p:ph idx="1"/>
          </p:nvPr>
        </p:nvSpPr>
        <p:spPr>
          <a:xfrm>
            <a:off x="221166" y="1981200"/>
            <a:ext cx="8229600" cy="4389120"/>
          </a:xfrm>
        </p:spPr>
        <p:txBody>
          <a:bodyPr>
            <a:noAutofit/>
          </a:bodyPr>
          <a:lstStyle/>
          <a:p>
            <a:pPr marL="0" marR="0" indent="0" algn="just" rtl="1">
              <a:lnSpc>
                <a:spcPct val="150000"/>
              </a:lnSpc>
              <a:spcBef>
                <a:spcPts val="0"/>
              </a:spcBef>
              <a:spcAft>
                <a:spcPts val="0"/>
              </a:spcAft>
              <a:buNone/>
            </a:pPr>
            <a:r>
              <a:rPr lang="fa-IR" sz="1600" b="1" dirty="0" smtClean="0">
                <a:solidFill>
                  <a:srgbClr val="C00000"/>
                </a:solidFill>
                <a:latin typeface="Times New Roman" panose="02020603050405020304" pitchFamily="18" charset="0"/>
                <a:ea typeface="Times New Roman" panose="02020603050405020304" pitchFamily="18" charset="0"/>
                <a:cs typeface="B Mitra" panose="00000400000000000000" pitchFamily="2" charset="-78"/>
              </a:rPr>
              <a:t>جهت اندازه گیری اهمیت معنویت و بررسی جنبه های مختلف آن در زندگی افراد از پرسش نامه معنویت پارسیان و دانینگ  </a:t>
            </a:r>
            <a:r>
              <a:rPr lang="en-US" sz="1600" b="1" dirty="0" smtClean="0">
                <a:solidFill>
                  <a:srgbClr val="C00000"/>
                </a:solidFill>
                <a:latin typeface="Times New Roman" panose="02020603050405020304" pitchFamily="18" charset="0"/>
                <a:ea typeface="Times New Roman" panose="02020603050405020304" pitchFamily="18" charset="0"/>
                <a:cs typeface="B Mitra" panose="00000400000000000000" pitchFamily="2" charset="-78"/>
              </a:rPr>
              <a:t>Persian and Dunning Spirituality Questionnaire) </a:t>
            </a:r>
            <a:r>
              <a:rPr lang="fa-IR" sz="1600" b="1" dirty="0" smtClean="0">
                <a:solidFill>
                  <a:srgbClr val="C00000"/>
                </a:solidFill>
                <a:latin typeface="Times New Roman" panose="02020603050405020304" pitchFamily="18" charset="0"/>
                <a:ea typeface="Times New Roman" panose="02020603050405020304" pitchFamily="18" charset="0"/>
                <a:cs typeface="B Mitra" panose="00000400000000000000" pitchFamily="2" charset="-78"/>
              </a:rPr>
              <a:t>) استفاده خواهد شد. </a:t>
            </a:r>
            <a:endParaRPr lang="fa-IR" sz="1600" dirty="0">
              <a:solidFill>
                <a:srgbClr val="C00000"/>
              </a:solidFill>
              <a:latin typeface="Times New Roman" panose="02020603050405020304" pitchFamily="18" charset="0"/>
              <a:ea typeface="Times New Roman" panose="02020603050405020304" pitchFamily="18" charset="0"/>
              <a:cs typeface="B Mitra" panose="00000400000000000000" pitchFamily="2" charset="-78"/>
            </a:endParaRPr>
          </a:p>
          <a:p>
            <a:pPr marL="0" marR="0" indent="0" algn="just" rtl="1">
              <a:lnSpc>
                <a:spcPct val="150000"/>
              </a:lnSpc>
              <a:spcBef>
                <a:spcPts val="0"/>
              </a:spcBef>
              <a:spcAft>
                <a:spcPts val="0"/>
              </a:spcAft>
              <a:buNone/>
            </a:pPr>
            <a:r>
              <a:rPr lang="fa-IR" sz="1800" dirty="0" smtClean="0">
                <a:latin typeface="Times New Roman" panose="02020603050405020304" pitchFamily="18" charset="0"/>
                <a:ea typeface="Times New Roman" panose="02020603050405020304" pitchFamily="18" charset="0"/>
                <a:cs typeface="B Mitra" panose="00000400000000000000" pitchFamily="2" charset="-78"/>
              </a:rPr>
              <a:t>این </a:t>
            </a:r>
            <a:r>
              <a:rPr lang="fa-IR" sz="1800" dirty="0">
                <a:latin typeface="Times New Roman" panose="02020603050405020304" pitchFamily="18" charset="0"/>
                <a:ea typeface="Times New Roman" panose="02020603050405020304" pitchFamily="18" charset="0"/>
                <a:cs typeface="B Mitra" panose="00000400000000000000" pitchFamily="2" charset="-78"/>
              </a:rPr>
              <a:t>ابزار شامل 29 سؤال است که بر اساس مقیاس لیکرت از 1 تا 4 نمره دهی می شود. کاملاً مخالف نمره 1، مخالف نمره 2، موافق نمره 3 و کاملاً موافق نمره 4 می گیرد. در این ابزار هم نمره کل محاسبه می شود و هم نمره هر کدام از زیرمقیاس ها جداگانه محاسبه می شود. زیرمقیاس های این پرسش نامه شامل خود آگاهی (10 سؤال)، اهمیت اعتقادات معنوی در زندگی (4 سؤال)، فعالیت معنوی (6 سؤال) و نیازهای معنوی (9 سؤال) است (16). </a:t>
            </a:r>
          </a:p>
          <a:p>
            <a:pPr marL="0" marR="0" indent="0" algn="just" rtl="1">
              <a:lnSpc>
                <a:spcPct val="150000"/>
              </a:lnSpc>
              <a:spcBef>
                <a:spcPts val="0"/>
              </a:spcBef>
              <a:spcAft>
                <a:spcPts val="0"/>
              </a:spcAft>
              <a:buNone/>
            </a:pPr>
            <a:endParaRPr lang="fa-IR" sz="1800" dirty="0">
              <a:latin typeface="Times New Roman" panose="02020603050405020304" pitchFamily="18" charset="0"/>
              <a:ea typeface="Times New Roman" panose="02020603050405020304" pitchFamily="18" charset="0"/>
              <a:cs typeface="B Mitra" panose="00000400000000000000" pitchFamily="2" charset="-78"/>
            </a:endParaRPr>
          </a:p>
          <a:p>
            <a:pPr marL="0" marR="0" indent="0" algn="just" rtl="1">
              <a:lnSpc>
                <a:spcPct val="150000"/>
              </a:lnSpc>
              <a:spcBef>
                <a:spcPts val="0"/>
              </a:spcBef>
              <a:spcAft>
                <a:spcPts val="0"/>
              </a:spcAft>
              <a:buNone/>
            </a:pPr>
            <a:r>
              <a:rPr lang="fa-IR" sz="1800" dirty="0">
                <a:latin typeface="Times New Roman" panose="02020603050405020304" pitchFamily="18" charset="0"/>
                <a:ea typeface="Times New Roman" panose="02020603050405020304" pitchFamily="18" charset="0"/>
                <a:cs typeface="B Mitra" panose="00000400000000000000" pitchFamily="2" charset="-78"/>
              </a:rPr>
              <a:t> </a:t>
            </a:r>
          </a:p>
          <a:p>
            <a:pPr marL="0" marR="0" indent="0" algn="just" rtl="1">
              <a:lnSpc>
                <a:spcPct val="150000"/>
              </a:lnSpc>
              <a:spcBef>
                <a:spcPts val="0"/>
              </a:spcBef>
              <a:spcAft>
                <a:spcPts val="0"/>
              </a:spcAft>
              <a:buNone/>
            </a:pPr>
            <a:endParaRPr lang="fa-IR" sz="1800" dirty="0" smtClean="0">
              <a:latin typeface="Times New Roman" panose="02020603050405020304" pitchFamily="18" charset="0"/>
              <a:ea typeface="Times New Roman" panose="02020603050405020304" pitchFamily="18" charset="0"/>
              <a:cs typeface="B Mitra" panose="00000400000000000000" pitchFamily="2" charset="-78"/>
            </a:endParaRPr>
          </a:p>
        </p:txBody>
      </p:sp>
    </p:spTree>
    <p:extLst>
      <p:ext uri="{BB962C8B-B14F-4D97-AF65-F5344CB8AC3E}">
        <p14:creationId xmlns:p14="http://schemas.microsoft.com/office/powerpoint/2010/main" val="18766302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Rectangle 1"/>
          <p:cNvSpPr>
            <a:spLocks noChangeArrowheads="1"/>
          </p:cNvSpPr>
          <p:nvPr/>
        </p:nvSpPr>
        <p:spPr bwMode="auto">
          <a:xfrm>
            <a:off x="1447800" y="2411072"/>
            <a:ext cx="6781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tabLst>
                <a:tab pos="412750" algn="l"/>
              </a:tabLst>
              <a:defRPr>
                <a:solidFill>
                  <a:schemeClr val="tx1"/>
                </a:solidFill>
                <a:latin typeface="Arial" panose="020B0604020202020204" pitchFamily="34" charset="0"/>
              </a:defRPr>
            </a:lvl1pPr>
            <a:lvl2pPr eaLnBrk="0" fontAlgn="base" hangingPunct="0">
              <a:spcBef>
                <a:spcPct val="0"/>
              </a:spcBef>
              <a:spcAft>
                <a:spcPct val="0"/>
              </a:spcAft>
              <a:tabLst>
                <a:tab pos="412750" algn="l"/>
              </a:tabLst>
              <a:defRPr>
                <a:solidFill>
                  <a:schemeClr val="tx1"/>
                </a:solidFill>
                <a:latin typeface="Arial" panose="020B0604020202020204" pitchFamily="34" charset="0"/>
              </a:defRPr>
            </a:lvl2pPr>
            <a:lvl3pPr eaLnBrk="0" fontAlgn="base" hangingPunct="0">
              <a:spcBef>
                <a:spcPct val="0"/>
              </a:spcBef>
              <a:spcAft>
                <a:spcPct val="0"/>
              </a:spcAft>
              <a:tabLst>
                <a:tab pos="412750" algn="l"/>
              </a:tabLst>
              <a:defRPr>
                <a:solidFill>
                  <a:schemeClr val="tx1"/>
                </a:solidFill>
                <a:latin typeface="Arial" panose="020B0604020202020204" pitchFamily="34" charset="0"/>
              </a:defRPr>
            </a:lvl3pPr>
            <a:lvl4pPr eaLnBrk="0" fontAlgn="base" hangingPunct="0">
              <a:spcBef>
                <a:spcPct val="0"/>
              </a:spcBef>
              <a:spcAft>
                <a:spcPct val="0"/>
              </a:spcAft>
              <a:tabLst>
                <a:tab pos="412750" algn="l"/>
              </a:tabLst>
              <a:defRPr>
                <a:solidFill>
                  <a:schemeClr val="tx1"/>
                </a:solidFill>
                <a:latin typeface="Arial" panose="020B0604020202020204" pitchFamily="34" charset="0"/>
              </a:defRPr>
            </a:lvl4pPr>
            <a:lvl5pPr eaLnBrk="0" fontAlgn="base" hangingPunct="0">
              <a:spcBef>
                <a:spcPct val="0"/>
              </a:spcBef>
              <a:spcAft>
                <a:spcPct val="0"/>
              </a:spcAft>
              <a:tabLst>
                <a:tab pos="412750" algn="l"/>
              </a:tabLst>
              <a:defRPr>
                <a:solidFill>
                  <a:schemeClr val="tx1"/>
                </a:solidFill>
                <a:latin typeface="Arial" panose="020B0604020202020204" pitchFamily="34" charset="0"/>
              </a:defRPr>
            </a:lvl5pPr>
            <a:lvl6pPr eaLnBrk="0" fontAlgn="base" hangingPunct="0">
              <a:spcBef>
                <a:spcPct val="0"/>
              </a:spcBef>
              <a:spcAft>
                <a:spcPct val="0"/>
              </a:spcAft>
              <a:tabLst>
                <a:tab pos="412750" algn="l"/>
              </a:tabLst>
              <a:defRPr>
                <a:solidFill>
                  <a:schemeClr val="tx1"/>
                </a:solidFill>
                <a:latin typeface="Arial" panose="020B0604020202020204" pitchFamily="34" charset="0"/>
              </a:defRPr>
            </a:lvl6pPr>
            <a:lvl7pPr eaLnBrk="0" fontAlgn="base" hangingPunct="0">
              <a:spcBef>
                <a:spcPct val="0"/>
              </a:spcBef>
              <a:spcAft>
                <a:spcPct val="0"/>
              </a:spcAft>
              <a:tabLst>
                <a:tab pos="412750" algn="l"/>
              </a:tabLst>
              <a:defRPr>
                <a:solidFill>
                  <a:schemeClr val="tx1"/>
                </a:solidFill>
                <a:latin typeface="Arial" panose="020B0604020202020204" pitchFamily="34" charset="0"/>
              </a:defRPr>
            </a:lvl7pPr>
            <a:lvl8pPr eaLnBrk="0" fontAlgn="base" hangingPunct="0">
              <a:spcBef>
                <a:spcPct val="0"/>
              </a:spcBef>
              <a:spcAft>
                <a:spcPct val="0"/>
              </a:spcAft>
              <a:tabLst>
                <a:tab pos="412750" algn="l"/>
              </a:tabLst>
              <a:defRPr>
                <a:solidFill>
                  <a:schemeClr val="tx1"/>
                </a:solidFill>
                <a:latin typeface="Arial" panose="020B0604020202020204" pitchFamily="34" charset="0"/>
              </a:defRPr>
            </a:lvl8pPr>
            <a:lvl9pPr eaLnBrk="0" fontAlgn="base" hangingPunct="0">
              <a:spcBef>
                <a:spcPct val="0"/>
              </a:spcBef>
              <a:spcAft>
                <a:spcPct val="0"/>
              </a:spcAft>
              <a:tabLst>
                <a:tab pos="412750" algn="l"/>
              </a:tabLs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tab pos="412750" algn="l"/>
              </a:tabLst>
            </a:pPr>
            <a:r>
              <a:rPr kumimoji="0" lang="ar-SA" alt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B Mitra" panose="00000400000000000000" pitchFamily="2" charset="-78"/>
              </a:rPr>
              <a:t>خلاصه هزينه ها</a:t>
            </a:r>
            <a:endParaRPr kumimoji="0" lang="en-US" altLang="en-US" sz="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12750" algn="l"/>
              </a:tabLst>
            </a:pPr>
            <a:endParaRPr kumimoji="0" lang="en-US"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44563594"/>
              </p:ext>
            </p:extLst>
          </p:nvPr>
        </p:nvGraphicFramePr>
        <p:xfrm>
          <a:off x="457200" y="3200400"/>
          <a:ext cx="8229600" cy="1280160"/>
        </p:xfrm>
        <a:graphic>
          <a:graphicData uri="http://schemas.openxmlformats.org/drawingml/2006/table">
            <a:tbl>
              <a:tblPr rtl="1"/>
              <a:tblGrid>
                <a:gridCol w="2465588">
                  <a:extLst>
                    <a:ext uri="{9D8B030D-6E8A-4147-A177-3AD203B41FA5}">
                      <a16:colId xmlns:a16="http://schemas.microsoft.com/office/drawing/2014/main" val="1521957609"/>
                    </a:ext>
                  </a:extLst>
                </a:gridCol>
                <a:gridCol w="2776667">
                  <a:extLst>
                    <a:ext uri="{9D8B030D-6E8A-4147-A177-3AD203B41FA5}">
                      <a16:colId xmlns:a16="http://schemas.microsoft.com/office/drawing/2014/main" val="1843863463"/>
                    </a:ext>
                  </a:extLst>
                </a:gridCol>
                <a:gridCol w="1303569">
                  <a:extLst>
                    <a:ext uri="{9D8B030D-6E8A-4147-A177-3AD203B41FA5}">
                      <a16:colId xmlns:a16="http://schemas.microsoft.com/office/drawing/2014/main" val="2939409409"/>
                    </a:ext>
                  </a:extLst>
                </a:gridCol>
                <a:gridCol w="1683776">
                  <a:extLst>
                    <a:ext uri="{9D8B030D-6E8A-4147-A177-3AD203B41FA5}">
                      <a16:colId xmlns:a16="http://schemas.microsoft.com/office/drawing/2014/main" val="4126730167"/>
                    </a:ext>
                  </a:extLst>
                </a:gridCol>
              </a:tblGrid>
              <a:tr h="172085">
                <a:tc>
                  <a:txBody>
                    <a:bodyPr/>
                    <a:lstStyle/>
                    <a:p>
                      <a:pPr marL="0" marR="0" algn="r" rtl="1">
                        <a:lnSpc>
                          <a:spcPct val="150000"/>
                        </a:lnSpc>
                        <a:spcBef>
                          <a:spcPts val="0"/>
                        </a:spcBef>
                        <a:spcAft>
                          <a:spcPts val="0"/>
                        </a:spcAft>
                      </a:pPr>
                      <a:r>
                        <a:rPr lang="ar-SA" sz="1400">
                          <a:effectLst/>
                          <a:latin typeface="Times New Roman" panose="02020603050405020304" pitchFamily="18" charset="0"/>
                          <a:ea typeface="Times New Roman" panose="02020603050405020304" pitchFamily="18" charset="0"/>
                          <a:cs typeface="B Mitra" panose="00000400000000000000" pitchFamily="2" charset="-78"/>
                        </a:rPr>
                        <a:t>هزينه پرسنلي</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fa-IR" sz="1400">
                          <a:effectLst/>
                          <a:latin typeface="Times New Roman" panose="02020603050405020304" pitchFamily="18" charset="0"/>
                          <a:ea typeface="Times New Roman" panose="02020603050405020304" pitchFamily="18" charset="0"/>
                          <a:cs typeface="B Mitra" panose="00000400000000000000" pitchFamily="2" charset="-78"/>
                        </a:rPr>
                        <a:t>50000000</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400">
                          <a:effectLst/>
                          <a:latin typeface="Times New Roman" panose="02020603050405020304" pitchFamily="18" charset="0"/>
                          <a:ea typeface="Times New Roman" panose="02020603050405020304" pitchFamily="18" charset="0"/>
                          <a:cs typeface="B Mitra" panose="00000400000000000000" pitchFamily="2" charset="-78"/>
                        </a:rPr>
                        <a:t>هزينه مسافرت</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a-IR" sz="1400">
                          <a:effectLst/>
                          <a:latin typeface="Times New Roman" panose="02020603050405020304" pitchFamily="18" charset="0"/>
                          <a:ea typeface="Times New Roman" panose="02020603050405020304" pitchFamily="18" charset="0"/>
                          <a:cs typeface="B Mitra" panose="00000400000000000000" pitchFamily="2" charset="-78"/>
                        </a:rPr>
                        <a:t>_</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709932048"/>
                  </a:ext>
                </a:extLst>
              </a:tr>
              <a:tr h="0">
                <a:tc>
                  <a:txBody>
                    <a:bodyPr/>
                    <a:lstStyle/>
                    <a:p>
                      <a:pPr marL="0" marR="0" algn="r" rtl="1">
                        <a:lnSpc>
                          <a:spcPct val="150000"/>
                        </a:lnSpc>
                        <a:spcBef>
                          <a:spcPts val="0"/>
                        </a:spcBef>
                        <a:spcAft>
                          <a:spcPts val="0"/>
                        </a:spcAft>
                      </a:pPr>
                      <a:r>
                        <a:rPr lang="ar-SA" sz="1400">
                          <a:effectLst/>
                          <a:latin typeface="Times New Roman" panose="02020603050405020304" pitchFamily="18" charset="0"/>
                          <a:ea typeface="Times New Roman" panose="02020603050405020304" pitchFamily="18" charset="0"/>
                          <a:cs typeface="B Mitra" panose="00000400000000000000" pitchFamily="2" charset="-78"/>
                        </a:rPr>
                        <a:t>هزينه آزمايش ها و خدمات تخصصي</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fa-IR" sz="1400">
                          <a:effectLst/>
                          <a:latin typeface="Times New Roman" panose="02020603050405020304" pitchFamily="18" charset="0"/>
                          <a:ea typeface="Times New Roman" panose="02020603050405020304" pitchFamily="18" charset="0"/>
                          <a:cs typeface="B Mitra" panose="00000400000000000000" pitchFamily="2" charset="-78"/>
                        </a:rPr>
                        <a:t>_</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400">
                          <a:effectLst/>
                          <a:latin typeface="Times New Roman" panose="02020603050405020304" pitchFamily="18" charset="0"/>
                          <a:ea typeface="Times New Roman" panose="02020603050405020304" pitchFamily="18" charset="0"/>
                          <a:cs typeface="B Mitra" panose="00000400000000000000" pitchFamily="2" charset="-78"/>
                        </a:rPr>
                        <a:t>هزينه هاي ديگر</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rtl="0">
                        <a:lnSpc>
                          <a:spcPct val="115000"/>
                        </a:lnSpc>
                        <a:spcBef>
                          <a:spcPts val="0"/>
                        </a:spcBef>
                        <a:spcAft>
                          <a:spcPts val="0"/>
                        </a:spcAft>
                      </a:pPr>
                      <a:r>
                        <a:rPr lang="fa-IR" sz="1400">
                          <a:effectLst/>
                          <a:latin typeface="Times New Roman" panose="02020603050405020304" pitchFamily="18" charset="0"/>
                          <a:ea typeface="Times New Roman" panose="02020603050405020304" pitchFamily="18" charset="0"/>
                          <a:cs typeface="B Mitra" panose="00000400000000000000" pitchFamily="2" charset="-78"/>
                        </a:rPr>
                        <a:t>_</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758166352"/>
                  </a:ext>
                </a:extLst>
              </a:tr>
              <a:tr h="0">
                <a:tc>
                  <a:txBody>
                    <a:bodyPr/>
                    <a:lstStyle/>
                    <a:p>
                      <a:pPr marL="0" marR="0" algn="r" rtl="1">
                        <a:lnSpc>
                          <a:spcPct val="150000"/>
                        </a:lnSpc>
                        <a:spcBef>
                          <a:spcPts val="0"/>
                        </a:spcBef>
                        <a:spcAft>
                          <a:spcPts val="0"/>
                        </a:spcAft>
                      </a:pPr>
                      <a:r>
                        <a:rPr lang="ar-SA" sz="1400">
                          <a:effectLst/>
                          <a:latin typeface="Times New Roman" panose="02020603050405020304" pitchFamily="18" charset="0"/>
                          <a:ea typeface="Times New Roman" panose="02020603050405020304" pitchFamily="18" charset="0"/>
                          <a:cs typeface="B Mitra" panose="00000400000000000000" pitchFamily="2" charset="-78"/>
                        </a:rPr>
                        <a:t>هزينه مواد و وسايل مصرفي</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rtl="0">
                        <a:lnSpc>
                          <a:spcPct val="150000"/>
                        </a:lnSpc>
                        <a:spcBef>
                          <a:spcPts val="0"/>
                        </a:spcBef>
                        <a:spcAft>
                          <a:spcPts val="0"/>
                        </a:spcAft>
                      </a:pPr>
                      <a:r>
                        <a:rPr lang="fa-IR" sz="1400">
                          <a:effectLst/>
                          <a:latin typeface="Times New Roman" panose="02020603050405020304" pitchFamily="18" charset="0"/>
                          <a:ea typeface="Times New Roman" panose="02020603050405020304" pitchFamily="18" charset="0"/>
                          <a:cs typeface="B Mitra" panose="00000400000000000000" pitchFamily="2" charset="-78"/>
                        </a:rPr>
                        <a:t>_</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2" gridSpan="2">
                  <a:txBody>
                    <a:bodyPr/>
                    <a:lstStyle/>
                    <a:p>
                      <a:pPr marL="0" marR="0" lvl="0" indent="0" algn="ctr" defTabSz="914400" rtl="1" eaLnBrk="1" fontAlgn="auto" latinLnBrk="0" hangingPunct="1">
                        <a:lnSpc>
                          <a:spcPct val="150000"/>
                        </a:lnSpc>
                        <a:spcBef>
                          <a:spcPts val="0"/>
                        </a:spcBef>
                        <a:spcAft>
                          <a:spcPts val="0"/>
                        </a:spcAft>
                        <a:buClrTx/>
                        <a:buSzTx/>
                        <a:buFontTx/>
                        <a:buNone/>
                        <a:tabLst/>
                        <a:defRPr/>
                      </a:pPr>
                      <a:r>
                        <a:rPr lang="ar-SA" sz="1400" dirty="0">
                          <a:effectLst/>
                          <a:latin typeface="Times New Roman" panose="02020603050405020304" pitchFamily="18" charset="0"/>
                          <a:ea typeface="Times New Roman" panose="02020603050405020304" pitchFamily="18" charset="0"/>
                          <a:cs typeface="B Mitra" panose="00000400000000000000" pitchFamily="2" charset="-78"/>
                        </a:rPr>
                        <a:t>جمع كل  </a:t>
                      </a:r>
                      <a:r>
                        <a:rPr kumimoji="0" lang="fa-IR" sz="1200" b="1" i="0" u="none" strike="noStrike" kern="1200" cap="none" spc="0" normalizeH="0" baseline="0" noProof="0" dirty="0" smtClean="0">
                          <a:ln>
                            <a:noFill/>
                          </a:ln>
                          <a:solidFill>
                            <a:prstClr val="black"/>
                          </a:solidFill>
                          <a:effectLst/>
                          <a:uLnTx/>
                          <a:uFillTx/>
                          <a:latin typeface="+mn-lt"/>
                          <a:ea typeface="+mn-ea"/>
                        </a:rPr>
                        <a:t>50/000/000</a:t>
                      </a:r>
                      <a:r>
                        <a:rPr kumimoji="0" lang="fa-IR" sz="1200" b="0" i="0" u="none" strike="noStrike" kern="1200" cap="none" spc="0" normalizeH="0" baseline="0" noProof="0" dirty="0" smtClean="0">
                          <a:ln>
                            <a:noFill/>
                          </a:ln>
                          <a:solidFill>
                            <a:prstClr val="black"/>
                          </a:solidFill>
                          <a:effectLst/>
                          <a:uLnTx/>
                          <a:uFillTx/>
                          <a:latin typeface="+mn-lt"/>
                          <a:ea typeface="+mn-ea"/>
                        </a:rPr>
                        <a:t> ریال</a:t>
                      </a:r>
                      <a:endParaRPr kumimoji="0" lang="en-US" sz="1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rowSpan="2" hMerge="1">
                  <a:txBody>
                    <a:bodyPr/>
                    <a:lstStyle/>
                    <a:p>
                      <a:endParaRPr lang="en-US"/>
                    </a:p>
                  </a:txBody>
                  <a:tcPr/>
                </a:tc>
                <a:extLst>
                  <a:ext uri="{0D108BD9-81ED-4DB2-BD59-A6C34878D82A}">
                    <a16:rowId xmlns:a16="http://schemas.microsoft.com/office/drawing/2014/main" val="3671032533"/>
                  </a:ext>
                </a:extLst>
              </a:tr>
              <a:tr h="0">
                <a:tc>
                  <a:txBody>
                    <a:bodyPr/>
                    <a:lstStyle/>
                    <a:p>
                      <a:pPr marL="0" marR="0" algn="r" rtl="1">
                        <a:lnSpc>
                          <a:spcPct val="150000"/>
                        </a:lnSpc>
                        <a:spcBef>
                          <a:spcPts val="0"/>
                        </a:spcBef>
                        <a:spcAft>
                          <a:spcPts val="0"/>
                        </a:spcAft>
                      </a:pPr>
                      <a:r>
                        <a:rPr lang="ar-SA" sz="1400">
                          <a:effectLst/>
                          <a:latin typeface="Times New Roman" panose="02020603050405020304" pitchFamily="18" charset="0"/>
                          <a:ea typeface="Times New Roman" panose="02020603050405020304" pitchFamily="18" charset="0"/>
                          <a:cs typeface="B Mitra" panose="00000400000000000000" pitchFamily="2" charset="-78"/>
                        </a:rPr>
                        <a:t>هزينه وسايل غير مصرفي</a:t>
                      </a:r>
                      <a:endParaRPr lang="en-US" sz="100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rtl="1">
                        <a:lnSpc>
                          <a:spcPct val="150000"/>
                        </a:lnSpc>
                        <a:spcBef>
                          <a:spcPts val="0"/>
                        </a:spcBef>
                        <a:spcAft>
                          <a:spcPts val="0"/>
                        </a:spcAft>
                        <a:tabLst>
                          <a:tab pos="413385" algn="l"/>
                        </a:tabLst>
                      </a:pPr>
                      <a:r>
                        <a:rPr lang="ar-SA" sz="1400" dirty="0">
                          <a:effectLst/>
                          <a:latin typeface="Times New Roman" panose="02020603050405020304" pitchFamily="18" charset="0"/>
                          <a:ea typeface="Times New Roman" panose="02020603050405020304" pitchFamily="18" charset="0"/>
                          <a:cs typeface="B Mitra" panose="00000400000000000000" pitchFamily="2" charset="-78"/>
                        </a:rPr>
                        <a:t>_</a:t>
                      </a:r>
                      <a:endParaRPr lang="en-US" sz="1000" dirty="0">
                        <a:effectLst/>
                        <a:latin typeface="Times New Roman" panose="02020603050405020304" pitchFamily="18" charset="0"/>
                        <a:ea typeface="Times New Roman" panose="02020603050405020304" pitchFamily="18" charset="0"/>
                        <a:cs typeface="Traditional Arabic" panose="02020603050405020304" pitchFamily="18" charset="-78"/>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104806552"/>
                  </a:ext>
                </a:extLst>
              </a:tr>
            </a:tbl>
          </a:graphicData>
        </a:graphic>
      </p:graphicFrame>
    </p:spTree>
    <p:extLst>
      <p:ext uri="{BB962C8B-B14F-4D97-AF65-F5344CB8AC3E}">
        <p14:creationId xmlns:p14="http://schemas.microsoft.com/office/powerpoint/2010/main" val="506142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0" y="0"/>
            <a:ext cx="9144000" cy="6858000"/>
          </a:xfrm>
          <a:prstGeom prst="rect">
            <a:avLst/>
          </a:prstGeom>
        </p:spPr>
      </p:pic>
      <p:sp>
        <p:nvSpPr>
          <p:cNvPr id="6" name="TextBox 5"/>
          <p:cNvSpPr txBox="1"/>
          <p:nvPr/>
        </p:nvSpPr>
        <p:spPr>
          <a:xfrm>
            <a:off x="2286000" y="2773376"/>
            <a:ext cx="4572000" cy="646331"/>
          </a:xfrm>
          <a:prstGeom prst="rect">
            <a:avLst/>
          </a:prstGeom>
          <a:noFill/>
        </p:spPr>
        <p:txBody>
          <a:bodyPr wrap="square" rtlCol="0">
            <a:spAutoFit/>
          </a:bodyPr>
          <a:lstStyle/>
          <a:p>
            <a:pPr algn="ctr"/>
            <a:r>
              <a:rPr lang="fa-IR" sz="3600" b="1" dirty="0" smtClean="0">
                <a:solidFill>
                  <a:srgbClr val="C00000"/>
                </a:solidFill>
              </a:rPr>
              <a:t>با تشکر از توجه شما</a:t>
            </a:r>
            <a:endParaRPr lang="en-US" sz="3600" b="1" dirty="0">
              <a:solidFill>
                <a:srgbClr val="C00000"/>
              </a:solidFill>
            </a:endParaRPr>
          </a:p>
        </p:txBody>
      </p:sp>
    </p:spTree>
    <p:extLst>
      <p:ext uri="{BB962C8B-B14F-4D97-AF65-F5344CB8AC3E}">
        <p14:creationId xmlns:p14="http://schemas.microsoft.com/office/powerpoint/2010/main" val="3473218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92480"/>
            <a:ext cx="8229600" cy="1143000"/>
          </a:xfrm>
        </p:spPr>
        <p:txBody>
          <a:bodyPr>
            <a:normAutofit fontScale="90000"/>
          </a:bodyPr>
          <a:lstStyle/>
          <a:p>
            <a:pPr algn="r"/>
            <a:r>
              <a:rPr lang="ar-SA" sz="3100" b="1" dirty="0">
                <a:solidFill>
                  <a:srgbClr val="B50B9D"/>
                </a:solidFill>
                <a:latin typeface="IranNastaliq" panose="02020505000000020003" pitchFamily="18" charset="0"/>
                <a:cs typeface="B Mitra" panose="00000400000000000000" pitchFamily="2" charset="-78"/>
              </a:rPr>
              <a:t>بيان مسئله و ضرورت اجراي طرح: </a:t>
            </a:r>
            <a:r>
              <a:rPr lang="en-US" dirty="0"/>
              <a:t/>
            </a:r>
            <a:br>
              <a:rPr lang="en-US" dirty="0"/>
            </a:br>
            <a:endParaRPr lang="en-US" dirty="0"/>
          </a:p>
        </p:txBody>
      </p:sp>
      <p:sp>
        <p:nvSpPr>
          <p:cNvPr id="3" name="Content Placeholder 2"/>
          <p:cNvSpPr>
            <a:spLocks noGrp="1"/>
          </p:cNvSpPr>
          <p:nvPr>
            <p:ph idx="1"/>
          </p:nvPr>
        </p:nvSpPr>
        <p:spPr/>
        <p:txBody>
          <a:bodyPr>
            <a:noAutofit/>
          </a:bodyPr>
          <a:lstStyle/>
          <a:p>
            <a:pPr algn="just" rtl="1">
              <a:lnSpc>
                <a:spcPct val="170000"/>
              </a:lnSpc>
              <a:buFont typeface="Wingdings" panose="05000000000000000000" pitchFamily="2" charset="2"/>
              <a:buChar char="q"/>
            </a:pPr>
            <a:r>
              <a:rPr lang="fa-IR" sz="2000" dirty="0">
                <a:cs typeface="B Mitra" panose="00000400000000000000" pitchFamily="2" charset="-78"/>
              </a:rPr>
              <a:t>پاندمی کووید-19 تأثیر منفی اقتصادی، سیاسی و اجتماعی داشته و همچنین تأثیر منفی بر سلامت جسمی، روانی و اجتماعی افراد داشته و منجر به استرس، اضطراب، افسردگی و ترس شده است (1). سؤالات بدون جواب مثل زمان اتمام پاندمی، روش های درمان، مواجهه مکرر با اطلاعات زیاد، کاهش ارتباط اجتماعی و توصیه به عدم خروج از خانه تا حد امکان، می توانند تأثیر منفی بر سلامت روان افراد داشته باشند. علایمی مثل اضطراب، افسردگی، ترس، استرس و مشکلات خواب در دوره پاندمی کووید-19 افزایش یافته است (2).</a:t>
            </a:r>
            <a:endParaRPr lang="en-US" sz="2000" dirty="0">
              <a:cs typeface="B Mitra" panose="00000400000000000000" pitchFamily="2" charset="-78"/>
            </a:endParaRPr>
          </a:p>
        </p:txBody>
      </p:sp>
    </p:spTree>
    <p:extLst>
      <p:ext uri="{BB962C8B-B14F-4D97-AF65-F5344CB8AC3E}">
        <p14:creationId xmlns:p14="http://schemas.microsoft.com/office/powerpoint/2010/main" val="2970674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92480"/>
            <a:ext cx="8229600" cy="1143000"/>
          </a:xfrm>
        </p:spPr>
        <p:txBody>
          <a:bodyPr>
            <a:normAutofit fontScale="90000"/>
          </a:bodyPr>
          <a:lstStyle/>
          <a:p>
            <a:pPr algn="r"/>
            <a:r>
              <a:rPr lang="ar-SA" sz="3100" b="1" dirty="0">
                <a:solidFill>
                  <a:srgbClr val="B50B9D"/>
                </a:solidFill>
                <a:latin typeface="IranNastaliq" panose="02020505000000020003" pitchFamily="18" charset="0"/>
                <a:cs typeface="B Mitra" panose="00000400000000000000" pitchFamily="2" charset="-78"/>
              </a:rPr>
              <a:t>بيان مسئله و ضرورت اجراي طرح: </a:t>
            </a:r>
            <a:r>
              <a:rPr lang="en-US" dirty="0"/>
              <a:t/>
            </a:r>
            <a:br>
              <a:rPr lang="en-US" dirty="0"/>
            </a:br>
            <a:endParaRPr lang="en-US" dirty="0"/>
          </a:p>
        </p:txBody>
      </p:sp>
      <p:sp>
        <p:nvSpPr>
          <p:cNvPr id="3" name="Content Placeholder 2"/>
          <p:cNvSpPr>
            <a:spLocks noGrp="1"/>
          </p:cNvSpPr>
          <p:nvPr>
            <p:ph idx="1"/>
          </p:nvPr>
        </p:nvSpPr>
        <p:spPr/>
        <p:txBody>
          <a:bodyPr>
            <a:noAutofit/>
          </a:bodyPr>
          <a:lstStyle/>
          <a:p>
            <a:pPr marL="68580" indent="-342900" algn="just" rtl="1">
              <a:lnSpc>
                <a:spcPct val="150000"/>
              </a:lnSpc>
              <a:spcBef>
                <a:spcPts val="0"/>
              </a:spcBef>
              <a:buFont typeface="Wingdings" panose="05000000000000000000" pitchFamily="2" charset="2"/>
              <a:buChar char="q"/>
            </a:pPr>
            <a:r>
              <a:rPr lang="fa-IR" sz="2000" dirty="0">
                <a:latin typeface="Times New Roman" panose="02020603050405020304" pitchFamily="18" charset="0"/>
                <a:ea typeface="Times New Roman" panose="02020603050405020304" pitchFamily="18" charset="0"/>
                <a:cs typeface="B Mitra" panose="00000400000000000000" pitchFamily="2" charset="-78"/>
              </a:rPr>
              <a:t>استرس و اضطراب سطح ایمنی را پایین آورده و فرد را بیشتر از دیگران مستعد بیماری </a:t>
            </a:r>
            <a:r>
              <a:rPr lang="fa-IR" sz="2000" dirty="0" smtClean="0">
                <a:latin typeface="Times New Roman" panose="02020603050405020304" pitchFamily="18" charset="0"/>
                <a:ea typeface="Times New Roman" panose="02020603050405020304" pitchFamily="18" charset="0"/>
                <a:cs typeface="B Mitra" panose="00000400000000000000" pitchFamily="2" charset="-78"/>
              </a:rPr>
              <a:t>می کند </a:t>
            </a:r>
            <a:r>
              <a:rPr lang="fa-IR" sz="2000" dirty="0">
                <a:latin typeface="Times New Roman" panose="02020603050405020304" pitchFamily="18" charset="0"/>
                <a:ea typeface="Times New Roman" panose="02020603050405020304" pitchFamily="18" charset="0"/>
                <a:cs typeface="B Mitra" panose="00000400000000000000" pitchFamily="2" charset="-78"/>
              </a:rPr>
              <a:t>و کیفیت زندگی را کاهش </a:t>
            </a:r>
            <a:r>
              <a:rPr lang="fa-IR" sz="2000" dirty="0" smtClean="0">
                <a:latin typeface="Times New Roman" panose="02020603050405020304" pitchFamily="18" charset="0"/>
                <a:ea typeface="Times New Roman" panose="02020603050405020304" pitchFamily="18" charset="0"/>
                <a:cs typeface="B Mitra" panose="00000400000000000000" pitchFamily="2" charset="-78"/>
              </a:rPr>
              <a:t>می دهد </a:t>
            </a:r>
            <a:r>
              <a:rPr lang="fa-IR" sz="2000" dirty="0">
                <a:latin typeface="Times New Roman" panose="02020603050405020304" pitchFamily="18" charset="0"/>
                <a:ea typeface="Times New Roman" panose="02020603050405020304" pitchFamily="18" charset="0"/>
                <a:cs typeface="B Mitra" panose="00000400000000000000" pitchFamily="2" charset="-78"/>
              </a:rPr>
              <a:t>(3). نتیجه مطالعه ای در ایران نشان داد که تقریباً یک پنجم از جمعیت عمومی، اضطراب شدید یا خیلی شدید را تجربه کرده اند و اضطراب در زنان بیشتر بوده است (4). </a:t>
            </a:r>
            <a:endParaRPr lang="fa-IR" sz="2000" dirty="0" smtClean="0">
              <a:latin typeface="Times New Roman" panose="02020603050405020304" pitchFamily="18" charset="0"/>
              <a:ea typeface="Times New Roman" panose="02020603050405020304" pitchFamily="18" charset="0"/>
              <a:cs typeface="B Mitra" panose="00000400000000000000" pitchFamily="2" charset="-78"/>
            </a:endParaRPr>
          </a:p>
          <a:p>
            <a:pPr marL="68580" indent="-342900" algn="just" rtl="1">
              <a:lnSpc>
                <a:spcPct val="150000"/>
              </a:lnSpc>
              <a:spcBef>
                <a:spcPts val="0"/>
              </a:spcBef>
              <a:buFont typeface="Wingdings" panose="05000000000000000000" pitchFamily="2" charset="2"/>
              <a:buChar char="q"/>
            </a:pPr>
            <a:r>
              <a:rPr lang="fa-IR" sz="2000" dirty="0" smtClean="0">
                <a:latin typeface="Times New Roman" panose="02020603050405020304" pitchFamily="18" charset="0"/>
                <a:ea typeface="Times New Roman" panose="02020603050405020304" pitchFamily="18" charset="0"/>
                <a:cs typeface="B Mitra" panose="00000400000000000000" pitchFamily="2" charset="-78"/>
              </a:rPr>
              <a:t>شیوع </a:t>
            </a:r>
            <a:r>
              <a:rPr lang="fa-IR" sz="2000" dirty="0">
                <a:latin typeface="Times New Roman" panose="02020603050405020304" pitchFamily="18" charset="0"/>
                <a:ea typeface="Times New Roman" panose="02020603050405020304" pitchFamily="18" charset="0"/>
                <a:cs typeface="B Mitra" panose="00000400000000000000" pitchFamily="2" charset="-78"/>
              </a:rPr>
              <a:t>کووید-19 و مسائل روانی مرتبط با آن نه تنها جمعیت عمومی را درگیر کرده است بلکه کارکنان بهداشت و درمان از جمله پرستاران از نظر سلامت روان با چالش های زیادی مواجه شده اند (5). پرستاران بیش از سایر افراد تیم درمان و جمعیت عمومی دچار مشکلات شدیدتر روانی می شوند و از میان این مشکلات افسردگی، اضطراب و استرس شیوع بیشتری دارند و در تحقیقات مربوط به روان توجه زیادی از جانب پرستاران به آن ها شده است (3). </a:t>
            </a:r>
            <a:endParaRPr lang="en-US" sz="2000" dirty="0">
              <a:latin typeface="Times New Roman" panose="02020603050405020304" pitchFamily="18" charset="0"/>
              <a:ea typeface="Times New Roman" panose="02020603050405020304" pitchFamily="18" charset="0"/>
              <a:cs typeface="B Mitra" panose="00000400000000000000" pitchFamily="2" charset="-78"/>
            </a:endParaRPr>
          </a:p>
        </p:txBody>
      </p:sp>
    </p:spTree>
    <p:extLst>
      <p:ext uri="{BB962C8B-B14F-4D97-AF65-F5344CB8AC3E}">
        <p14:creationId xmlns:p14="http://schemas.microsoft.com/office/powerpoint/2010/main" val="2903154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sz="3100" b="1" dirty="0">
                <a:solidFill>
                  <a:srgbClr val="B50B9D"/>
                </a:solidFill>
                <a:latin typeface="IranNastaliq" panose="02020505000000020003" pitchFamily="18" charset="0"/>
                <a:cs typeface="B Mitra" panose="00000400000000000000" pitchFamily="2" charset="-78"/>
              </a:rPr>
              <a:t>بيان مسئله و ضرورت اجراي طرح: </a:t>
            </a:r>
            <a:r>
              <a:rPr lang="en-US" dirty="0"/>
              <a:t/>
            </a:r>
            <a:br>
              <a:rPr lang="en-US" dirty="0"/>
            </a:br>
            <a:endParaRPr lang="en-US" dirty="0"/>
          </a:p>
        </p:txBody>
      </p:sp>
      <p:sp>
        <p:nvSpPr>
          <p:cNvPr id="3" name="Content Placeholder 2"/>
          <p:cNvSpPr>
            <a:spLocks noGrp="1"/>
          </p:cNvSpPr>
          <p:nvPr>
            <p:ph idx="1"/>
          </p:nvPr>
        </p:nvSpPr>
        <p:spPr/>
        <p:txBody>
          <a:bodyPr>
            <a:noAutofit/>
          </a:bodyPr>
          <a:lstStyle/>
          <a:p>
            <a:pPr algn="just" rtl="1">
              <a:lnSpc>
                <a:spcPct val="170000"/>
              </a:lnSpc>
              <a:buFont typeface="Wingdings" panose="05000000000000000000" pitchFamily="2" charset="2"/>
              <a:buChar char="q"/>
            </a:pPr>
            <a:r>
              <a:rPr lang="fa-IR" sz="2000" dirty="0">
                <a:latin typeface="Times New Roman" panose="02020603050405020304" pitchFamily="18" charset="0"/>
                <a:ea typeface="Times New Roman" panose="02020603050405020304" pitchFamily="18" charset="0"/>
                <a:cs typeface="B Mitra" panose="00000400000000000000" pitchFamily="2" charset="-78"/>
              </a:rPr>
              <a:t>مشکلات عاطفی و روانی و استرس زیاد می تواند تأثیر منفی بر </a:t>
            </a:r>
            <a:r>
              <a:rPr lang="fa-IR" sz="2000" dirty="0" smtClean="0">
                <a:latin typeface="Times New Roman" panose="02020603050405020304" pitchFamily="18" charset="0"/>
                <a:ea typeface="Times New Roman" panose="02020603050405020304" pitchFamily="18" charset="0"/>
                <a:cs typeface="B Mitra" panose="00000400000000000000" pitchFamily="2" charset="-78"/>
              </a:rPr>
              <a:t>عملکرد </a:t>
            </a:r>
            <a:r>
              <a:rPr lang="fa-IR" sz="2000" dirty="0">
                <a:latin typeface="Times New Roman" panose="02020603050405020304" pitchFamily="18" charset="0"/>
                <a:ea typeface="Times New Roman" panose="02020603050405020304" pitchFamily="18" charset="0"/>
                <a:cs typeface="B Mitra" panose="00000400000000000000" pitchFamily="2" charset="-78"/>
              </a:rPr>
              <a:t>شناختی پرستاران و فرآیندهای تصمیم گیری بالینی آن ها در آینده داشته باشد. در نتیجه نگرانی مربوط به احتمال آسیب به بیمار مطرح می شود (6). افسردگی به معنای کاهش عاطفه مثبت، ناامیدی و کاهش انرژی است در حالی که اضطراب شامل دیسترس عمومی مثل تحریک پذیری، بی قراری و بی تابی است (7).</a:t>
            </a:r>
          </a:p>
          <a:p>
            <a:pPr algn="just" rtl="1">
              <a:lnSpc>
                <a:spcPct val="170000"/>
              </a:lnSpc>
              <a:buFont typeface="Wingdings" panose="05000000000000000000" pitchFamily="2" charset="2"/>
              <a:buChar char="q"/>
            </a:pPr>
            <a:r>
              <a:rPr lang="fa-IR" sz="2000" dirty="0">
                <a:latin typeface="Times New Roman" panose="02020603050405020304" pitchFamily="18" charset="0"/>
                <a:ea typeface="Times New Roman" panose="02020603050405020304" pitchFamily="18" charset="0"/>
                <a:cs typeface="B Mitra" panose="00000400000000000000" pitchFamily="2" charset="-78"/>
              </a:rPr>
              <a:t>محققین به اهمیت یافتن راه هایی جهت ارتقاء بهزیستی افراد در دوره پاندمی اشاره کرده اند (1). وضعیت سلامت روان پرستارانی که در دوره پاندمی کووید-19، مراقبت ارائه </a:t>
            </a:r>
            <a:r>
              <a:rPr lang="fa-IR" sz="2000" dirty="0" smtClean="0">
                <a:latin typeface="Times New Roman" panose="02020603050405020304" pitchFamily="18" charset="0"/>
                <a:ea typeface="Times New Roman" panose="02020603050405020304" pitchFamily="18" charset="0"/>
                <a:cs typeface="B Mitra" panose="00000400000000000000" pitchFamily="2" charset="-78"/>
              </a:rPr>
              <a:t>می کنند </a:t>
            </a:r>
            <a:r>
              <a:rPr lang="fa-IR" sz="2000" dirty="0">
                <a:latin typeface="Times New Roman" panose="02020603050405020304" pitchFamily="18" charset="0"/>
                <a:ea typeface="Times New Roman" panose="02020603050405020304" pitchFamily="18" charset="0"/>
                <a:cs typeface="B Mitra" panose="00000400000000000000" pitchFamily="2" charset="-78"/>
              </a:rPr>
              <a:t>مسأاله مهمی است که باید مورد توجه قرار گیرد (6). </a:t>
            </a:r>
            <a:endParaRPr lang="en-US" sz="2000" dirty="0">
              <a:latin typeface="Times New Roman" panose="02020603050405020304" pitchFamily="18" charset="0"/>
              <a:ea typeface="Times New Roman" panose="02020603050405020304" pitchFamily="18" charset="0"/>
              <a:cs typeface="B Mitra" panose="00000400000000000000" pitchFamily="2" charset="-78"/>
            </a:endParaRPr>
          </a:p>
        </p:txBody>
      </p:sp>
    </p:spTree>
    <p:extLst>
      <p:ext uri="{BB962C8B-B14F-4D97-AF65-F5344CB8AC3E}">
        <p14:creationId xmlns:p14="http://schemas.microsoft.com/office/powerpoint/2010/main" val="2684527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sz="3100" b="1" dirty="0">
                <a:solidFill>
                  <a:srgbClr val="B50B9D"/>
                </a:solidFill>
                <a:latin typeface="IranNastaliq" panose="02020505000000020003" pitchFamily="18" charset="0"/>
                <a:cs typeface="B Mitra" panose="00000400000000000000" pitchFamily="2" charset="-78"/>
              </a:rPr>
              <a:t>بيان مسئله و ضرورت اجراي طرح: </a:t>
            </a:r>
            <a:r>
              <a:rPr lang="en-US" dirty="0"/>
              <a:t/>
            </a:r>
            <a:br>
              <a:rPr lang="en-US" dirty="0"/>
            </a:br>
            <a:endParaRPr lang="en-US" dirty="0"/>
          </a:p>
        </p:txBody>
      </p:sp>
      <p:sp>
        <p:nvSpPr>
          <p:cNvPr id="3" name="Content Placeholder 2"/>
          <p:cNvSpPr>
            <a:spLocks noGrp="1"/>
          </p:cNvSpPr>
          <p:nvPr>
            <p:ph idx="1"/>
          </p:nvPr>
        </p:nvSpPr>
        <p:spPr>
          <a:xfrm>
            <a:off x="423746" y="1600200"/>
            <a:ext cx="8229600" cy="5105400"/>
          </a:xfrm>
        </p:spPr>
        <p:txBody>
          <a:bodyPr>
            <a:noAutofit/>
          </a:bodyPr>
          <a:lstStyle/>
          <a:p>
            <a:pPr algn="just" rtl="1">
              <a:lnSpc>
                <a:spcPct val="170000"/>
              </a:lnSpc>
              <a:buFont typeface="Wingdings" panose="05000000000000000000" pitchFamily="2" charset="2"/>
              <a:buChar char="q"/>
            </a:pPr>
            <a:r>
              <a:rPr lang="fa-IR" sz="2000" dirty="0">
                <a:latin typeface="Times New Roman" panose="02020603050405020304" pitchFamily="18" charset="0"/>
                <a:ea typeface="Times New Roman" panose="02020603050405020304" pitchFamily="18" charset="0"/>
                <a:cs typeface="B Mitra" panose="00000400000000000000" pitchFamily="2" charset="-78"/>
              </a:rPr>
              <a:t>معنویت در سلامت و پرستاری به عنوان عنصری است که به بهزیستی روانی و جسمی افراد کمک </a:t>
            </a:r>
            <a:r>
              <a:rPr lang="fa-IR" sz="2000" dirty="0" smtClean="0">
                <a:latin typeface="Times New Roman" panose="02020603050405020304" pitchFamily="18" charset="0"/>
                <a:ea typeface="Times New Roman" panose="02020603050405020304" pitchFamily="18" charset="0"/>
                <a:cs typeface="B Mitra" panose="00000400000000000000" pitchFamily="2" charset="-78"/>
              </a:rPr>
              <a:t>می کند</a:t>
            </a:r>
            <a:r>
              <a:rPr lang="fa-IR" sz="2000" dirty="0">
                <a:latin typeface="Times New Roman" panose="02020603050405020304" pitchFamily="18" charset="0"/>
                <a:ea typeface="Times New Roman" panose="02020603050405020304" pitchFamily="18" charset="0"/>
                <a:cs typeface="B Mitra" panose="00000400000000000000" pitchFamily="2" charset="-78"/>
              </a:rPr>
              <a:t>. در مطالعات به معنویت از دو جنبه توجه شده است. یک بعد مربوط به مذهب و اعمال مذهبی است و بعد دیگر مربوط به ارزش ها و اصولی است که به زندگی معنا و هدف می بخشد (8). </a:t>
            </a:r>
            <a:endParaRPr lang="fa-IR" sz="2000" dirty="0" smtClean="0">
              <a:latin typeface="Times New Roman" panose="02020603050405020304" pitchFamily="18" charset="0"/>
              <a:ea typeface="Times New Roman" panose="02020603050405020304" pitchFamily="18" charset="0"/>
              <a:cs typeface="B Mitra" panose="00000400000000000000" pitchFamily="2" charset="-78"/>
            </a:endParaRPr>
          </a:p>
          <a:p>
            <a:pPr algn="just" rtl="1">
              <a:lnSpc>
                <a:spcPct val="170000"/>
              </a:lnSpc>
              <a:buFont typeface="Wingdings" panose="05000000000000000000" pitchFamily="2" charset="2"/>
              <a:buChar char="q"/>
            </a:pPr>
            <a:r>
              <a:rPr lang="fa-IR" sz="2000" dirty="0" smtClean="0">
                <a:latin typeface="Times New Roman" panose="02020603050405020304" pitchFamily="18" charset="0"/>
                <a:ea typeface="Times New Roman" panose="02020603050405020304" pitchFamily="18" charset="0"/>
                <a:cs typeface="B Mitra" panose="00000400000000000000" pitchFamily="2" charset="-78"/>
              </a:rPr>
              <a:t>تعریف </a:t>
            </a:r>
            <a:r>
              <a:rPr lang="fa-IR" sz="2000" dirty="0">
                <a:latin typeface="Times New Roman" panose="02020603050405020304" pitchFamily="18" charset="0"/>
                <a:ea typeface="Times New Roman" panose="02020603050405020304" pitchFamily="18" charset="0"/>
                <a:cs typeface="B Mitra" panose="00000400000000000000" pitchFamily="2" charset="-78"/>
              </a:rPr>
              <a:t>معنویت به دلیل ماهیت پیچیده و ذهنی آن دشوار است (9). منابع معنوی مهارت هایی برای مقابله با اثرات منفی پاندمی کووید-19 در کوتاه مدت و طولانی مدت هستند (10). </a:t>
            </a:r>
            <a:endParaRPr lang="en-US" sz="2000" dirty="0">
              <a:latin typeface="Times New Roman" panose="02020603050405020304" pitchFamily="18" charset="0"/>
              <a:ea typeface="Times New Roman" panose="02020603050405020304" pitchFamily="18" charset="0"/>
              <a:cs typeface="B Mitra" panose="00000400000000000000" pitchFamily="2" charset="-78"/>
            </a:endParaRPr>
          </a:p>
        </p:txBody>
      </p:sp>
    </p:spTree>
    <p:extLst>
      <p:ext uri="{BB962C8B-B14F-4D97-AF65-F5344CB8AC3E}">
        <p14:creationId xmlns:p14="http://schemas.microsoft.com/office/powerpoint/2010/main" val="3517754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SA" sz="3100" b="1" dirty="0">
                <a:solidFill>
                  <a:srgbClr val="B50B9D"/>
                </a:solidFill>
                <a:latin typeface="IranNastaliq" panose="02020505000000020003" pitchFamily="18" charset="0"/>
                <a:cs typeface="B Mitra" panose="00000400000000000000" pitchFamily="2" charset="-78"/>
              </a:rPr>
              <a:t>بيان مسئله و ضرورت اجراي طرح: </a:t>
            </a:r>
            <a:r>
              <a:rPr lang="en-US" dirty="0"/>
              <a:t/>
            </a:r>
            <a:br>
              <a:rPr lang="en-US" dirty="0"/>
            </a:br>
            <a:endParaRPr lang="en-US" dirty="0"/>
          </a:p>
        </p:txBody>
      </p:sp>
      <p:sp>
        <p:nvSpPr>
          <p:cNvPr id="3" name="Content Placeholder 2"/>
          <p:cNvSpPr>
            <a:spLocks noGrp="1"/>
          </p:cNvSpPr>
          <p:nvPr>
            <p:ph idx="1"/>
          </p:nvPr>
        </p:nvSpPr>
        <p:spPr>
          <a:xfrm>
            <a:off x="423746" y="1600200"/>
            <a:ext cx="8229600" cy="5105400"/>
          </a:xfrm>
        </p:spPr>
        <p:txBody>
          <a:bodyPr>
            <a:noAutofit/>
          </a:bodyPr>
          <a:lstStyle/>
          <a:p>
            <a:pPr algn="just" rtl="1">
              <a:lnSpc>
                <a:spcPct val="170000"/>
              </a:lnSpc>
              <a:buFont typeface="Wingdings" panose="05000000000000000000" pitchFamily="2" charset="2"/>
              <a:buChar char="q"/>
            </a:pPr>
            <a:r>
              <a:rPr lang="fa-IR" sz="2000" dirty="0" smtClean="0">
                <a:latin typeface="Times New Roman" panose="02020603050405020304" pitchFamily="18" charset="0"/>
                <a:ea typeface="Times New Roman" panose="02020603050405020304" pitchFamily="18" charset="0"/>
                <a:cs typeface="B Mitra" panose="00000400000000000000" pitchFamily="2" charset="-78"/>
              </a:rPr>
              <a:t>معنویت </a:t>
            </a:r>
            <a:r>
              <a:rPr lang="fa-IR" sz="2000" dirty="0">
                <a:latin typeface="Times New Roman" panose="02020603050405020304" pitchFamily="18" charset="0"/>
                <a:ea typeface="Times New Roman" panose="02020603050405020304" pitchFamily="18" charset="0"/>
                <a:cs typeface="B Mitra" panose="00000400000000000000" pitchFamily="2" charset="-78"/>
              </a:rPr>
              <a:t>به عنوان یک درمان مکمل در سیستم مراقبت بهداشتی، یک عامل کلیدی در کاهش مشکلات روانی مخصوصاً اضطراب است. به هر حال معنویت فردی ممکن است منبع مقاومت یا تاب آوری فرد شود و سطح بالای معنویت ممکن است با کاهش یا افزایش اضطراب همراه باشد (11). مطالعه در مورد معنویت در دوره کووید-19 اساسی و ارزشمند است (12).</a:t>
            </a:r>
          </a:p>
          <a:p>
            <a:pPr algn="just" rtl="1">
              <a:lnSpc>
                <a:spcPct val="170000"/>
              </a:lnSpc>
              <a:buFont typeface="Wingdings" panose="05000000000000000000" pitchFamily="2" charset="2"/>
              <a:buChar char="q"/>
            </a:pPr>
            <a:r>
              <a:rPr lang="fa-IR" sz="2000" dirty="0">
                <a:latin typeface="Times New Roman" panose="02020603050405020304" pitchFamily="18" charset="0"/>
                <a:ea typeface="Times New Roman" panose="02020603050405020304" pitchFamily="18" charset="0"/>
                <a:cs typeface="B Mitra" panose="00000400000000000000" pitchFamily="2" charset="-78"/>
              </a:rPr>
              <a:t>مطالعه حاضر با هدف تعیین و مقایسه معنویت و سلامت روان پرستاران در مواجهه مستقیم با کووید-19 با سایر مراکز در مرکز آموزشی، تحقیقاتی و درمانی قلب و عروق شهید رجایی و بیمارستان لقمان حکیم در سال 1400 انجام خواهد شد. </a:t>
            </a:r>
          </a:p>
          <a:p>
            <a:pPr algn="just" rtl="1">
              <a:lnSpc>
                <a:spcPct val="170000"/>
              </a:lnSpc>
              <a:buFont typeface="Wingdings" panose="05000000000000000000" pitchFamily="2" charset="2"/>
              <a:buChar char="q"/>
            </a:pPr>
            <a:endParaRPr lang="en-US" sz="2000" dirty="0">
              <a:latin typeface="Times New Roman" panose="02020603050405020304" pitchFamily="18" charset="0"/>
              <a:ea typeface="Times New Roman" panose="02020603050405020304" pitchFamily="18" charset="0"/>
              <a:cs typeface="B Mitra" panose="00000400000000000000" pitchFamily="2" charset="-78"/>
            </a:endParaRPr>
          </a:p>
        </p:txBody>
      </p:sp>
    </p:spTree>
    <p:extLst>
      <p:ext uri="{BB962C8B-B14F-4D97-AF65-F5344CB8AC3E}">
        <p14:creationId xmlns:p14="http://schemas.microsoft.com/office/powerpoint/2010/main" val="1695017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dirty="0" smtClean="0">
                <a:solidFill>
                  <a:srgbClr val="B50B9D"/>
                </a:solidFill>
                <a:latin typeface="IranNastaliq" panose="02020505000000020003" pitchFamily="18" charset="0"/>
                <a:cs typeface="B Mitra" panose="00000400000000000000" pitchFamily="2" charset="-78"/>
              </a:rPr>
              <a:t>اهداف طرح</a:t>
            </a:r>
            <a:endParaRPr lang="en-US" sz="2800" b="1" dirty="0">
              <a:solidFill>
                <a:srgbClr val="B50B9D"/>
              </a:solidFill>
              <a:latin typeface="IranNastaliq" panose="02020505000000020003" pitchFamily="18" charset="0"/>
              <a:cs typeface="B Mitra" panose="00000400000000000000" pitchFamily="2" charset="-78"/>
            </a:endParaRPr>
          </a:p>
        </p:txBody>
      </p:sp>
      <p:sp>
        <p:nvSpPr>
          <p:cNvPr id="3" name="Content Placeholder 2"/>
          <p:cNvSpPr>
            <a:spLocks noGrp="1"/>
          </p:cNvSpPr>
          <p:nvPr>
            <p:ph idx="1"/>
          </p:nvPr>
        </p:nvSpPr>
        <p:spPr>
          <a:xfrm>
            <a:off x="457200" y="1935480"/>
            <a:ext cx="8229600" cy="4770120"/>
          </a:xfrm>
        </p:spPr>
        <p:txBody>
          <a:bodyPr>
            <a:noAutofit/>
          </a:bodyPr>
          <a:lstStyle/>
          <a:p>
            <a:pPr marL="0" indent="0" algn="just" rtl="1">
              <a:lnSpc>
                <a:spcPct val="170000"/>
              </a:lnSpc>
              <a:buNone/>
            </a:pPr>
            <a:r>
              <a:rPr lang="fa-IR" sz="1800" b="1" dirty="0" smtClean="0">
                <a:solidFill>
                  <a:srgbClr val="0070C0"/>
                </a:solidFill>
                <a:cs typeface="B Mitra" panose="00000400000000000000" pitchFamily="2" charset="-78"/>
              </a:rPr>
              <a:t>هدف اصلي طرح</a:t>
            </a:r>
            <a:r>
              <a:rPr lang="ar-SA" sz="1800" b="1" dirty="0" smtClean="0">
                <a:solidFill>
                  <a:srgbClr val="0070C0"/>
                </a:solidFill>
                <a:cs typeface="B Mitra" panose="00000400000000000000" pitchFamily="2" charset="-78"/>
              </a:rPr>
              <a:t> :</a:t>
            </a:r>
            <a:endParaRPr lang="fa-IR" sz="1800" b="1" dirty="0" smtClean="0">
              <a:solidFill>
                <a:srgbClr val="0070C0"/>
              </a:solidFill>
              <a:cs typeface="B Mitra" panose="00000400000000000000" pitchFamily="2" charset="-78"/>
            </a:endParaRPr>
          </a:p>
          <a:p>
            <a:pPr marL="0" indent="0" algn="just" rtl="1">
              <a:lnSpc>
                <a:spcPct val="170000"/>
              </a:lnSpc>
              <a:buNone/>
            </a:pPr>
            <a:r>
              <a:rPr lang="fa-IR" sz="1800" dirty="0">
                <a:cs typeface="B Mitra" panose="00000400000000000000" pitchFamily="2" charset="-78"/>
              </a:rPr>
              <a:t>تعیین و مقایسه معنویت و سلامت روان پرستاران در مواجهه مستقیم با کووید-19 با سایر مراکز در مرکز آموزشی، تحقیقاتی و درمانی قلب و عروق شهید رجایی و بیمارستان لقمان حکیم در سال 1400</a:t>
            </a:r>
            <a:endParaRPr lang="fa-IR" sz="1800" dirty="0" smtClean="0">
              <a:cs typeface="B Mitra" panose="00000400000000000000" pitchFamily="2" charset="-78"/>
            </a:endParaRPr>
          </a:p>
          <a:p>
            <a:pPr marL="0" indent="0" algn="just" rtl="1">
              <a:lnSpc>
                <a:spcPct val="170000"/>
              </a:lnSpc>
              <a:buNone/>
            </a:pPr>
            <a:r>
              <a:rPr lang="ar-SA" sz="1800" b="1" dirty="0" smtClean="0">
                <a:solidFill>
                  <a:srgbClr val="0070C0"/>
                </a:solidFill>
                <a:cs typeface="B Mitra" panose="00000400000000000000" pitchFamily="2" charset="-78"/>
              </a:rPr>
              <a:t>اهداف اختصاصي  طرح :</a:t>
            </a:r>
            <a:endParaRPr lang="ar-SA" sz="1800" dirty="0">
              <a:latin typeface="B Mitra" panose="00000400000000000000" pitchFamily="2" charset="-78"/>
              <a:ea typeface="Times New Roman" panose="02020603050405020304" pitchFamily="18" charset="0"/>
              <a:cs typeface="B Mitra" panose="00000400000000000000" pitchFamily="2" charset="-78"/>
            </a:endParaRPr>
          </a:p>
          <a:p>
            <a:pPr marL="342900" marR="0" lvl="0" indent="-342900" algn="just" rtl="1">
              <a:lnSpc>
                <a:spcPct val="150000"/>
              </a:lnSpc>
              <a:spcBef>
                <a:spcPts val="0"/>
              </a:spcBef>
              <a:spcAft>
                <a:spcPts val="0"/>
              </a:spcAft>
              <a:buFont typeface="Symbol" panose="05050102010706020507" pitchFamily="18" charset="2"/>
              <a:buChar char=""/>
            </a:pPr>
            <a:r>
              <a:rPr lang="ar-SA" sz="1800" dirty="0" smtClean="0">
                <a:latin typeface="B Mitra" panose="00000400000000000000" pitchFamily="2" charset="-78"/>
                <a:ea typeface="Times New Roman" panose="02020603050405020304" pitchFamily="18" charset="0"/>
                <a:cs typeface="B Mitra" panose="00000400000000000000" pitchFamily="2" charset="-78"/>
              </a:rPr>
              <a:t>تعیین </a:t>
            </a:r>
            <a:r>
              <a:rPr lang="ar-SA" sz="1800" dirty="0">
                <a:latin typeface="B Mitra" panose="00000400000000000000" pitchFamily="2" charset="-78"/>
                <a:ea typeface="Times New Roman" panose="02020603050405020304" pitchFamily="18" charset="0"/>
                <a:cs typeface="B Mitra" panose="00000400000000000000" pitchFamily="2" charset="-78"/>
              </a:rPr>
              <a:t>و مقایسه میانگین نمره معنویت پرستاران در مرکز آموزشی، تحقیقاتی و درمانی قلب و عروق شهید رجایی و بیمارستان لقمان حکیم در سال 1400 برحسب مشخصات دموگرافیک</a:t>
            </a:r>
          </a:p>
          <a:p>
            <a:pPr marL="342900" marR="0" lvl="0" indent="-342900" algn="just" rtl="1">
              <a:lnSpc>
                <a:spcPct val="150000"/>
              </a:lnSpc>
              <a:spcBef>
                <a:spcPts val="0"/>
              </a:spcBef>
              <a:spcAft>
                <a:spcPts val="0"/>
              </a:spcAft>
              <a:buFont typeface="Symbol" panose="05050102010706020507" pitchFamily="18" charset="2"/>
              <a:buChar char=""/>
            </a:pPr>
            <a:r>
              <a:rPr lang="ar-SA" sz="1800" dirty="0" smtClean="0">
                <a:latin typeface="B Mitra" panose="00000400000000000000" pitchFamily="2" charset="-78"/>
                <a:ea typeface="Times New Roman" panose="02020603050405020304" pitchFamily="18" charset="0"/>
                <a:cs typeface="B Mitra" panose="00000400000000000000" pitchFamily="2" charset="-78"/>
              </a:rPr>
              <a:t>تعیین </a:t>
            </a:r>
            <a:r>
              <a:rPr lang="ar-SA" sz="1800" dirty="0">
                <a:latin typeface="B Mitra" panose="00000400000000000000" pitchFamily="2" charset="-78"/>
                <a:ea typeface="Times New Roman" panose="02020603050405020304" pitchFamily="18" charset="0"/>
                <a:cs typeface="B Mitra" panose="00000400000000000000" pitchFamily="2" charset="-78"/>
              </a:rPr>
              <a:t>و مقایسه میانگین نمره سلامت روان پرستاران در مرکز آموزشی، تحقیقاتی و درمانی قلب و عروق شهید رجایی و بیمارستان لقمان حکیم در سال 1400 برحسب مشخصات دموگرافیک</a:t>
            </a:r>
          </a:p>
          <a:p>
            <a:pPr marL="342900" marR="0" lvl="0" indent="-342900" algn="just" rtl="1">
              <a:lnSpc>
                <a:spcPct val="150000"/>
              </a:lnSpc>
              <a:spcBef>
                <a:spcPts val="0"/>
              </a:spcBef>
              <a:spcAft>
                <a:spcPts val="0"/>
              </a:spcAft>
              <a:buFont typeface="Symbol" panose="05050102010706020507" pitchFamily="18" charset="2"/>
              <a:buChar char=""/>
            </a:pPr>
            <a:r>
              <a:rPr lang="ar-SA" sz="1800" dirty="0" smtClean="0">
                <a:latin typeface="B Mitra" panose="00000400000000000000" pitchFamily="2" charset="-78"/>
                <a:ea typeface="Times New Roman" panose="02020603050405020304" pitchFamily="18" charset="0"/>
                <a:cs typeface="B Mitra" panose="00000400000000000000" pitchFamily="2" charset="-78"/>
              </a:rPr>
              <a:t>تعیین </a:t>
            </a:r>
            <a:r>
              <a:rPr lang="ar-SA" sz="1800" dirty="0">
                <a:latin typeface="B Mitra" panose="00000400000000000000" pitchFamily="2" charset="-78"/>
                <a:ea typeface="Times New Roman" panose="02020603050405020304" pitchFamily="18" charset="0"/>
                <a:cs typeface="B Mitra" panose="00000400000000000000" pitchFamily="2" charset="-78"/>
              </a:rPr>
              <a:t>همبستگی بین نمره معنویت و سلامت روان پرستاران در مرکز آموزشی، تحقیقاتی و درمانی قلب و عروق شهید رجایی و بیمارستان لقمان حکیم در سال 1400 برحسب مشخصات دموگرافیک</a:t>
            </a:r>
          </a:p>
          <a:p>
            <a:pPr marL="342900" marR="0" lvl="0" indent="-342900" algn="just" rtl="1">
              <a:lnSpc>
                <a:spcPct val="150000"/>
              </a:lnSpc>
              <a:spcBef>
                <a:spcPts val="0"/>
              </a:spcBef>
              <a:spcAft>
                <a:spcPts val="0"/>
              </a:spcAft>
              <a:buFont typeface="Symbol" panose="05050102010706020507" pitchFamily="18" charset="2"/>
              <a:buChar char=""/>
            </a:pPr>
            <a:endParaRPr lang="ar-SA" sz="1800" dirty="0">
              <a:latin typeface="B Mitra" panose="00000400000000000000" pitchFamily="2" charset="-78"/>
              <a:ea typeface="Times New Roman" panose="02020603050405020304" pitchFamily="18" charset="0"/>
              <a:cs typeface="B Mitra" panose="00000400000000000000" pitchFamily="2" charset="-78"/>
            </a:endParaRPr>
          </a:p>
        </p:txBody>
      </p:sp>
    </p:spTree>
    <p:extLst>
      <p:ext uri="{BB962C8B-B14F-4D97-AF65-F5344CB8AC3E}">
        <p14:creationId xmlns:p14="http://schemas.microsoft.com/office/powerpoint/2010/main" val="3563578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9759"/>
            <a:ext cx="8229600" cy="1143000"/>
          </a:xfrm>
        </p:spPr>
        <p:txBody>
          <a:bodyPr>
            <a:normAutofit/>
          </a:bodyPr>
          <a:lstStyle/>
          <a:p>
            <a:pPr algn="r"/>
            <a:r>
              <a:rPr lang="fa-IR" sz="3200" b="1" dirty="0" smtClean="0">
                <a:solidFill>
                  <a:srgbClr val="B50B9D"/>
                </a:solidFill>
                <a:cs typeface="B Mitra" panose="00000400000000000000" pitchFamily="2" charset="-78"/>
              </a:rPr>
              <a:t>روش اجرا</a:t>
            </a:r>
            <a:endParaRPr lang="en-US" sz="3200" b="1" dirty="0">
              <a:solidFill>
                <a:srgbClr val="B50B9D"/>
              </a:solidFill>
              <a:cs typeface="B Mitra" panose="00000400000000000000" pitchFamily="2" charset="-78"/>
            </a:endParaRPr>
          </a:p>
        </p:txBody>
      </p:sp>
      <p:sp>
        <p:nvSpPr>
          <p:cNvPr id="3" name="Content Placeholder 2"/>
          <p:cNvSpPr>
            <a:spLocks noGrp="1"/>
          </p:cNvSpPr>
          <p:nvPr>
            <p:ph idx="1"/>
          </p:nvPr>
        </p:nvSpPr>
        <p:spPr>
          <a:xfrm>
            <a:off x="304800" y="1600200"/>
            <a:ext cx="8229600" cy="4876800"/>
          </a:xfrm>
        </p:spPr>
        <p:txBody>
          <a:bodyPr>
            <a:noAutofit/>
          </a:bodyPr>
          <a:lstStyle/>
          <a:p>
            <a:pPr marL="0" marR="360045" algn="justLow" rtl="1">
              <a:lnSpc>
                <a:spcPct val="150000"/>
              </a:lnSpc>
              <a:spcBef>
                <a:spcPts val="0"/>
              </a:spcBef>
              <a:spcAft>
                <a:spcPts val="0"/>
              </a:spcAft>
            </a:pPr>
            <a:r>
              <a:rPr lang="fa-IR" sz="2000" dirty="0">
                <a:latin typeface="Times New Roman" panose="02020603050405020304" pitchFamily="18" charset="0"/>
                <a:ea typeface="Times New Roman" panose="02020603050405020304" pitchFamily="18" charset="0"/>
                <a:cs typeface="B Mitra" panose="00000400000000000000" pitchFamily="2" charset="-78"/>
              </a:rPr>
              <a:t>مطالعه حاضر از نوع توصیفی-مقایسه ای خواهد بود که در مرکز آموزشی، تحقیقاتی و درمانی قلب و عروق شهید رجایی و بیمارستان لقمان حکیم در سال 1400 انجام خواهد شد.</a:t>
            </a:r>
          </a:p>
          <a:p>
            <a:pPr marL="0" marR="360045" algn="justLow" rtl="1">
              <a:lnSpc>
                <a:spcPct val="150000"/>
              </a:lnSpc>
              <a:spcBef>
                <a:spcPts val="0"/>
              </a:spcBef>
              <a:spcAft>
                <a:spcPts val="0"/>
              </a:spcAft>
            </a:pPr>
            <a:r>
              <a:rPr lang="fa-IR" sz="2000" dirty="0">
                <a:latin typeface="Times New Roman" panose="02020603050405020304" pitchFamily="18" charset="0"/>
                <a:ea typeface="Times New Roman" panose="02020603050405020304" pitchFamily="18" charset="0"/>
                <a:cs typeface="B Mitra" panose="00000400000000000000" pitchFamily="2" charset="-78"/>
              </a:rPr>
              <a:t>مشارکت کنندگان در تحقیق، پرستاران شاغل در بخش های مراقبت ویژه مرکز قلب و عروق شهید رجایی </a:t>
            </a:r>
            <a:r>
              <a:rPr lang="fa-IR" sz="2000" dirty="0">
                <a:solidFill>
                  <a:srgbClr val="C00000"/>
                </a:solidFill>
                <a:latin typeface="Times New Roman" panose="02020603050405020304" pitchFamily="18" charset="0"/>
                <a:ea typeface="Times New Roman" panose="02020603050405020304" pitchFamily="18" charset="0"/>
                <a:cs typeface="B Mitra" panose="00000400000000000000" pitchFamily="2" charset="-78"/>
              </a:rPr>
              <a:t>(به تعداد 120 نفر) </a:t>
            </a:r>
            <a:r>
              <a:rPr lang="fa-IR" sz="2000" dirty="0">
                <a:latin typeface="Times New Roman" panose="02020603050405020304" pitchFamily="18" charset="0"/>
                <a:ea typeface="Times New Roman" panose="02020603050405020304" pitchFamily="18" charset="0"/>
                <a:cs typeface="B Mitra" panose="00000400000000000000" pitchFamily="2" charset="-78"/>
              </a:rPr>
              <a:t>و بیمارستان لقمان حکیم </a:t>
            </a:r>
            <a:r>
              <a:rPr lang="fa-IR" sz="2000" dirty="0">
                <a:solidFill>
                  <a:srgbClr val="C00000"/>
                </a:solidFill>
                <a:latin typeface="Times New Roman" panose="02020603050405020304" pitchFamily="18" charset="0"/>
                <a:ea typeface="Times New Roman" panose="02020603050405020304" pitchFamily="18" charset="0"/>
                <a:cs typeface="B Mitra" panose="00000400000000000000" pitchFamily="2" charset="-78"/>
              </a:rPr>
              <a:t>(به تعداد 120 نفر) </a:t>
            </a:r>
            <a:r>
              <a:rPr lang="fa-IR" sz="2000" dirty="0">
                <a:latin typeface="Times New Roman" panose="02020603050405020304" pitchFamily="18" charset="0"/>
                <a:ea typeface="Times New Roman" panose="02020603050405020304" pitchFamily="18" charset="0"/>
                <a:cs typeface="B Mitra" panose="00000400000000000000" pitchFamily="2" charset="-78"/>
              </a:rPr>
              <a:t>خواهند بود. معیارهای ورود به مطالعه شامل یک سال سابقه کار در یکی از بخش های مراقبت ویژه شهید رجایی یا لقمان و رضایت به شرکت در مطالعه است.</a:t>
            </a:r>
          </a:p>
          <a:p>
            <a:pPr marL="0" marR="360045" algn="justLow" rtl="1">
              <a:lnSpc>
                <a:spcPct val="150000"/>
              </a:lnSpc>
              <a:spcBef>
                <a:spcPts val="0"/>
              </a:spcBef>
              <a:spcAft>
                <a:spcPts val="0"/>
              </a:spcAft>
            </a:pPr>
            <a:endParaRPr lang="en-US" sz="2000" dirty="0">
              <a:latin typeface="Times New Roman" panose="02020603050405020304" pitchFamily="18" charset="0"/>
              <a:ea typeface="Times New Roman" panose="02020603050405020304" pitchFamily="18" charset="0"/>
              <a:cs typeface="B Mitra" panose="00000400000000000000" pitchFamily="2" charset="-78"/>
            </a:endParaRPr>
          </a:p>
        </p:txBody>
      </p:sp>
    </p:spTree>
    <p:extLst>
      <p:ext uri="{BB962C8B-B14F-4D97-AF65-F5344CB8AC3E}">
        <p14:creationId xmlns:p14="http://schemas.microsoft.com/office/powerpoint/2010/main" val="4004233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9759"/>
            <a:ext cx="8229600" cy="1143000"/>
          </a:xfrm>
        </p:spPr>
        <p:txBody>
          <a:bodyPr>
            <a:normAutofit/>
          </a:bodyPr>
          <a:lstStyle/>
          <a:p>
            <a:pPr algn="r"/>
            <a:r>
              <a:rPr lang="fa-IR" sz="3200" b="1" dirty="0" smtClean="0">
                <a:solidFill>
                  <a:srgbClr val="B50B9D"/>
                </a:solidFill>
                <a:cs typeface="B Mitra" panose="00000400000000000000" pitchFamily="2" charset="-78"/>
              </a:rPr>
              <a:t>روش اجرا</a:t>
            </a:r>
            <a:endParaRPr lang="en-US" sz="3200" b="1" dirty="0">
              <a:solidFill>
                <a:srgbClr val="B50B9D"/>
              </a:solidFill>
              <a:cs typeface="B Mitra" panose="00000400000000000000" pitchFamily="2" charset="-78"/>
            </a:endParaRPr>
          </a:p>
        </p:txBody>
      </p:sp>
      <p:sp>
        <p:nvSpPr>
          <p:cNvPr id="3" name="Content Placeholder 2"/>
          <p:cNvSpPr>
            <a:spLocks noGrp="1"/>
          </p:cNvSpPr>
          <p:nvPr>
            <p:ph idx="1"/>
          </p:nvPr>
        </p:nvSpPr>
        <p:spPr>
          <a:xfrm>
            <a:off x="228600" y="1312759"/>
            <a:ext cx="8686800" cy="5067598"/>
          </a:xfrm>
        </p:spPr>
        <p:txBody>
          <a:bodyPr>
            <a:noAutofit/>
          </a:bodyPr>
          <a:lstStyle/>
          <a:p>
            <a:pPr marR="356870" lvl="0" algn="just" rtl="1">
              <a:lnSpc>
                <a:spcPct val="150000"/>
              </a:lnSpc>
              <a:spcBef>
                <a:spcPts val="0"/>
              </a:spcBef>
              <a:buClr>
                <a:srgbClr val="0BD0D9"/>
              </a:buClr>
              <a:buFont typeface="Wingdings" panose="05000000000000000000" pitchFamily="2" charset="2"/>
              <a:buChar char="q"/>
              <a:tabLst>
                <a:tab pos="3555365" algn="l"/>
              </a:tabLst>
            </a:pP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پژوهش گر پس از اخذ کد اخلاق از مرکز قلب و عروق شهید رجایی و کسب اجازه از مسئولین هر دو بیمارستان، به بخش های مراقبت ویژه هر دو مرکز مراجعه کرده و پس از معرفی خود و توضیح اهداف پژوهش، پرستارانی که معیارهای ورود به مطالعه را داشته باشند، وارد مطالعه خواهد کرد. </a:t>
            </a:r>
            <a:endParaRPr lang="fa-IR" sz="2000" dirty="0" smtClean="0">
              <a:solidFill>
                <a:prstClr val="black"/>
              </a:solidFill>
              <a:latin typeface="Tahoma" panose="020B0604030504040204" pitchFamily="34" charset="0"/>
              <a:ea typeface="Times New Roman" panose="02020603050405020304" pitchFamily="18" charset="0"/>
              <a:cs typeface="B Mitra" panose="00000400000000000000" pitchFamily="2" charset="-78"/>
            </a:endParaRPr>
          </a:p>
          <a:p>
            <a:pPr marR="356870" lvl="0" algn="just" rtl="1">
              <a:lnSpc>
                <a:spcPct val="150000"/>
              </a:lnSpc>
              <a:spcBef>
                <a:spcPts val="0"/>
              </a:spcBef>
              <a:buClr>
                <a:srgbClr val="0BD0D9"/>
              </a:buClr>
              <a:buFont typeface="Wingdings" panose="05000000000000000000" pitchFamily="2" charset="2"/>
              <a:buChar char="q"/>
              <a:tabLst>
                <a:tab pos="3555365" algn="l"/>
              </a:tabLst>
            </a:pPr>
            <a:r>
              <a:rPr lang="ar-SA" sz="2000" dirty="0" smtClean="0">
                <a:solidFill>
                  <a:prstClr val="black"/>
                </a:solidFill>
                <a:latin typeface="Tahoma" panose="020B0604030504040204" pitchFamily="34" charset="0"/>
                <a:ea typeface="Times New Roman" panose="02020603050405020304" pitchFamily="18" charset="0"/>
                <a:cs typeface="B Mitra" panose="00000400000000000000" pitchFamily="2" charset="-78"/>
              </a:rPr>
              <a:t>پس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از گرفتن رضایت آگاهانه از پرستاران، فرم مشخصات دموگرافیک، پرسشنامه سلامت </a:t>
            </a:r>
            <a:r>
              <a:rPr lang="ar-SA" sz="2000" dirty="0" smtClean="0">
                <a:solidFill>
                  <a:prstClr val="black"/>
                </a:solidFill>
                <a:latin typeface="Tahoma" panose="020B0604030504040204" pitchFamily="34" charset="0"/>
                <a:ea typeface="Times New Roman" panose="02020603050405020304" pitchFamily="18" charset="0"/>
                <a:cs typeface="B Mitra" panose="00000400000000000000" pitchFamily="2" charset="-78"/>
              </a:rPr>
              <a:t>عمومی</a:t>
            </a:r>
            <a:r>
              <a:rPr lang="en-US" sz="18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(GHQ-28) </a:t>
            </a:r>
            <a:r>
              <a:rPr lang="fa-IR" sz="18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ar-SA" sz="2000" dirty="0" smtClean="0">
                <a:solidFill>
                  <a:prstClr val="black"/>
                </a:solidFill>
                <a:latin typeface="Tahoma" panose="020B0604030504040204" pitchFamily="34" charset="0"/>
                <a:ea typeface="Times New Roman" panose="02020603050405020304" pitchFamily="18" charset="0"/>
                <a:cs typeface="B Mitra" panose="00000400000000000000" pitchFamily="2" charset="-78"/>
              </a:rPr>
              <a:t>و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پرسش نامه معنویت پارسیان و دانینگ در اختیار پرستاران قرار خواهد گرفت و به صورت خودایفا تکمیل خواهد شد. سپس پرسش </a:t>
            </a:r>
            <a:r>
              <a:rPr lang="ar-SA" sz="2000" dirty="0" smtClean="0">
                <a:solidFill>
                  <a:prstClr val="black"/>
                </a:solidFill>
                <a:latin typeface="Tahoma" panose="020B0604030504040204" pitchFamily="34" charset="0"/>
                <a:ea typeface="Times New Roman" panose="02020603050405020304" pitchFamily="18" charset="0"/>
                <a:cs typeface="B Mitra" panose="00000400000000000000" pitchFamily="2" charset="-78"/>
              </a:rPr>
              <a:t>نامه ها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جمع </a:t>
            </a:r>
            <a:r>
              <a:rPr lang="ar-SA" sz="2000" dirty="0" smtClean="0">
                <a:solidFill>
                  <a:prstClr val="black"/>
                </a:solidFill>
                <a:latin typeface="Tahoma" panose="020B0604030504040204" pitchFamily="34" charset="0"/>
                <a:ea typeface="Times New Roman" panose="02020603050405020304" pitchFamily="18" charset="0"/>
                <a:cs typeface="B Mitra" panose="00000400000000000000" pitchFamily="2" charset="-78"/>
              </a:rPr>
              <a:t>آوری می</a:t>
            </a:r>
            <a:r>
              <a:rPr lang="fa-IR" sz="2000" dirty="0" smtClean="0">
                <a:solidFill>
                  <a:prstClr val="black"/>
                </a:solidFill>
                <a:latin typeface="Tahoma" panose="020B0604030504040204" pitchFamily="34" charset="0"/>
                <a:ea typeface="Times New Roman" panose="02020603050405020304" pitchFamily="18" charset="0"/>
                <a:cs typeface="B Mitra" panose="00000400000000000000" pitchFamily="2" charset="-78"/>
              </a:rPr>
              <a:t> </a:t>
            </a:r>
            <a:r>
              <a:rPr lang="ar-SA" sz="2000" dirty="0" smtClean="0">
                <a:solidFill>
                  <a:prstClr val="black"/>
                </a:solidFill>
                <a:latin typeface="Tahoma" panose="020B0604030504040204" pitchFamily="34" charset="0"/>
                <a:ea typeface="Times New Roman" panose="02020603050405020304" pitchFamily="18" charset="0"/>
                <a:cs typeface="B Mitra" panose="00000400000000000000" pitchFamily="2" charset="-78"/>
              </a:rPr>
              <a:t>گردد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و توسط نرم </a:t>
            </a:r>
            <a:r>
              <a:rPr lang="ar-SA" sz="2000" dirty="0" smtClean="0">
                <a:solidFill>
                  <a:prstClr val="black"/>
                </a:solidFill>
                <a:latin typeface="Tahoma" panose="020B0604030504040204" pitchFamily="34" charset="0"/>
                <a:ea typeface="Times New Roman" panose="02020603050405020304" pitchFamily="18" charset="0"/>
                <a:cs typeface="B Mitra" panose="00000400000000000000" pitchFamily="2" charset="-78"/>
              </a:rPr>
              <a:t>افزار</a:t>
            </a:r>
            <a:r>
              <a:rPr lang="en-US" sz="1800" dirty="0" smtClean="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SPSS</a:t>
            </a:r>
            <a:r>
              <a:rPr lang="en-US" sz="2000" dirty="0" smtClean="0">
                <a:solidFill>
                  <a:prstClr val="black"/>
                </a:solidFill>
                <a:latin typeface="Tahoma" panose="020B0604030504040204" pitchFamily="34" charset="0"/>
                <a:ea typeface="Times New Roman" panose="02020603050405020304" pitchFamily="18" charset="0"/>
                <a:cs typeface="B Mitra" panose="00000400000000000000" pitchFamily="2" charset="-78"/>
              </a:rPr>
              <a:t> </a:t>
            </a:r>
            <a:r>
              <a:rPr lang="fa-IR" sz="2000" dirty="0" smtClean="0">
                <a:solidFill>
                  <a:prstClr val="black"/>
                </a:solidFill>
                <a:latin typeface="Tahoma" panose="020B0604030504040204" pitchFamily="34" charset="0"/>
                <a:ea typeface="Times New Roman" panose="02020603050405020304" pitchFamily="18" charset="0"/>
                <a:cs typeface="B Mitra" panose="00000400000000000000" pitchFamily="2" charset="-78"/>
              </a:rPr>
              <a:t> </a:t>
            </a:r>
            <a:r>
              <a:rPr lang="ar-SA" sz="2000" dirty="0" smtClean="0">
                <a:solidFill>
                  <a:prstClr val="black"/>
                </a:solidFill>
                <a:latin typeface="Tahoma" panose="020B0604030504040204" pitchFamily="34" charset="0"/>
                <a:ea typeface="Times New Roman" panose="02020603050405020304" pitchFamily="18" charset="0"/>
                <a:cs typeface="B Mitra" panose="00000400000000000000" pitchFamily="2" charset="-78"/>
              </a:rPr>
              <a:t>نسخه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22 و با استفاده از آزمون های آماری </a:t>
            </a:r>
            <a:r>
              <a:rPr lang="en-US" sz="18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t</a:t>
            </a:r>
            <a:r>
              <a:rPr lang="en-US"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 </a:t>
            </a:r>
            <a:r>
              <a:rPr lang="fa-IR" sz="2000" dirty="0" smtClean="0">
                <a:solidFill>
                  <a:prstClr val="black"/>
                </a:solidFill>
                <a:latin typeface="Tahoma" panose="020B0604030504040204" pitchFamily="34" charset="0"/>
                <a:ea typeface="Times New Roman" panose="02020603050405020304" pitchFamily="18" charset="0"/>
                <a:cs typeface="B Mitra" panose="00000400000000000000" pitchFamily="2" charset="-78"/>
              </a:rPr>
              <a:t> </a:t>
            </a:r>
            <a:r>
              <a:rPr lang="ar-SA" sz="2000" dirty="0" smtClean="0">
                <a:solidFill>
                  <a:prstClr val="black"/>
                </a:solidFill>
                <a:latin typeface="Tahoma" panose="020B0604030504040204" pitchFamily="34" charset="0"/>
                <a:ea typeface="Times New Roman" panose="02020603050405020304" pitchFamily="18" charset="0"/>
                <a:cs typeface="B Mitra" panose="00000400000000000000" pitchFamily="2" charset="-78"/>
              </a:rPr>
              <a:t>مستقل</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 مجذور کای، دقیق فیشر و ضریب همبستگی پیرسون </a:t>
            </a:r>
            <a:r>
              <a:rPr lang="ar-SA" sz="2000" dirty="0" smtClean="0">
                <a:solidFill>
                  <a:prstClr val="black"/>
                </a:solidFill>
                <a:latin typeface="Tahoma" panose="020B0604030504040204" pitchFamily="34" charset="0"/>
                <a:ea typeface="Times New Roman" panose="02020603050405020304" pitchFamily="18" charset="0"/>
                <a:cs typeface="B Mitra" panose="00000400000000000000" pitchFamily="2" charset="-78"/>
              </a:rPr>
              <a:t>داده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های آماری تجزیه و تحلیل خواهد شد. سطح معنی داری در آزمون ها </a:t>
            </a:r>
            <a:r>
              <a:rPr lang="fa-IR" sz="2000" dirty="0" smtClean="0">
                <a:solidFill>
                  <a:prstClr val="black"/>
                </a:solidFill>
                <a:latin typeface="Tahoma" panose="020B0604030504040204" pitchFamily="34" charset="0"/>
                <a:ea typeface="Times New Roman" panose="02020603050405020304" pitchFamily="18" charset="0"/>
                <a:cs typeface="B Mitra" panose="00000400000000000000" pitchFamily="2" charset="-78"/>
              </a:rPr>
              <a:t>0/05</a:t>
            </a:r>
            <a:r>
              <a:rPr lang="ar-SA" sz="2000" dirty="0" smtClean="0">
                <a:solidFill>
                  <a:prstClr val="black"/>
                </a:solidFill>
                <a:latin typeface="Tahoma" panose="020B0604030504040204" pitchFamily="34" charset="0"/>
                <a:ea typeface="Times New Roman" panose="02020603050405020304" pitchFamily="18" charset="0"/>
                <a:cs typeface="B Mitra" panose="00000400000000000000" pitchFamily="2" charset="-78"/>
              </a:rPr>
              <a:t> </a:t>
            </a:r>
            <a:r>
              <a:rPr lang="ar-SA" sz="2000" dirty="0">
                <a:solidFill>
                  <a:prstClr val="black"/>
                </a:solidFill>
                <a:latin typeface="Tahoma" panose="020B0604030504040204" pitchFamily="34" charset="0"/>
                <a:ea typeface="Times New Roman" panose="02020603050405020304" pitchFamily="18" charset="0"/>
                <a:cs typeface="B Mitra" panose="00000400000000000000" pitchFamily="2" charset="-78"/>
              </a:rPr>
              <a:t>در نظر گرفته خواهد شد.		</a:t>
            </a:r>
            <a:endParaRPr lang="en-US" sz="1200" dirty="0">
              <a:solidFill>
                <a:prstClr val="black"/>
              </a:solidFill>
              <a:latin typeface="Times New Roman" panose="02020603050405020304" pitchFamily="18" charset="0"/>
              <a:ea typeface="Times New Roman" panose="02020603050405020304" pitchFamily="18" charset="0"/>
              <a:cs typeface="B Mitra" panose="00000400000000000000" pitchFamily="2" charset="-78"/>
            </a:endParaRPr>
          </a:p>
        </p:txBody>
      </p:sp>
    </p:spTree>
    <p:extLst>
      <p:ext uri="{BB962C8B-B14F-4D97-AF65-F5344CB8AC3E}">
        <p14:creationId xmlns:p14="http://schemas.microsoft.com/office/powerpoint/2010/main" val="41677518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4622</TotalTime>
  <Words>1574</Words>
  <Application>Microsoft Office PowerPoint</Application>
  <PresentationFormat>On-screen Show (4:3)</PresentationFormat>
  <Paragraphs>80</Paragraphs>
  <Slides>15</Slides>
  <Notes>1</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15</vt:i4>
      </vt:variant>
    </vt:vector>
  </HeadingPairs>
  <TitlesOfParts>
    <vt:vector size="30" baseType="lpstr">
      <vt:lpstr>Arial</vt:lpstr>
      <vt:lpstr>B Mitra</vt:lpstr>
      <vt:lpstr>Calibri</vt:lpstr>
      <vt:lpstr>Century Gothic</vt:lpstr>
      <vt:lpstr>Constantia</vt:lpstr>
      <vt:lpstr>IranNastaliq</vt:lpstr>
      <vt:lpstr>Majalla UI</vt:lpstr>
      <vt:lpstr>Symbol</vt:lpstr>
      <vt:lpstr>Tahoma</vt:lpstr>
      <vt:lpstr>Times New Roman</vt:lpstr>
      <vt:lpstr>Traditional Arabic</vt:lpstr>
      <vt:lpstr>Wingdings</vt:lpstr>
      <vt:lpstr>Wingdings 2</vt:lpstr>
      <vt:lpstr>Zar</vt:lpstr>
      <vt:lpstr>Flow</vt:lpstr>
      <vt:lpstr>PowerPoint Presentation</vt:lpstr>
      <vt:lpstr>بيان مسئله و ضرورت اجراي طرح:  </vt:lpstr>
      <vt:lpstr>بيان مسئله و ضرورت اجراي طرح:  </vt:lpstr>
      <vt:lpstr>بيان مسئله و ضرورت اجراي طرح:  </vt:lpstr>
      <vt:lpstr>بيان مسئله و ضرورت اجراي طرح:  </vt:lpstr>
      <vt:lpstr>بيان مسئله و ضرورت اجراي طرح:  </vt:lpstr>
      <vt:lpstr>اهداف طرح</vt:lpstr>
      <vt:lpstr>روش اجرا</vt:lpstr>
      <vt:lpstr>روش اجرا</vt:lpstr>
      <vt:lpstr>PowerPoint Presentation</vt:lpstr>
      <vt:lpstr>PowerPoint Presentation</vt:lpstr>
      <vt:lpstr>مشخصات ابزار جمع آوري اطلاعات و نحوه جمع آوري آن:</vt:lpstr>
      <vt:lpstr>مشخصات ابزار جمع آوري اطلاعات و نحوه جمع آوري آن:</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   </dc:title>
  <dc:creator>fidan</dc:creator>
  <cp:lastModifiedBy>Author</cp:lastModifiedBy>
  <cp:revision>214</cp:revision>
  <dcterms:created xsi:type="dcterms:W3CDTF">2017-05-22T09:36:36Z</dcterms:created>
  <dcterms:modified xsi:type="dcterms:W3CDTF">2022-02-27T06:06:32Z</dcterms:modified>
</cp:coreProperties>
</file>