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8" r:id="rId5"/>
    <p:sldId id="260"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651B1B-CDD8-4976-8BA7-A3233D364787}"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80232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51B1B-CDD8-4976-8BA7-A3233D364787}"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22336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51B1B-CDD8-4976-8BA7-A3233D364787}"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404728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51B1B-CDD8-4976-8BA7-A3233D364787}"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86841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651B1B-CDD8-4976-8BA7-A3233D364787}"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92136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651B1B-CDD8-4976-8BA7-A3233D364787}"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289079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651B1B-CDD8-4976-8BA7-A3233D364787}"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25337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651B1B-CDD8-4976-8BA7-A3233D364787}"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884699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51B1B-CDD8-4976-8BA7-A3233D364787}"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24417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651B1B-CDD8-4976-8BA7-A3233D364787}"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10871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651B1B-CDD8-4976-8BA7-A3233D364787}"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DDED-BC0D-4C8D-90BD-C1888F827181}" type="slidenum">
              <a:rPr lang="en-US" smtClean="0"/>
              <a:t>‹#›</a:t>
            </a:fld>
            <a:endParaRPr lang="en-US"/>
          </a:p>
        </p:txBody>
      </p:sp>
    </p:spTree>
    <p:extLst>
      <p:ext uri="{BB962C8B-B14F-4D97-AF65-F5344CB8AC3E}">
        <p14:creationId xmlns:p14="http://schemas.microsoft.com/office/powerpoint/2010/main" val="20740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51B1B-CDD8-4976-8BA7-A3233D364787}" type="datetimeFigureOut">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DDDED-BC0D-4C8D-90BD-C1888F827181}" type="slidenum">
              <a:rPr lang="en-US" smtClean="0"/>
              <a:t>‹#›</a:t>
            </a:fld>
            <a:endParaRPr lang="en-US"/>
          </a:p>
        </p:txBody>
      </p:sp>
    </p:spTree>
    <p:extLst>
      <p:ext uri="{BB962C8B-B14F-4D97-AF65-F5344CB8AC3E}">
        <p14:creationId xmlns:p14="http://schemas.microsoft.com/office/powerpoint/2010/main" val="233193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4000" b="1" i="1" u="none" strike="noStrike" dirty="0" smtClean="0">
                <a:solidFill>
                  <a:srgbClr val="0000FF"/>
                </a:solidFill>
                <a:effectLst/>
                <a:latin typeface="IranSansWeb"/>
              </a:rPr>
              <a:t/>
            </a:r>
            <a:br>
              <a:rPr lang="fa-IR" sz="4000" b="1" i="1" u="none" strike="noStrike" dirty="0" smtClean="0">
                <a:solidFill>
                  <a:srgbClr val="0000FF"/>
                </a:solidFill>
                <a:effectLst/>
                <a:latin typeface="IranSansWeb"/>
              </a:rPr>
            </a:br>
            <a:r>
              <a:rPr lang="fa-IR" sz="4000" b="1" i="1" u="none" strike="noStrike" dirty="0" smtClean="0">
                <a:solidFill>
                  <a:srgbClr val="0000FF"/>
                </a:solidFill>
                <a:effectLst/>
                <a:latin typeface="IranSansWeb"/>
              </a:rPr>
              <a:t>بررسی عملکرد هوش مصنوعی در بررسی یافته های </a:t>
            </a:r>
            <a:r>
              <a:rPr lang="en-US" sz="4000" b="1" i="1" u="none" strike="noStrike" dirty="0" smtClean="0">
                <a:solidFill>
                  <a:srgbClr val="0000FF"/>
                </a:solidFill>
                <a:effectLst/>
                <a:latin typeface="IranSansWeb"/>
              </a:rPr>
              <a:t>MRI </a:t>
            </a:r>
            <a:r>
              <a:rPr lang="fa-IR" sz="4000" b="1" i="1" u="none" strike="noStrike" dirty="0" smtClean="0">
                <a:solidFill>
                  <a:srgbClr val="0000FF"/>
                </a:solidFill>
                <a:effectLst/>
                <a:latin typeface="IranSansWeb"/>
              </a:rPr>
              <a:t>قلب در بیماران مبتلا به تالاسمی</a:t>
            </a:r>
            <a:endParaRPr lang="fa-IR" sz="4000" b="1" i="1" u="none" strike="noStrike" dirty="0">
              <a:solidFill>
                <a:srgbClr val="5C5C5C"/>
              </a:solidFill>
              <a:effectLst/>
              <a:latin typeface="IranSansWeb"/>
            </a:endParaRPr>
          </a:p>
        </p:txBody>
      </p:sp>
      <p:sp>
        <p:nvSpPr>
          <p:cNvPr id="5" name="Rectangle 4"/>
          <p:cNvSpPr/>
          <p:nvPr/>
        </p:nvSpPr>
        <p:spPr>
          <a:xfrm>
            <a:off x="1622322" y="3854245"/>
            <a:ext cx="9124335" cy="954107"/>
          </a:xfrm>
          <a:prstGeom prst="rect">
            <a:avLst/>
          </a:prstGeom>
        </p:spPr>
        <p:txBody>
          <a:bodyPr wrap="square">
            <a:spAutoFit/>
          </a:bodyPr>
          <a:lstStyle/>
          <a:p>
            <a:pPr algn="ctr"/>
            <a:r>
              <a:rPr lang="en-US" sz="2800" b="1" i="1" dirty="0" smtClean="0">
                <a:solidFill>
                  <a:srgbClr val="0000FF"/>
                </a:solidFill>
                <a:effectLst/>
                <a:latin typeface="IranSansWeb"/>
              </a:rPr>
              <a:t>Artificial Intelligence Function in the evaluation of cardiac MRI findings in thalassemia patients</a:t>
            </a:r>
            <a:endParaRPr lang="en-US" sz="2800" b="1" i="1" dirty="0"/>
          </a:p>
        </p:txBody>
      </p:sp>
    </p:spTree>
    <p:extLst>
      <p:ext uri="{BB962C8B-B14F-4D97-AF65-F5344CB8AC3E}">
        <p14:creationId xmlns:p14="http://schemas.microsoft.com/office/powerpoint/2010/main" val="244627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solidFill>
                  <a:srgbClr val="0000FF"/>
                </a:solidFill>
                <a:latin typeface="IranSansWeb"/>
              </a:rPr>
              <a:t>Manager/project associates</a:t>
            </a:r>
            <a:endParaRPr lang="en-US" sz="4000" b="1" i="1" dirty="0">
              <a:solidFill>
                <a:srgbClr val="0000FF"/>
              </a:solidFill>
              <a:latin typeface="IranSansWeb"/>
            </a:endParaRPr>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Lst>
          </a:blip>
          <a:srcRect l="3098" t="23844" r="17710" b="6552"/>
          <a:stretch/>
        </p:blipFill>
        <p:spPr>
          <a:xfrm>
            <a:off x="654311" y="1541123"/>
            <a:ext cx="10493149" cy="5187770"/>
          </a:xfrm>
          <a:prstGeom prst="rect">
            <a:avLst/>
          </a:prstGeom>
        </p:spPr>
      </p:pic>
    </p:spTree>
    <p:extLst>
      <p:ext uri="{BB962C8B-B14F-4D97-AF65-F5344CB8AC3E}">
        <p14:creationId xmlns:p14="http://schemas.microsoft.com/office/powerpoint/2010/main" val="304955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rgbClr val="0000FF"/>
                </a:solidFill>
                <a:latin typeface="IranSansWeb"/>
              </a:rPr>
              <a:t>Overview of the problem</a:t>
            </a: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latin typeface="Times New Roman" panose="02020603050405020304" pitchFamily="18" charset="0"/>
                <a:cs typeface="Times New Roman" panose="02020603050405020304" pitchFamily="18" charset="0"/>
              </a:rPr>
              <a:t>Thalassemia </a:t>
            </a:r>
            <a:r>
              <a:rPr lang="en-US" dirty="0">
                <a:solidFill>
                  <a:srgbClr val="002060"/>
                </a:solidFill>
                <a:latin typeface="Times New Roman" panose="02020603050405020304" pitchFamily="18" charset="0"/>
                <a:cs typeface="Times New Roman" panose="02020603050405020304" pitchFamily="18" charset="0"/>
              </a:rPr>
              <a:t>major is an essential type of anemia with autosomal recessive inheritance. </a:t>
            </a: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Like </a:t>
            </a:r>
            <a:r>
              <a:rPr lang="en-US" dirty="0">
                <a:solidFill>
                  <a:srgbClr val="002060"/>
                </a:solidFill>
                <a:latin typeface="Times New Roman" panose="02020603050405020304" pitchFamily="18" charset="0"/>
                <a:cs typeface="Times New Roman" panose="02020603050405020304" pitchFamily="18" charset="0"/>
              </a:rPr>
              <a:t>other countries in the region, thalassemia has a high prevalence in Iran. More than two million thalassemia carriers live in Iran, making further investigation necessary. </a:t>
            </a: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One </a:t>
            </a:r>
            <a:r>
              <a:rPr lang="en-US" dirty="0">
                <a:solidFill>
                  <a:srgbClr val="002060"/>
                </a:solidFill>
                <a:latin typeface="Times New Roman" panose="02020603050405020304" pitchFamily="18" charset="0"/>
                <a:cs typeface="Times New Roman" panose="02020603050405020304" pitchFamily="18" charset="0"/>
              </a:rPr>
              <a:t>of the main complications of thalassemia is iron overload, the deposition of which in the heart leads to cardiomyopathy. </a:t>
            </a:r>
            <a:endParaRPr lang="en-US" dirty="0" smtClean="0">
              <a:solidFill>
                <a:srgbClr val="00206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MRI </a:t>
            </a:r>
            <a:r>
              <a:rPr lang="en-US" dirty="0">
                <a:solidFill>
                  <a:srgbClr val="002060"/>
                </a:solidFill>
                <a:latin typeface="Times New Roman" panose="02020603050405020304" pitchFamily="18" charset="0"/>
                <a:cs typeface="Times New Roman" panose="02020603050405020304" pitchFamily="18" charset="0"/>
              </a:rPr>
              <a:t>is the preferred method of examining the amount of excess iron overload in the myocardium. In this method, the iron overload of the heart is measured using the T2* method</a:t>
            </a:r>
            <a:r>
              <a:rPr lang="en-US" dirty="0" smtClean="0">
                <a:solidFill>
                  <a:srgbClr val="002060"/>
                </a:solidFill>
                <a:latin typeface="Times New Roman" panose="02020603050405020304" pitchFamily="18" charset="0"/>
                <a:cs typeface="Times New Roman" panose="02020603050405020304" pitchFamily="18" charset="0"/>
              </a:rPr>
              <a:t>.</a:t>
            </a:r>
          </a:p>
          <a:p>
            <a:r>
              <a:rPr lang="en-US" dirty="0" smtClean="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On the other hand, due to recent advances in artificial intelligence techniques, many advances have been made, and therefore we decided to use artificial intelligence techniques to estimate the amount of measured T2* in MRI accurately</a:t>
            </a:r>
            <a:r>
              <a:rPr lang="en-US" dirty="0" smtClean="0">
                <a:solidFill>
                  <a:srgbClr val="002060"/>
                </a:solidFill>
                <a:latin typeface="Times New Roman" panose="02020603050405020304" pitchFamily="18" charset="0"/>
                <a:cs typeface="Times New Roman" panose="02020603050405020304" pitchFamily="18" charset="0"/>
              </a:rPr>
              <a:t>.</a:t>
            </a:r>
          </a:p>
          <a:p>
            <a:r>
              <a:rPr lang="en-US" dirty="0" smtClean="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It is hoped that accurate methods in artificial intelligence will be helpful in the accurate evaluation of these patients according to the imaging findings.</a:t>
            </a:r>
          </a:p>
        </p:txBody>
      </p:sp>
    </p:spTree>
    <p:extLst>
      <p:ext uri="{BB962C8B-B14F-4D97-AF65-F5344CB8AC3E}">
        <p14:creationId xmlns:p14="http://schemas.microsoft.com/office/powerpoint/2010/main" val="404175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i="1" dirty="0" smtClean="0">
                <a:solidFill>
                  <a:srgbClr val="0000FF"/>
                </a:solidFill>
              </a:rPr>
              <a:t>Methods</a:t>
            </a:r>
            <a:endParaRPr lang="en-US" b="1" i="1"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In this study, we review cardiac MRI images of thalassemia patients referred to the MRI ward of Shahid </a:t>
            </a:r>
            <a:r>
              <a:rPr lang="en-US" dirty="0" err="1" smtClean="0">
                <a:solidFill>
                  <a:srgbClr val="002060"/>
                </a:solidFill>
                <a:latin typeface="Times New Roman" panose="02020603050405020304" pitchFamily="18" charset="0"/>
                <a:cs typeface="Times New Roman" panose="02020603050405020304" pitchFamily="18" charset="0"/>
              </a:rPr>
              <a:t>Rajaei</a:t>
            </a:r>
            <a:r>
              <a:rPr lang="en-US" dirty="0" smtClean="0">
                <a:solidFill>
                  <a:srgbClr val="002060"/>
                </a:solidFill>
                <a:latin typeface="Times New Roman" panose="02020603050405020304" pitchFamily="18" charset="0"/>
                <a:cs typeface="Times New Roman" panose="02020603050405020304" pitchFamily="18" charset="0"/>
              </a:rPr>
              <a:t> Heart Hospital and calculate the amount of cardiac iron overload and myocardial strain. </a:t>
            </a:r>
          </a:p>
          <a:p>
            <a:r>
              <a:rPr lang="en-US" dirty="0" smtClean="0">
                <a:solidFill>
                  <a:srgbClr val="002060"/>
                </a:solidFill>
                <a:latin typeface="Times New Roman" panose="02020603050405020304" pitchFamily="18" charset="0"/>
                <a:cs typeface="Times New Roman" panose="02020603050405020304" pitchFamily="18" charset="0"/>
              </a:rPr>
              <a:t>Then, we obtain the relationship between artificial intelligence models with MRI T2* and myocardial strain and analyze the findings of </a:t>
            </a:r>
            <a:r>
              <a:rPr lang="en-US" dirty="0" err="1" smtClean="0">
                <a:solidFill>
                  <a:srgbClr val="002060"/>
                </a:solidFill>
                <a:latin typeface="Times New Roman" panose="02020603050405020304" pitchFamily="18" charset="0"/>
                <a:cs typeface="Times New Roman" panose="02020603050405020304" pitchFamily="18" charset="0"/>
              </a:rPr>
              <a:t>radiomic</a:t>
            </a:r>
            <a:r>
              <a:rPr lang="en-US" dirty="0" smtClean="0">
                <a:solidFill>
                  <a:srgbClr val="002060"/>
                </a:solidFill>
                <a:latin typeface="Times New Roman" panose="02020603050405020304" pitchFamily="18" charset="0"/>
                <a:cs typeface="Times New Roman" panose="02020603050405020304" pitchFamily="18" charset="0"/>
              </a:rPr>
              <a:t> extracted from cardiovascular images.</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79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rgbClr val="0000FF"/>
                </a:solidFill>
              </a:rPr>
              <a:t>Specific</a:t>
            </a:r>
            <a:r>
              <a:rPr lang="en-US" b="1" dirty="0" smtClean="0">
                <a:solidFill>
                  <a:srgbClr val="0000FF"/>
                </a:solidFill>
              </a:rPr>
              <a:t> </a:t>
            </a:r>
            <a:r>
              <a:rPr lang="en-US" b="1" i="1" dirty="0" smtClean="0">
                <a:solidFill>
                  <a:srgbClr val="0000FF"/>
                </a:solidFill>
              </a:rPr>
              <a:t>Aims</a:t>
            </a:r>
            <a:endParaRPr lang="en-US" b="1" i="1"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002060"/>
                </a:solidFill>
                <a:latin typeface="Times New Roman" panose="02020603050405020304" pitchFamily="18" charset="0"/>
                <a:cs typeface="Times New Roman" panose="02020603050405020304" pitchFamily="18" charset="0"/>
              </a:rPr>
              <a:t>1. Determining the relationship between myocardial iron overload in cardiac MRI with artificial intelligence parameters</a:t>
            </a:r>
          </a:p>
          <a:p>
            <a:endParaRPr lang="en-US" dirty="0">
              <a:solidFill>
                <a:srgbClr val="00206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2. Determination of radiomics features from cardiac MRI images in predicting myocardial iron overload.</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53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i="1" dirty="0" smtClean="0">
                <a:solidFill>
                  <a:srgbClr val="3333FF"/>
                </a:solidFill>
              </a:rPr>
              <a:t>Costs</a:t>
            </a:r>
            <a:endParaRPr lang="en-US" b="1" i="1" dirty="0">
              <a:solidFill>
                <a:srgbClr val="3333FF"/>
              </a:solidFill>
            </a:endParaRPr>
          </a:p>
        </p:txBody>
      </p:sp>
      <p:sp>
        <p:nvSpPr>
          <p:cNvPr id="3" name="Content Placeholder 2"/>
          <p:cNvSpPr>
            <a:spLocks noGrp="1"/>
          </p:cNvSpPr>
          <p:nvPr>
            <p:ph idx="1"/>
          </p:nvPr>
        </p:nvSpPr>
        <p:spPr/>
        <p:txBody>
          <a:bodyPr/>
          <a:lstStyle/>
          <a:p>
            <a:r>
              <a:rPr lang="en-US" dirty="0" smtClean="0">
                <a:solidFill>
                  <a:srgbClr val="002060"/>
                </a:solidFill>
              </a:rPr>
              <a:t>Specialized costs of bioinformatics department: 200,000,000 </a:t>
            </a:r>
            <a:r>
              <a:rPr lang="en-US" dirty="0" err="1" smtClean="0">
                <a:solidFill>
                  <a:srgbClr val="002060"/>
                </a:solidFill>
              </a:rPr>
              <a:t>Rials</a:t>
            </a:r>
            <a:endParaRPr lang="en-US" dirty="0">
              <a:solidFill>
                <a:srgbClr val="002060"/>
              </a:solidFill>
            </a:endParaRPr>
          </a:p>
        </p:txBody>
      </p:sp>
    </p:spTree>
    <p:extLst>
      <p:ext uri="{BB962C8B-B14F-4D97-AF65-F5344CB8AC3E}">
        <p14:creationId xmlns:p14="http://schemas.microsoft.com/office/powerpoint/2010/main" val="138626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870" y="2262751"/>
            <a:ext cx="10515600" cy="1325563"/>
          </a:xfrm>
        </p:spPr>
        <p:txBody>
          <a:bodyPr>
            <a:normAutofit/>
          </a:bodyPr>
          <a:lstStyle/>
          <a:p>
            <a:pPr algn="ctr"/>
            <a:r>
              <a:rPr lang="en-US" sz="6000" b="1" i="1" dirty="0" smtClean="0">
                <a:solidFill>
                  <a:srgbClr val="3333FF"/>
                </a:solidFill>
              </a:rPr>
              <a:t>Thank you</a:t>
            </a:r>
            <a:endParaRPr lang="en-US" sz="6000" b="1" i="1" dirty="0">
              <a:solidFill>
                <a:srgbClr val="3333FF"/>
              </a:solidFill>
            </a:endParaRPr>
          </a:p>
        </p:txBody>
      </p:sp>
    </p:spTree>
    <p:extLst>
      <p:ext uri="{BB962C8B-B14F-4D97-AF65-F5344CB8AC3E}">
        <p14:creationId xmlns:p14="http://schemas.microsoft.com/office/powerpoint/2010/main" val="1518723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295</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IranSansWeb</vt:lpstr>
      <vt:lpstr>Times New Roman</vt:lpstr>
      <vt:lpstr>Office Theme</vt:lpstr>
      <vt:lpstr> بررسی عملکرد هوش مصنوعی در بررسی یافته های MRI قلب در بیماران مبتلا به تالاسمی</vt:lpstr>
      <vt:lpstr>Manager/project associates</vt:lpstr>
      <vt:lpstr>Overview of the problem</vt:lpstr>
      <vt:lpstr>Methods</vt:lpstr>
      <vt:lpstr>Specific Aims</vt:lpstr>
      <vt:lpstr>Costs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20</cp:revision>
  <dcterms:created xsi:type="dcterms:W3CDTF">2022-02-28T09:18:46Z</dcterms:created>
  <dcterms:modified xsi:type="dcterms:W3CDTF">2022-02-28T10:09:46Z</dcterms:modified>
</cp:coreProperties>
</file>