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0BF27B-5FDB-4468-8F3C-5738049FE728}" type="datetimeFigureOut">
              <a:rPr lang="en-US" smtClean="0"/>
              <a:t>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C9C552-308A-4DD5-87AD-E98003DCC654}" type="slidenum">
              <a:rPr lang="en-US" smtClean="0"/>
              <a:t>‹#›</a:t>
            </a:fld>
            <a:endParaRPr lang="en-US"/>
          </a:p>
        </p:txBody>
      </p:sp>
    </p:spTree>
    <p:extLst>
      <p:ext uri="{BB962C8B-B14F-4D97-AF65-F5344CB8AC3E}">
        <p14:creationId xmlns:p14="http://schemas.microsoft.com/office/powerpoint/2010/main" val="354491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C9C552-308A-4DD5-87AD-E98003DCC654}" type="slidenum">
              <a:rPr lang="en-US" smtClean="0"/>
              <a:t>1</a:t>
            </a:fld>
            <a:endParaRPr lang="en-US"/>
          </a:p>
        </p:txBody>
      </p:sp>
    </p:spTree>
    <p:extLst>
      <p:ext uri="{BB962C8B-B14F-4D97-AF65-F5344CB8AC3E}">
        <p14:creationId xmlns:p14="http://schemas.microsoft.com/office/powerpoint/2010/main" val="88884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2/27/2022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2/27/2022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2/27/2022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2/27/2022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2/27/2022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2/27/2022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2/27/2022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Autofit/>
          </a:bodyPr>
          <a:lstStyle/>
          <a:p>
            <a:pPr algn="just" rtl="1">
              <a:lnSpc>
                <a:spcPct val="150000"/>
              </a:lnSpc>
            </a:pPr>
            <a:r>
              <a:rPr lang="fa-IR" sz="2400" dirty="0" smtClean="0"/>
              <a:t>بررسی شیوع همراهی  اختلالات  دریچه میترال در بیماران مبتلا به نقص سپتوم بین دهلیزی در بیماران مراجعه کننده به بیمارستان قلب شهید رجایی </a:t>
            </a:r>
            <a:r>
              <a:rPr lang="en-US" sz="2400" dirty="0" smtClean="0"/>
              <a:t/>
            </a:r>
            <a:br>
              <a:rPr lang="en-US" sz="2400" dirty="0" smtClean="0"/>
            </a:br>
            <a:endParaRPr lang="en-US" sz="2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2605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مجریان طرح</a:t>
            </a:r>
            <a:endParaRPr lang="en-US" dirty="0"/>
          </a:p>
        </p:txBody>
      </p:sp>
      <p:sp>
        <p:nvSpPr>
          <p:cNvPr id="3" name="Content Placeholder 2"/>
          <p:cNvSpPr>
            <a:spLocks noGrp="1"/>
          </p:cNvSpPr>
          <p:nvPr>
            <p:ph sz="quarter" idx="1"/>
          </p:nvPr>
        </p:nvSpPr>
        <p:spPr/>
        <p:txBody>
          <a:bodyPr/>
          <a:lstStyle/>
          <a:p>
            <a:pPr algn="r" rtl="1"/>
            <a:r>
              <a:rPr lang="fa-IR" dirty="0" smtClean="0"/>
              <a:t>دکتر مریم شجاعی فرد</a:t>
            </a:r>
          </a:p>
          <a:p>
            <a:pPr algn="r" rtl="1"/>
            <a:r>
              <a:rPr lang="fa-IR" dirty="0" smtClean="0"/>
              <a:t>دکترشیدا کشاوری (فلوشیپ رشته اکوکاردیوگرافی)</a:t>
            </a:r>
          </a:p>
        </p:txBody>
      </p:sp>
    </p:spTree>
    <p:extLst>
      <p:ext uri="{BB962C8B-B14F-4D97-AF65-F5344CB8AC3E}">
        <p14:creationId xmlns:p14="http://schemas.microsoft.com/office/powerpoint/2010/main" val="3167747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i="1" dirty="0"/>
              <a:t>خلاصه روش اجرای طرح</a:t>
            </a:r>
            <a:r>
              <a:rPr lang="en-US" dirty="0"/>
              <a:t/>
            </a:r>
            <a:br>
              <a:rPr lang="en-US" dirty="0"/>
            </a:br>
            <a:endParaRPr lang="en-US" dirty="0"/>
          </a:p>
        </p:txBody>
      </p:sp>
      <p:sp>
        <p:nvSpPr>
          <p:cNvPr id="3" name="Content Placeholder 2"/>
          <p:cNvSpPr>
            <a:spLocks noGrp="1"/>
          </p:cNvSpPr>
          <p:nvPr>
            <p:ph sz="quarter" idx="1"/>
          </p:nvPr>
        </p:nvSpPr>
        <p:spPr>
          <a:xfrm>
            <a:off x="457200" y="1143000"/>
            <a:ext cx="8382000" cy="5486400"/>
          </a:xfrm>
        </p:spPr>
        <p:txBody>
          <a:bodyPr>
            <a:normAutofit fontScale="77500" lnSpcReduction="20000"/>
          </a:bodyPr>
          <a:lstStyle/>
          <a:p>
            <a:pPr algn="just" rtl="1">
              <a:lnSpc>
                <a:spcPct val="170000"/>
              </a:lnSpc>
            </a:pPr>
            <a:r>
              <a:rPr lang="fa-IR" dirty="0"/>
              <a:t>در این مطاله در بیمارانی که در بازه زمانی سالهای </a:t>
            </a:r>
            <a:r>
              <a:rPr lang="fa-IR" dirty="0" smtClean="0"/>
              <a:t>1398 </a:t>
            </a:r>
            <a:r>
              <a:rPr lang="fa-IR" dirty="0"/>
              <a:t>تا 1400 (به مدت </a:t>
            </a:r>
            <a:r>
              <a:rPr lang="fa-IR" dirty="0" smtClean="0"/>
              <a:t>سه سال</a:t>
            </a:r>
            <a:r>
              <a:rPr lang="fa-IR" dirty="0"/>
              <a:t>)  در بیمارستان قلب شهید رجایی تحت بررسی اکوکاردیوگرافیک قرار گرفته اند و برای آن ها تشخیص نقص سپتوم بین دهلیزی </a:t>
            </a:r>
            <a:r>
              <a:rPr lang="fa-IR" dirty="0" smtClean="0"/>
              <a:t> </a:t>
            </a:r>
            <a:r>
              <a:rPr lang="fa-IR" dirty="0"/>
              <a:t>داده می شود جهت بررسی بیشتر از نظر همراهی اختلالات احتمالی دریچه میترال وارد مطالعه خواهند شد </a:t>
            </a:r>
            <a:r>
              <a:rPr lang="fa-IR" dirty="0" smtClean="0"/>
              <a:t>.</a:t>
            </a:r>
            <a:endParaRPr lang="fa-IR" dirty="0"/>
          </a:p>
          <a:p>
            <a:pPr algn="just" rtl="1">
              <a:lnSpc>
                <a:spcPct val="170000"/>
              </a:lnSpc>
            </a:pPr>
            <a:r>
              <a:rPr lang="fa-IR" dirty="0" smtClean="0"/>
              <a:t>در </a:t>
            </a:r>
            <a:r>
              <a:rPr lang="fa-IR" dirty="0"/>
              <a:t>بیمارانی که شانت قلبی آن ها از نوع نقص سپتوم بین دهلیزی می باشد بررسی دقیق با استفاده از تصاویر اکوکاردیوگرافی ترانس توراسیک و اکوکاردیوگرافی مری و ارزیابی های سه بعدی از نظر دریچه میترال و آنومالی های احتمالی که می تواند در همراهی با انواع نقایص سپتوم بین دهلیزی باشد صورت خواهد گرفت.</a:t>
            </a:r>
            <a:endParaRPr lang="en-US" dirty="0"/>
          </a:p>
          <a:p>
            <a:pPr algn="just" rtl="1">
              <a:lnSpc>
                <a:spcPct val="170000"/>
              </a:lnSpc>
            </a:pPr>
            <a:r>
              <a:rPr lang="fa-IR" dirty="0"/>
              <a:t>با توجه به اینکه  بر اساس پروتوکول های تشخیصی بخش اکوکاردیوگرافی بیمارستان قلب رجایی بررسی های ذکر شده در روش اجرا در مورد تمامی بیماران با شک به شانت داخل قلبی به صورت دقیق صورت می گیرد اطلاعات بیماران می تواند به صورت گذشته نگر و از پرونده بیماران بعد از دریافت مجوز از کمیته اخلاق صورت بگیرد</a:t>
            </a:r>
            <a:endParaRPr lang="en-US" dirty="0"/>
          </a:p>
        </p:txBody>
      </p:sp>
    </p:spTree>
    <p:extLst>
      <p:ext uri="{BB962C8B-B14F-4D97-AF65-F5344CB8AC3E}">
        <p14:creationId xmlns:p14="http://schemas.microsoft.com/office/powerpoint/2010/main" val="10801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i="1" dirty="0"/>
              <a:t>اهداف اصلی طرح</a:t>
            </a:r>
            <a:r>
              <a:rPr lang="en-US" dirty="0"/>
              <a:t/>
            </a:r>
            <a:br>
              <a:rPr lang="en-US" dirty="0"/>
            </a:br>
            <a:endParaRPr lang="en-US" dirty="0"/>
          </a:p>
        </p:txBody>
      </p:sp>
      <p:sp>
        <p:nvSpPr>
          <p:cNvPr id="3" name="Content Placeholder 2"/>
          <p:cNvSpPr>
            <a:spLocks noGrp="1"/>
          </p:cNvSpPr>
          <p:nvPr>
            <p:ph sz="quarter" idx="1"/>
          </p:nvPr>
        </p:nvSpPr>
        <p:spPr/>
        <p:txBody>
          <a:bodyPr/>
          <a:lstStyle/>
          <a:p>
            <a:pPr algn="just" rtl="1">
              <a:lnSpc>
                <a:spcPct val="150000"/>
              </a:lnSpc>
            </a:pPr>
            <a:r>
              <a:rPr lang="fa-IR" dirty="0"/>
              <a:t>تعیین  شیوع   آنومالی ها و اختلالات  دریچه میترال در بیماران مبتلا به نقص سپتوم بین دهلیزی در بیمارانی که در بخش اکوکاردیوگرافی بیمارستان قلب شهید رجایی تحت بررسی قرار می </a:t>
            </a:r>
            <a:r>
              <a:rPr lang="fa-IR" dirty="0" smtClean="0"/>
              <a:t>گیرند.</a:t>
            </a:r>
            <a:endParaRPr lang="en-US" dirty="0"/>
          </a:p>
          <a:p>
            <a:pPr algn="r" rtl="1">
              <a:lnSpc>
                <a:spcPct val="150000"/>
              </a:lnSpc>
            </a:pPr>
            <a:endParaRPr lang="en-US" dirty="0"/>
          </a:p>
        </p:txBody>
      </p:sp>
    </p:spTree>
    <p:extLst>
      <p:ext uri="{BB962C8B-B14F-4D97-AF65-F5344CB8AC3E}">
        <p14:creationId xmlns:p14="http://schemas.microsoft.com/office/powerpoint/2010/main" val="2347596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i="1" dirty="0"/>
              <a:t>اهداف فرعی طرح</a:t>
            </a:r>
            <a:r>
              <a:rPr lang="en-US" dirty="0"/>
              <a:t/>
            </a:r>
            <a:br>
              <a:rPr lang="en-US" dirty="0"/>
            </a:br>
            <a:endParaRPr lang="en-US" dirty="0"/>
          </a:p>
        </p:txBody>
      </p:sp>
      <p:sp>
        <p:nvSpPr>
          <p:cNvPr id="3" name="Content Placeholder 2"/>
          <p:cNvSpPr>
            <a:spLocks noGrp="1"/>
          </p:cNvSpPr>
          <p:nvPr>
            <p:ph sz="quarter" idx="1"/>
          </p:nvPr>
        </p:nvSpPr>
        <p:spPr>
          <a:xfrm>
            <a:off x="228600" y="990600"/>
            <a:ext cx="8534400" cy="5638800"/>
          </a:xfrm>
        </p:spPr>
        <p:txBody>
          <a:bodyPr>
            <a:normAutofit fontScale="77500" lnSpcReduction="20000"/>
          </a:bodyPr>
          <a:lstStyle/>
          <a:p>
            <a:pPr marL="0" indent="0" algn="r" rtl="1">
              <a:buNone/>
            </a:pPr>
            <a:r>
              <a:rPr lang="fa-IR" dirty="0" smtClean="0"/>
              <a:t>1- </a:t>
            </a:r>
            <a:r>
              <a:rPr lang="fa-IR" dirty="0"/>
              <a:t>تعیین  شیوع   آنومالی ها و اختلالات  دریچه میترال در بیماران مبتلا به نقص سپتوم بین دهلیزس بر حسب سن افراد</a:t>
            </a:r>
            <a:endParaRPr lang="en-US" dirty="0"/>
          </a:p>
          <a:p>
            <a:pPr marL="0" indent="0" algn="r" rtl="1">
              <a:buNone/>
            </a:pPr>
            <a:r>
              <a:rPr lang="fa-IR" dirty="0"/>
              <a:t>2-تعیین  شیوع   آنومالی ها و اختلالات  دریچه میترال در بیماران مبتلا به نقص سپتوم بین دهلیزی  بر حسب جنس افراد</a:t>
            </a:r>
            <a:endParaRPr lang="en-US" dirty="0"/>
          </a:p>
          <a:p>
            <a:pPr marL="0" indent="0" algn="just" rtl="1">
              <a:buNone/>
            </a:pPr>
            <a:r>
              <a:rPr lang="fa-IR" dirty="0"/>
              <a:t>3-تعیین شیوع اختلالات دریچه میترال در مبتلایان به نقص سپتوم بین دهلیزی ثانویه</a:t>
            </a:r>
            <a:endParaRPr lang="en-US" dirty="0"/>
          </a:p>
          <a:p>
            <a:pPr marL="0" indent="0" algn="r" rtl="1">
              <a:buNone/>
            </a:pPr>
            <a:r>
              <a:rPr lang="fa-IR" dirty="0"/>
              <a:t>4-.تعیین شیوع اختلالات دریچه میترال در مبتلایان به نقص سپتوم بین دهلیزی سینوس ورید اجوف فوقانی</a:t>
            </a:r>
            <a:endParaRPr lang="en-US" dirty="0"/>
          </a:p>
          <a:p>
            <a:pPr marL="0" indent="0" algn="r" rtl="1">
              <a:buNone/>
            </a:pPr>
            <a:r>
              <a:rPr lang="fa-IR" dirty="0"/>
              <a:t>5-تعیین شیوع اختلالات دریچه میترال در مبتلایان به نقص سپتوم بین دهلیزی سینوس ورید اجوف تحتانی</a:t>
            </a:r>
            <a:endParaRPr lang="en-US" dirty="0"/>
          </a:p>
          <a:p>
            <a:pPr marL="0" indent="0" algn="r" rtl="1">
              <a:buNone/>
            </a:pPr>
            <a:r>
              <a:rPr lang="fa-IR" dirty="0"/>
              <a:t>6-تعیین شیوع اختلالات دریچه میترال در مبتلایان به نقص سپتوم بین دهلیزی سینوس کرونری</a:t>
            </a:r>
            <a:endParaRPr lang="en-US" dirty="0"/>
          </a:p>
          <a:p>
            <a:pPr marL="0" indent="0" algn="r" rtl="1">
              <a:buNone/>
            </a:pPr>
            <a:r>
              <a:rPr lang="fa-IR" dirty="0"/>
              <a:t>7-تعیین  شیوع   کلفت در لت قدامی  دریچه میترال در بیماران مبتلا به نقص سپتوم بین دهلیزی بر حسب نوع نقص سپتوم بین دهلیزی </a:t>
            </a:r>
            <a:endParaRPr lang="en-US" dirty="0"/>
          </a:p>
          <a:p>
            <a:pPr marL="0" indent="0" algn="r" rtl="1">
              <a:buNone/>
            </a:pPr>
            <a:r>
              <a:rPr lang="fa-IR" dirty="0"/>
              <a:t>8-تعیین  شیوع   کلفت در لت خلفی  دریچه میترال در بیماران مبتلا به نقص سپتوم بین دهلیزی بر حسب نوع نقص سپتوم بین دهلیزی</a:t>
            </a:r>
            <a:endParaRPr lang="en-US" dirty="0"/>
          </a:p>
          <a:p>
            <a:pPr marL="0" indent="0" algn="r" rtl="1">
              <a:buNone/>
            </a:pPr>
            <a:r>
              <a:rPr lang="fa-IR" dirty="0"/>
              <a:t>9-تعیین  شیوع   کلفت در هر دو لیف لت  دریچه میترال در بیماران مبتلا به نقص سپتوم بین دهلیزی بر حسب  نوع نقص سپتوم بین دهلیزی</a:t>
            </a:r>
            <a:endParaRPr lang="en-US" dirty="0"/>
          </a:p>
          <a:p>
            <a:pPr marL="0" indent="0" algn="r" rtl="1">
              <a:buNone/>
            </a:pPr>
            <a:r>
              <a:rPr lang="fa-IR" dirty="0"/>
              <a:t>10-تعیین  شیوع   رینگ سوپرا میترال  در بیماران مبتلا به نقص سپتوم بین دهلیزی بر حسب نوع نقص سپتوم بین دهلیزی  </a:t>
            </a:r>
            <a:endParaRPr lang="en-US" dirty="0"/>
          </a:p>
          <a:p>
            <a:pPr marL="0" indent="0" algn="r" rtl="1">
              <a:buNone/>
            </a:pPr>
            <a:r>
              <a:rPr lang="fa-IR" dirty="0"/>
              <a:t>11-تعیین  شیوع  آنومالی پاراشوت  دریچه میترال در بیماران مبتلا به نقص سپتوم بین دهلیزی  بر حسب نوع نقص سپتوم بین دهلیزی</a:t>
            </a:r>
            <a:endParaRPr lang="en-US" dirty="0"/>
          </a:p>
          <a:p>
            <a:pPr marL="0" indent="0" algn="r">
              <a:buNone/>
            </a:pPr>
            <a:endParaRPr lang="en-US" dirty="0"/>
          </a:p>
        </p:txBody>
      </p:sp>
    </p:spTree>
    <p:extLst>
      <p:ext uri="{BB962C8B-B14F-4D97-AF65-F5344CB8AC3E}">
        <p14:creationId xmlns:p14="http://schemas.microsoft.com/office/powerpoint/2010/main" val="2985192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85800"/>
            <a:ext cx="8305800" cy="5562600"/>
          </a:xfrm>
        </p:spPr>
        <p:txBody>
          <a:bodyPr>
            <a:normAutofit fontScale="92500" lnSpcReduction="20000"/>
          </a:bodyPr>
          <a:lstStyle/>
          <a:p>
            <a:pPr marL="0" indent="0" algn="just" rtl="1">
              <a:buNone/>
            </a:pPr>
            <a:r>
              <a:rPr lang="fa-IR" dirty="0"/>
              <a:t>12-تعیین  شیوع   آرکاد میترال در بیماران مبتلا به نقص سپتوم بین دهلیزی بر حسب نوع نقص سپتوم بین دهلیزی  </a:t>
            </a:r>
            <a:endParaRPr lang="en-US" dirty="0"/>
          </a:p>
          <a:p>
            <a:pPr marL="0" indent="0" algn="just" rtl="1">
              <a:buNone/>
            </a:pPr>
            <a:r>
              <a:rPr lang="fa-IR" dirty="0"/>
              <a:t>13-تعیین  شیوع  هیپوپلازی  لیف لت خلفی  دریچه میترال در بیماران مبتلا به نقص سپتوم بین دهلیزی بر حسب نوع نقص سپتوم بین دهلیزی  </a:t>
            </a:r>
            <a:endParaRPr lang="en-US" dirty="0"/>
          </a:p>
          <a:p>
            <a:pPr marL="0" indent="0" algn="just" rtl="1">
              <a:buNone/>
            </a:pPr>
            <a:r>
              <a:rPr lang="fa-IR" dirty="0"/>
              <a:t>14-تعیین  شیوع   پرولاپس در لت قدامی  دریچه میترال در بیماران مبتلا به نقص سپتوم بین دهلیزی  بر حسب نوع نقص سپتوم بین دهلیزی</a:t>
            </a:r>
            <a:endParaRPr lang="en-US" dirty="0"/>
          </a:p>
          <a:p>
            <a:pPr marL="0" indent="0" algn="just" rtl="1">
              <a:buNone/>
            </a:pPr>
            <a:r>
              <a:rPr lang="fa-IR" dirty="0"/>
              <a:t>15-تعیین  شیوع  پرولاپس در لت خلفی دریچه میترال در بیماران مبتلا به نقص سپتوم بین دهلیزی بر حسب نوع نقص سپتوم بین دهلیزی  </a:t>
            </a:r>
            <a:endParaRPr lang="en-US" dirty="0"/>
          </a:p>
          <a:p>
            <a:pPr marL="0" indent="0" algn="just" rtl="1">
              <a:buNone/>
            </a:pPr>
            <a:r>
              <a:rPr lang="fa-IR" dirty="0"/>
              <a:t>16-تعیین  شیوع   پرولاپس در هر دو لیف لت  دریچه میترال در بیماران مبتلا به نقص سپتوم بین دهلیزی  بر حسب نوع نقص سپتوم بین دهلیزی</a:t>
            </a:r>
            <a:endParaRPr lang="en-US" dirty="0"/>
          </a:p>
          <a:p>
            <a:pPr marL="0" indent="0" algn="just" rtl="1">
              <a:buNone/>
            </a:pPr>
            <a:r>
              <a:rPr lang="fa-IR" dirty="0"/>
              <a:t>17-تعیین  شیوع   آنومالی سوراخ دوگانه ( </a:t>
            </a:r>
            <a:r>
              <a:rPr lang="en-US" dirty="0"/>
              <a:t> (double orifice MV</a:t>
            </a:r>
            <a:r>
              <a:rPr lang="fa-IR" dirty="0"/>
              <a:t>دریچه میترال در بیماران مبتلا به نقص سپتوم بین دهلیزی بر حسب نوع نقص سپتوم بین دهلیزی</a:t>
            </a:r>
          </a:p>
          <a:p>
            <a:pPr marL="0" indent="0" algn="just" rtl="1">
              <a:buNone/>
            </a:pPr>
            <a:r>
              <a:rPr lang="fa-IR" dirty="0"/>
              <a:t> 18-تعیین میزان کسر جهشی بطن چپ در مبتلایان به نقص سپتوم بین دهلیزی بر حسب نوع نقص سپتوم بین</a:t>
            </a:r>
          </a:p>
          <a:p>
            <a:pPr marL="0" indent="0" algn="just" rtl="1">
              <a:buNone/>
            </a:pPr>
            <a:r>
              <a:rPr lang="fa-IR" dirty="0"/>
              <a:t> دهلیزی</a:t>
            </a:r>
            <a:endParaRPr lang="en-US" dirty="0"/>
          </a:p>
          <a:p>
            <a:pPr marL="0" indent="0" algn="just" rtl="1">
              <a:buNone/>
            </a:pPr>
            <a:r>
              <a:rPr lang="fa-IR" dirty="0"/>
              <a:t>19-تعیین میزان شانت بین دهلیزی در بیماران مبتلا به نقص سپتوم بین دهلیزی بر حسب نوع نقص سپتوم بین دهلیزی </a:t>
            </a:r>
            <a:endParaRPr lang="en-US" dirty="0"/>
          </a:p>
          <a:p>
            <a:pPr algn="just"/>
            <a:endParaRPr lang="en-US" dirty="0"/>
          </a:p>
        </p:txBody>
      </p:sp>
    </p:spTree>
    <p:extLst>
      <p:ext uri="{BB962C8B-B14F-4D97-AF65-F5344CB8AC3E}">
        <p14:creationId xmlns:p14="http://schemas.microsoft.com/office/powerpoint/2010/main" val="193893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i="1" dirty="0"/>
              <a:t>ملاحظات اخلاقی</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a:bodyPr>
          <a:lstStyle/>
          <a:p>
            <a:pPr algn="just" rtl="1">
              <a:lnSpc>
                <a:spcPct val="160000"/>
              </a:lnSpc>
            </a:pPr>
            <a:r>
              <a:rPr lang="fa-IR" dirty="0"/>
              <a:t>در این مطالعه داده ها بر اساس جمع آوری گذشته نگر اطلاعات اکوکاردیوگرافی بیمارانی است که در مرکز قلب شهید رجایی تحت اکوکاردیوگرافی ترانس توراسیک و سپس اکوی مری قرار گرفته اند. اطلاعات شخصی بیماران در کل پژوهش محرمانه باقی می ماند، بر اساس اینکه در این مرکز قبل از انجام اکوی مری رضایت آگاهانه کتبی از بیمار اخذ می شود، کلیه مراحل انجام شده در این مطالعه بر اساس رضایت آگاهانه قبلی بیمار میباشد.</a:t>
            </a:r>
            <a:endParaRPr lang="en-US" dirty="0"/>
          </a:p>
          <a:p>
            <a:pPr algn="just" rtl="1">
              <a:lnSpc>
                <a:spcPct val="160000"/>
              </a:lnSpc>
            </a:pPr>
            <a:r>
              <a:rPr lang="fa-IR" dirty="0"/>
              <a:t>از طرفی پژوهش انجام شده هیچ گونه ریسک اضافه تری در بیمار ایجاد نمیکند.</a:t>
            </a:r>
            <a:endParaRPr lang="en-US" dirty="0"/>
          </a:p>
          <a:p>
            <a:pPr marL="0" indent="0" algn="just">
              <a:lnSpc>
                <a:spcPct val="160000"/>
              </a:lnSpc>
              <a:buNone/>
            </a:pPr>
            <a:endParaRPr lang="en-US" dirty="0"/>
          </a:p>
        </p:txBody>
      </p:sp>
    </p:spTree>
    <p:extLst>
      <p:ext uri="{BB962C8B-B14F-4D97-AF65-F5344CB8AC3E}">
        <p14:creationId xmlns:p14="http://schemas.microsoft.com/office/powerpoint/2010/main" val="3089015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i="1" dirty="0" smtClean="0"/>
              <a:t>برآورد هزینه ها</a:t>
            </a:r>
            <a:endParaRPr lang="en-US" b="1" i="1" dirty="0"/>
          </a:p>
        </p:txBody>
      </p:sp>
      <p:sp>
        <p:nvSpPr>
          <p:cNvPr id="3" name="Content Placeholder 2"/>
          <p:cNvSpPr>
            <a:spLocks noGrp="1"/>
          </p:cNvSpPr>
          <p:nvPr>
            <p:ph sz="quarter" idx="1"/>
          </p:nvPr>
        </p:nvSpPr>
        <p:spPr>
          <a:xfrm>
            <a:off x="457200" y="1600200"/>
            <a:ext cx="7696200" cy="4873752"/>
          </a:xfrm>
        </p:spPr>
        <p:txBody>
          <a:bodyPr/>
          <a:lstStyle/>
          <a:p>
            <a:pPr algn="just" rtl="1">
              <a:lnSpc>
                <a:spcPct val="150000"/>
              </a:lnSpc>
            </a:pPr>
            <a:r>
              <a:rPr lang="fa-IR" dirty="0" smtClean="0"/>
              <a:t>مبلغ 50/000/000 میلیون ریال جهت جمع آوری و استخراج اطلاعات پرونده بیماران (پرداخت به پرستاران پژوهشی ) </a:t>
            </a:r>
            <a:endParaRPr lang="en-US" dirty="0"/>
          </a:p>
        </p:txBody>
      </p:sp>
    </p:spTree>
    <p:extLst>
      <p:ext uri="{BB962C8B-B14F-4D97-AF65-F5344CB8AC3E}">
        <p14:creationId xmlns:p14="http://schemas.microsoft.com/office/powerpoint/2010/main" val="3111698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446</TotalTime>
  <Words>763</Words>
  <Application>Microsoft Office PowerPoint</Application>
  <PresentationFormat>On-screen Show (4:3)</PresentationFormat>
  <Paragraphs>37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بررسی شیوع همراهی  اختلالات  دریچه میترال در بیماران مبتلا به نقص سپتوم بین دهلیزی در بیماران مراجعه کننده به بیمارستان قلب شهید رجایی  </vt:lpstr>
      <vt:lpstr>مجریان طرح</vt:lpstr>
      <vt:lpstr>خلاصه روش اجرای طرح </vt:lpstr>
      <vt:lpstr>اهداف اصلی طرح </vt:lpstr>
      <vt:lpstr>اهداف فرعی طرح </vt:lpstr>
      <vt:lpstr>PowerPoint Presentation</vt:lpstr>
      <vt:lpstr>ملاحظات اخلاقی </vt:lpstr>
      <vt:lpstr>برآورد هزینه ها</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شیوع همراهی  اختلالات  دریچه میترال در بیماران مبتلا به نقص سپتوم بین دهلیزی در بیماران مراجعه کننده به بیمارستان قلب شهید رجایی  </dc:title>
  <dc:creator>Sheida-PC</dc:creator>
  <cp:lastModifiedBy>Sheida-PC</cp:lastModifiedBy>
  <cp:revision>5</cp:revision>
  <dcterms:created xsi:type="dcterms:W3CDTF">2006-08-16T00:00:00Z</dcterms:created>
  <dcterms:modified xsi:type="dcterms:W3CDTF">2022-02-27T18:25:23Z</dcterms:modified>
</cp:coreProperties>
</file>